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660" r:id="rId2"/>
  </p:sldMasterIdLst>
  <p:sldIdLst>
    <p:sldId id="256" r:id="rId3"/>
    <p:sldId id="257" r:id="rId4"/>
    <p:sldId id="258" r:id="rId5"/>
    <p:sldId id="259" r:id="rId6"/>
    <p:sldId id="260" r:id="rId7"/>
    <p:sldId id="387" r:id="rId8"/>
    <p:sldId id="385" r:id="rId9"/>
    <p:sldId id="386" r:id="rId10"/>
    <p:sldId id="266" r:id="rId11"/>
    <p:sldId id="261" r:id="rId12"/>
    <p:sldId id="262" r:id="rId13"/>
    <p:sldId id="263" r:id="rId14"/>
    <p:sldId id="264" r:id="rId15"/>
    <p:sldId id="265" r:id="rId16"/>
    <p:sldId id="267" r:id="rId17"/>
    <p:sldId id="700" r:id="rId18"/>
    <p:sldId id="269" r:id="rId19"/>
    <p:sldId id="728" r:id="rId20"/>
    <p:sldId id="729" r:id="rId21"/>
    <p:sldId id="733" r:id="rId22"/>
    <p:sldId id="730" r:id="rId23"/>
    <p:sldId id="731" r:id="rId24"/>
    <p:sldId id="732" r:id="rId25"/>
    <p:sldId id="272" r:id="rId26"/>
    <p:sldId id="273" r:id="rId27"/>
    <p:sldId id="278" r:id="rId28"/>
    <p:sldId id="279" r:id="rId29"/>
    <p:sldId id="280" r:id="rId30"/>
    <p:sldId id="281" r:id="rId31"/>
    <p:sldId id="285" r:id="rId32"/>
    <p:sldId id="286" r:id="rId33"/>
    <p:sldId id="287" r:id="rId34"/>
    <p:sldId id="288" r:id="rId35"/>
    <p:sldId id="282" r:id="rId36"/>
    <p:sldId id="283" r:id="rId37"/>
    <p:sldId id="284"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3" r:id="rId52"/>
    <p:sldId id="304" r:id="rId53"/>
    <p:sldId id="305" r:id="rId54"/>
    <p:sldId id="306" r:id="rId55"/>
    <p:sldId id="307" r:id="rId56"/>
    <p:sldId id="308" r:id="rId57"/>
    <p:sldId id="309" r:id="rId58"/>
    <p:sldId id="310" r:id="rId59"/>
    <p:sldId id="274" r:id="rId60"/>
    <p:sldId id="311" r:id="rId61"/>
    <p:sldId id="313" r:id="rId62"/>
    <p:sldId id="314" r:id="rId63"/>
    <p:sldId id="315" r:id="rId64"/>
    <p:sldId id="316" r:id="rId65"/>
    <p:sldId id="318" r:id="rId66"/>
    <p:sldId id="319" r:id="rId67"/>
    <p:sldId id="320" r:id="rId68"/>
    <p:sldId id="366" r:id="rId69"/>
    <p:sldId id="322" r:id="rId70"/>
    <p:sldId id="378" r:id="rId71"/>
    <p:sldId id="379" r:id="rId72"/>
    <p:sldId id="373"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67" r:id="rId86"/>
    <p:sldId id="340" r:id="rId87"/>
    <p:sldId id="380" r:id="rId88"/>
    <p:sldId id="381" r:id="rId89"/>
    <p:sldId id="374" r:id="rId90"/>
    <p:sldId id="375"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68" r:id="rId104"/>
    <p:sldId id="358" r:id="rId105"/>
    <p:sldId id="382" r:id="rId106"/>
    <p:sldId id="383" r:id="rId107"/>
    <p:sldId id="376" r:id="rId108"/>
    <p:sldId id="377" r:id="rId109"/>
    <p:sldId id="363" r:id="rId110"/>
    <p:sldId id="364" r:id="rId111"/>
    <p:sldId id="365" r:id="rId112"/>
    <p:sldId id="473" r:id="rId113"/>
    <p:sldId id="388" r:id="rId114"/>
    <p:sldId id="389" r:id="rId115"/>
    <p:sldId id="390" r:id="rId116"/>
    <p:sldId id="391" r:id="rId117"/>
    <p:sldId id="392" r:id="rId118"/>
    <p:sldId id="393" r:id="rId119"/>
    <p:sldId id="394" r:id="rId120"/>
    <p:sldId id="395" r:id="rId121"/>
    <p:sldId id="396" r:id="rId122"/>
    <p:sldId id="397" r:id="rId123"/>
    <p:sldId id="398" r:id="rId124"/>
    <p:sldId id="399" r:id="rId125"/>
    <p:sldId id="400" r:id="rId126"/>
    <p:sldId id="401" r:id="rId127"/>
    <p:sldId id="402" r:id="rId128"/>
    <p:sldId id="403" r:id="rId129"/>
    <p:sldId id="384" r:id="rId130"/>
    <p:sldId id="404" r:id="rId131"/>
    <p:sldId id="405" r:id="rId132"/>
    <p:sldId id="406" r:id="rId133"/>
    <p:sldId id="407" r:id="rId134"/>
    <p:sldId id="408" r:id="rId135"/>
    <p:sldId id="409" r:id="rId136"/>
    <p:sldId id="410" r:id="rId137"/>
    <p:sldId id="411" r:id="rId138"/>
    <p:sldId id="412" r:id="rId139"/>
    <p:sldId id="413" r:id="rId140"/>
    <p:sldId id="414" r:id="rId141"/>
    <p:sldId id="415" r:id="rId142"/>
    <p:sldId id="416" r:id="rId143"/>
    <p:sldId id="417" r:id="rId144"/>
    <p:sldId id="418" r:id="rId145"/>
    <p:sldId id="419" r:id="rId146"/>
    <p:sldId id="420" r:id="rId147"/>
    <p:sldId id="421" r:id="rId148"/>
    <p:sldId id="422" r:id="rId149"/>
    <p:sldId id="423" r:id="rId150"/>
    <p:sldId id="424" r:id="rId151"/>
    <p:sldId id="425" r:id="rId152"/>
    <p:sldId id="426" r:id="rId153"/>
    <p:sldId id="427" r:id="rId154"/>
    <p:sldId id="428" r:id="rId155"/>
    <p:sldId id="429" r:id="rId156"/>
    <p:sldId id="430" r:id="rId157"/>
    <p:sldId id="431" r:id="rId158"/>
    <p:sldId id="432" r:id="rId159"/>
    <p:sldId id="433" r:id="rId160"/>
    <p:sldId id="434" r:id="rId161"/>
    <p:sldId id="435" r:id="rId162"/>
    <p:sldId id="436" r:id="rId163"/>
    <p:sldId id="437" r:id="rId164"/>
    <p:sldId id="438" r:id="rId165"/>
    <p:sldId id="439" r:id="rId166"/>
    <p:sldId id="440" r:id="rId167"/>
    <p:sldId id="441" r:id="rId168"/>
    <p:sldId id="442" r:id="rId169"/>
    <p:sldId id="443" r:id="rId170"/>
    <p:sldId id="444" r:id="rId171"/>
    <p:sldId id="445" r:id="rId172"/>
    <p:sldId id="446" r:id="rId173"/>
    <p:sldId id="458" r:id="rId174"/>
    <p:sldId id="459" r:id="rId175"/>
    <p:sldId id="460" r:id="rId176"/>
    <p:sldId id="461" r:id="rId177"/>
    <p:sldId id="462" r:id="rId178"/>
    <p:sldId id="463" r:id="rId179"/>
    <p:sldId id="464" r:id="rId180"/>
    <p:sldId id="465" r:id="rId181"/>
    <p:sldId id="466" r:id="rId182"/>
    <p:sldId id="467" r:id="rId183"/>
    <p:sldId id="468" r:id="rId184"/>
    <p:sldId id="469" r:id="rId185"/>
    <p:sldId id="470" r:id="rId186"/>
    <p:sldId id="471" r:id="rId187"/>
    <p:sldId id="472" r:id="rId188"/>
    <p:sldId id="447" r:id="rId189"/>
    <p:sldId id="448" r:id="rId190"/>
    <p:sldId id="450" r:id="rId191"/>
    <p:sldId id="451" r:id="rId192"/>
    <p:sldId id="452" r:id="rId193"/>
    <p:sldId id="453" r:id="rId194"/>
    <p:sldId id="454" r:id="rId195"/>
    <p:sldId id="455" r:id="rId196"/>
    <p:sldId id="456" r:id="rId197"/>
    <p:sldId id="457" r:id="rId198"/>
    <p:sldId id="474" r:id="rId199"/>
    <p:sldId id="478" r:id="rId200"/>
    <p:sldId id="479" r:id="rId201"/>
    <p:sldId id="480" r:id="rId202"/>
    <p:sldId id="481" r:id="rId203"/>
    <p:sldId id="482" r:id="rId204"/>
    <p:sldId id="483" r:id="rId205"/>
    <p:sldId id="484" r:id="rId206"/>
    <p:sldId id="485" r:id="rId207"/>
    <p:sldId id="486" r:id="rId208"/>
    <p:sldId id="487" r:id="rId209"/>
    <p:sldId id="488" r:id="rId210"/>
    <p:sldId id="489" r:id="rId211"/>
    <p:sldId id="268" r:id="rId212"/>
    <p:sldId id="490" r:id="rId213"/>
    <p:sldId id="491" r:id="rId214"/>
    <p:sldId id="492" r:id="rId215"/>
    <p:sldId id="493" r:id="rId216"/>
    <p:sldId id="494" r:id="rId217"/>
    <p:sldId id="495" r:id="rId218"/>
    <p:sldId id="275" r:id="rId219"/>
    <p:sldId id="496" r:id="rId220"/>
    <p:sldId id="497" r:id="rId221"/>
    <p:sldId id="498" r:id="rId222"/>
    <p:sldId id="499" r:id="rId223"/>
    <p:sldId id="500" r:id="rId224"/>
    <p:sldId id="501" r:id="rId225"/>
    <p:sldId id="502" r:id="rId226"/>
    <p:sldId id="503" r:id="rId227"/>
    <p:sldId id="504" r:id="rId228"/>
    <p:sldId id="505" r:id="rId229"/>
    <p:sldId id="506" r:id="rId230"/>
    <p:sldId id="507" r:id="rId231"/>
    <p:sldId id="508" r:id="rId232"/>
    <p:sldId id="509" r:id="rId233"/>
    <p:sldId id="510" r:id="rId234"/>
    <p:sldId id="511" r:id="rId235"/>
    <p:sldId id="512" r:id="rId236"/>
    <p:sldId id="513" r:id="rId237"/>
    <p:sldId id="514" r:id="rId238"/>
    <p:sldId id="515" r:id="rId239"/>
    <p:sldId id="516" r:id="rId240"/>
    <p:sldId id="517" r:id="rId241"/>
    <p:sldId id="518" r:id="rId242"/>
    <p:sldId id="519" r:id="rId243"/>
    <p:sldId id="520" r:id="rId244"/>
    <p:sldId id="521" r:id="rId245"/>
    <p:sldId id="302" r:id="rId246"/>
    <p:sldId id="522" r:id="rId247"/>
    <p:sldId id="523" r:id="rId248"/>
    <p:sldId id="524" r:id="rId249"/>
    <p:sldId id="525" r:id="rId250"/>
    <p:sldId id="526" r:id="rId251"/>
    <p:sldId id="527" r:id="rId252"/>
    <p:sldId id="528" r:id="rId253"/>
    <p:sldId id="529" r:id="rId254"/>
    <p:sldId id="530" r:id="rId255"/>
    <p:sldId id="339" r:id="rId256"/>
    <p:sldId id="531" r:id="rId257"/>
    <p:sldId id="532" r:id="rId258"/>
    <p:sldId id="533" r:id="rId259"/>
    <p:sldId id="534" r:id="rId260"/>
    <p:sldId id="317" r:id="rId261"/>
    <p:sldId id="535" r:id="rId262"/>
    <p:sldId id="536" r:id="rId263"/>
    <p:sldId id="537" r:id="rId264"/>
    <p:sldId id="321" r:id="rId265"/>
    <p:sldId id="538" r:id="rId266"/>
    <p:sldId id="323" r:id="rId267"/>
    <p:sldId id="324" r:id="rId268"/>
    <p:sldId id="325" r:id="rId269"/>
    <p:sldId id="326" r:id="rId270"/>
    <p:sldId id="539" r:id="rId271"/>
    <p:sldId id="541" r:id="rId272"/>
    <p:sldId id="542" r:id="rId273"/>
    <p:sldId id="341" r:id="rId274"/>
    <p:sldId id="543" r:id="rId275"/>
    <p:sldId id="544" r:id="rId276"/>
    <p:sldId id="545" r:id="rId277"/>
    <p:sldId id="546" r:id="rId278"/>
    <p:sldId id="475" r:id="rId279"/>
    <p:sldId id="547" r:id="rId280"/>
    <p:sldId id="548" r:id="rId281"/>
    <p:sldId id="549" r:id="rId282"/>
    <p:sldId id="550" r:id="rId283"/>
    <p:sldId id="551" r:id="rId284"/>
    <p:sldId id="552" r:id="rId285"/>
    <p:sldId id="553" r:id="rId286"/>
    <p:sldId id="554" r:id="rId287"/>
    <p:sldId id="555" r:id="rId288"/>
    <p:sldId id="556" r:id="rId289"/>
    <p:sldId id="557" r:id="rId290"/>
    <p:sldId id="558" r:id="rId291"/>
    <p:sldId id="559" r:id="rId292"/>
    <p:sldId id="560" r:id="rId293"/>
    <p:sldId id="561" r:id="rId294"/>
    <p:sldId id="562" r:id="rId295"/>
    <p:sldId id="563" r:id="rId296"/>
    <p:sldId id="564" r:id="rId297"/>
    <p:sldId id="565" r:id="rId298"/>
    <p:sldId id="566" r:id="rId299"/>
    <p:sldId id="567" r:id="rId300"/>
    <p:sldId id="568" r:id="rId301"/>
    <p:sldId id="569" r:id="rId302"/>
    <p:sldId id="570" r:id="rId303"/>
    <p:sldId id="571" r:id="rId304"/>
    <p:sldId id="572" r:id="rId305"/>
    <p:sldId id="573" r:id="rId306"/>
    <p:sldId id="574" r:id="rId307"/>
    <p:sldId id="575" r:id="rId308"/>
    <p:sldId id="576" r:id="rId309"/>
    <p:sldId id="577" r:id="rId310"/>
    <p:sldId id="578" r:id="rId311"/>
    <p:sldId id="579" r:id="rId312"/>
    <p:sldId id="580" r:id="rId313"/>
    <p:sldId id="581" r:id="rId314"/>
    <p:sldId id="582" r:id="rId315"/>
    <p:sldId id="583" r:id="rId316"/>
    <p:sldId id="584" r:id="rId317"/>
    <p:sldId id="585" r:id="rId318"/>
    <p:sldId id="586" r:id="rId319"/>
    <p:sldId id="587" r:id="rId320"/>
    <p:sldId id="588" r:id="rId321"/>
    <p:sldId id="589" r:id="rId322"/>
    <p:sldId id="590" r:id="rId323"/>
    <p:sldId id="591" r:id="rId324"/>
    <p:sldId id="592" r:id="rId325"/>
    <p:sldId id="593" r:id="rId326"/>
    <p:sldId id="594" r:id="rId327"/>
    <p:sldId id="595" r:id="rId328"/>
    <p:sldId id="596" r:id="rId329"/>
    <p:sldId id="597" r:id="rId330"/>
    <p:sldId id="598" r:id="rId331"/>
    <p:sldId id="599" r:id="rId332"/>
    <p:sldId id="600" r:id="rId333"/>
    <p:sldId id="601" r:id="rId334"/>
    <p:sldId id="602" r:id="rId335"/>
    <p:sldId id="603" r:id="rId336"/>
    <p:sldId id="604" r:id="rId337"/>
    <p:sldId id="605" r:id="rId338"/>
    <p:sldId id="606" r:id="rId339"/>
    <p:sldId id="607" r:id="rId340"/>
    <p:sldId id="608" r:id="rId341"/>
    <p:sldId id="609" r:id="rId342"/>
    <p:sldId id="610" r:id="rId343"/>
    <p:sldId id="611" r:id="rId344"/>
    <p:sldId id="612" r:id="rId345"/>
    <p:sldId id="613" r:id="rId346"/>
    <p:sldId id="614" r:id="rId347"/>
    <p:sldId id="615" r:id="rId348"/>
    <p:sldId id="616" r:id="rId349"/>
    <p:sldId id="617" r:id="rId350"/>
    <p:sldId id="618" r:id="rId351"/>
    <p:sldId id="619" r:id="rId352"/>
    <p:sldId id="620" r:id="rId353"/>
    <p:sldId id="621" r:id="rId354"/>
    <p:sldId id="622" r:id="rId355"/>
    <p:sldId id="623" r:id="rId356"/>
    <p:sldId id="624" r:id="rId357"/>
    <p:sldId id="625" r:id="rId358"/>
    <p:sldId id="476" r:id="rId359"/>
    <p:sldId id="626" r:id="rId360"/>
    <p:sldId id="627" r:id="rId361"/>
    <p:sldId id="628" r:id="rId362"/>
    <p:sldId id="629" r:id="rId363"/>
    <p:sldId id="630" r:id="rId364"/>
    <p:sldId id="631" r:id="rId365"/>
    <p:sldId id="632" r:id="rId366"/>
    <p:sldId id="633" r:id="rId367"/>
    <p:sldId id="634" r:id="rId368"/>
    <p:sldId id="635" r:id="rId369"/>
    <p:sldId id="636" r:id="rId370"/>
    <p:sldId id="637" r:id="rId371"/>
    <p:sldId id="638" r:id="rId372"/>
    <p:sldId id="639" r:id="rId373"/>
    <p:sldId id="640" r:id="rId374"/>
    <p:sldId id="641" r:id="rId375"/>
    <p:sldId id="642" r:id="rId376"/>
    <p:sldId id="643" r:id="rId377"/>
    <p:sldId id="644" r:id="rId378"/>
    <p:sldId id="645" r:id="rId379"/>
    <p:sldId id="646" r:id="rId380"/>
    <p:sldId id="647" r:id="rId381"/>
    <p:sldId id="648" r:id="rId382"/>
    <p:sldId id="649" r:id="rId383"/>
    <p:sldId id="650" r:id="rId384"/>
    <p:sldId id="651" r:id="rId385"/>
    <p:sldId id="652" r:id="rId386"/>
    <p:sldId id="653" r:id="rId387"/>
    <p:sldId id="654" r:id="rId388"/>
    <p:sldId id="655" r:id="rId389"/>
    <p:sldId id="656" r:id="rId390"/>
    <p:sldId id="657" r:id="rId391"/>
    <p:sldId id="658" r:id="rId392"/>
    <p:sldId id="659" r:id="rId393"/>
    <p:sldId id="660" r:id="rId394"/>
    <p:sldId id="661" r:id="rId395"/>
    <p:sldId id="662" r:id="rId396"/>
    <p:sldId id="663" r:id="rId397"/>
    <p:sldId id="664" r:id="rId398"/>
    <p:sldId id="665" r:id="rId399"/>
    <p:sldId id="666" r:id="rId400"/>
    <p:sldId id="667" r:id="rId401"/>
    <p:sldId id="668" r:id="rId402"/>
    <p:sldId id="669" r:id="rId403"/>
    <p:sldId id="670" r:id="rId404"/>
    <p:sldId id="671" r:id="rId405"/>
    <p:sldId id="672" r:id="rId406"/>
    <p:sldId id="673" r:id="rId407"/>
    <p:sldId id="674" r:id="rId408"/>
    <p:sldId id="675" r:id="rId409"/>
    <p:sldId id="676" r:id="rId410"/>
    <p:sldId id="677" r:id="rId411"/>
    <p:sldId id="678" r:id="rId412"/>
    <p:sldId id="679" r:id="rId413"/>
    <p:sldId id="680" r:id="rId414"/>
    <p:sldId id="681" r:id="rId415"/>
    <p:sldId id="682" r:id="rId416"/>
    <p:sldId id="683" r:id="rId417"/>
    <p:sldId id="684" r:id="rId418"/>
    <p:sldId id="685" r:id="rId419"/>
    <p:sldId id="686" r:id="rId420"/>
    <p:sldId id="687" r:id="rId421"/>
    <p:sldId id="688" r:id="rId422"/>
    <p:sldId id="689" r:id="rId423"/>
    <p:sldId id="690" r:id="rId424"/>
    <p:sldId id="691" r:id="rId425"/>
    <p:sldId id="692" r:id="rId426"/>
    <p:sldId id="693" r:id="rId427"/>
    <p:sldId id="694" r:id="rId428"/>
    <p:sldId id="695" r:id="rId429"/>
    <p:sldId id="696" r:id="rId430"/>
    <p:sldId id="697" r:id="rId431"/>
    <p:sldId id="698" r:id="rId432"/>
    <p:sldId id="699" r:id="rId433"/>
    <p:sldId id="477" r:id="rId434"/>
    <p:sldId id="270" r:id="rId435"/>
    <p:sldId id="701" r:id="rId436"/>
    <p:sldId id="702" r:id="rId437"/>
    <p:sldId id="734" r:id="rId438"/>
    <p:sldId id="703" r:id="rId439"/>
    <p:sldId id="736" r:id="rId440"/>
    <p:sldId id="706" r:id="rId441"/>
    <p:sldId id="735" r:id="rId442"/>
    <p:sldId id="709" r:id="rId443"/>
    <p:sldId id="271" r:id="rId444"/>
    <p:sldId id="737" r:id="rId445"/>
    <p:sldId id="712" r:id="rId446"/>
    <p:sldId id="713" r:id="rId447"/>
    <p:sldId id="715" r:id="rId448"/>
    <p:sldId id="738" r:id="rId449"/>
    <p:sldId id="718" r:id="rId450"/>
    <p:sldId id="719" r:id="rId451"/>
    <p:sldId id="721" r:id="rId452"/>
    <p:sldId id="739" r:id="rId453"/>
    <p:sldId id="724" r:id="rId454"/>
    <p:sldId id="725" r:id="rId455"/>
    <p:sldId id="727" r:id="rId4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slide" Target="slides/slide431.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slide" Target="slides/slide442.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455" Type="http://schemas.openxmlformats.org/officeDocument/2006/relationships/slide" Target="slides/slide453.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slide" Target="slides/slide433.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46" Type="http://schemas.openxmlformats.org/officeDocument/2006/relationships/slide" Target="slides/slide444.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457" Type="http://schemas.openxmlformats.org/officeDocument/2006/relationships/presProps" Target="presProps.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slide" Target="slides/slide424.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slide" Target="slides/slide435.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48" Type="http://schemas.openxmlformats.org/officeDocument/2006/relationships/slide" Target="slides/slide446.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slide" Target="slides/slide415.xml"/><Relationship Id="rId459" Type="http://schemas.openxmlformats.org/officeDocument/2006/relationships/theme" Target="theme/theme1.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slide" Target="slides/slide426.xml"/><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slide" Target="slides/slide437.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450" Type="http://schemas.openxmlformats.org/officeDocument/2006/relationships/slide" Target="slides/slide448.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212" Type="http://schemas.openxmlformats.org/officeDocument/2006/relationships/slide" Target="slides/slide210.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60" Type="http://schemas.openxmlformats.org/officeDocument/2006/relationships/slide" Target="slides/slide58.xml"/><Relationship Id="rId156" Type="http://schemas.openxmlformats.org/officeDocument/2006/relationships/slide" Target="slides/slide154.xml"/><Relationship Id="rId198" Type="http://schemas.openxmlformats.org/officeDocument/2006/relationships/slide" Target="slides/slide196.xml"/><Relationship Id="rId321" Type="http://schemas.openxmlformats.org/officeDocument/2006/relationships/slide" Target="slides/slide319.xml"/><Relationship Id="rId363" Type="http://schemas.openxmlformats.org/officeDocument/2006/relationships/slide" Target="slides/slide361.xml"/><Relationship Id="rId419" Type="http://schemas.openxmlformats.org/officeDocument/2006/relationships/slide" Target="slides/slide417.xml"/><Relationship Id="rId223" Type="http://schemas.openxmlformats.org/officeDocument/2006/relationships/slide" Target="slides/slide221.xml"/><Relationship Id="rId430" Type="http://schemas.openxmlformats.org/officeDocument/2006/relationships/slide" Target="slides/slide428.xml"/><Relationship Id="rId18" Type="http://schemas.openxmlformats.org/officeDocument/2006/relationships/slide" Target="slides/slide16.xml"/><Relationship Id="rId265" Type="http://schemas.openxmlformats.org/officeDocument/2006/relationships/slide" Target="slides/slide263.xml"/><Relationship Id="rId125" Type="http://schemas.openxmlformats.org/officeDocument/2006/relationships/slide" Target="slides/slide123.xml"/><Relationship Id="rId167" Type="http://schemas.openxmlformats.org/officeDocument/2006/relationships/slide" Target="slides/slide165.xml"/><Relationship Id="rId332" Type="http://schemas.openxmlformats.org/officeDocument/2006/relationships/slide" Target="slides/slide330.xml"/><Relationship Id="rId374" Type="http://schemas.openxmlformats.org/officeDocument/2006/relationships/slide" Target="slides/slide372.xml"/><Relationship Id="rId71" Type="http://schemas.openxmlformats.org/officeDocument/2006/relationships/slide" Target="slides/slide69.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41" Type="http://schemas.openxmlformats.org/officeDocument/2006/relationships/slide" Target="slides/slide439.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slide" Target="slides/slide429.xml"/><Relationship Id="rId452" Type="http://schemas.openxmlformats.org/officeDocument/2006/relationships/slide" Target="slides/slide450.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slide" Target="slides/slide440.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slide" Target="slides/slide430.xml"/><Relationship Id="rId453" Type="http://schemas.openxmlformats.org/officeDocument/2006/relationships/slide" Target="slides/slide451.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slide" Target="slides/slide441.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slide" Target="slides/slide452.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slide" Target="slides/slide454.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458" Type="http://schemas.openxmlformats.org/officeDocument/2006/relationships/viewProps" Target="viewProps.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slide" Target="slides/slide436.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slide" Target="slides/slide447.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tableStyles" Target="tableStyles.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222" Type="http://schemas.openxmlformats.org/officeDocument/2006/relationships/slide" Target="slides/slide220.xml"/><Relationship Id="rId264" Type="http://schemas.openxmlformats.org/officeDocument/2006/relationships/slide" Target="slides/slide262.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slide" Target="slides/slide438.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202" Type="http://schemas.openxmlformats.org/officeDocument/2006/relationships/slide" Target="slides/slide200.xml"/><Relationship Id="rId244" Type="http://schemas.openxmlformats.org/officeDocument/2006/relationships/slide" Target="slides/slide242.xml"/><Relationship Id="rId39" Type="http://schemas.openxmlformats.org/officeDocument/2006/relationships/slide" Target="slides/slide37.xml"/><Relationship Id="rId286" Type="http://schemas.openxmlformats.org/officeDocument/2006/relationships/slide" Target="slides/slide284.xml"/><Relationship Id="rId451" Type="http://schemas.openxmlformats.org/officeDocument/2006/relationships/slide" Target="slides/slide449.xml"/><Relationship Id="rId50" Type="http://schemas.openxmlformats.org/officeDocument/2006/relationships/slide" Target="slides/slide48.xml"/><Relationship Id="rId104" Type="http://schemas.openxmlformats.org/officeDocument/2006/relationships/slide" Target="slides/slide102.xml"/><Relationship Id="rId146" Type="http://schemas.openxmlformats.org/officeDocument/2006/relationships/slide" Target="slides/slide144.xml"/><Relationship Id="rId188" Type="http://schemas.openxmlformats.org/officeDocument/2006/relationships/slide" Target="slides/slide186.xml"/><Relationship Id="rId311" Type="http://schemas.openxmlformats.org/officeDocument/2006/relationships/slide" Target="slides/slide309.xml"/><Relationship Id="rId353" Type="http://schemas.openxmlformats.org/officeDocument/2006/relationships/slide" Target="slides/slide351.xml"/><Relationship Id="rId395" Type="http://schemas.openxmlformats.org/officeDocument/2006/relationships/slide" Target="slides/slide393.xml"/><Relationship Id="rId409" Type="http://schemas.openxmlformats.org/officeDocument/2006/relationships/slide" Target="slides/slide407.xml"/><Relationship Id="rId92" Type="http://schemas.openxmlformats.org/officeDocument/2006/relationships/slide" Target="slides/slide90.xml"/><Relationship Id="rId213" Type="http://schemas.openxmlformats.org/officeDocument/2006/relationships/slide" Target="slides/slide211.xml"/><Relationship Id="rId420" Type="http://schemas.openxmlformats.org/officeDocument/2006/relationships/slide" Target="slides/slide4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F6A1EC-10B4-40CE-8AE0-AEC9732DB515}"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48BEB5-124B-462E-8C9F-DB945F04213D}" type="slidenum">
              <a:rPr lang="en-US" smtClean="0"/>
              <a:t>‹#›</a:t>
            </a:fld>
            <a:endParaRPr lang="en-US"/>
          </a:p>
        </p:txBody>
      </p:sp>
    </p:spTree>
    <p:extLst>
      <p:ext uri="{BB962C8B-B14F-4D97-AF65-F5344CB8AC3E}">
        <p14:creationId xmlns:p14="http://schemas.microsoft.com/office/powerpoint/2010/main" val="2203703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F6A1EC-10B4-40CE-8AE0-AEC9732DB515}"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48BEB5-124B-462E-8C9F-DB945F04213D}" type="slidenum">
              <a:rPr lang="en-US" smtClean="0"/>
              <a:t>‹#›</a:t>
            </a:fld>
            <a:endParaRPr lang="en-US"/>
          </a:p>
        </p:txBody>
      </p:sp>
    </p:spTree>
    <p:extLst>
      <p:ext uri="{BB962C8B-B14F-4D97-AF65-F5344CB8AC3E}">
        <p14:creationId xmlns:p14="http://schemas.microsoft.com/office/powerpoint/2010/main" val="1551537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F6A1EC-10B4-40CE-8AE0-AEC9732DB515}"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48BEB5-124B-462E-8C9F-DB945F04213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987900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F6A1EC-10B4-40CE-8AE0-AEC9732DB515}"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48BEB5-124B-462E-8C9F-DB945F04213D}" type="slidenum">
              <a:rPr lang="en-US" smtClean="0"/>
              <a:t>‹#›</a:t>
            </a:fld>
            <a:endParaRPr lang="en-US"/>
          </a:p>
        </p:txBody>
      </p:sp>
    </p:spTree>
    <p:extLst>
      <p:ext uri="{BB962C8B-B14F-4D97-AF65-F5344CB8AC3E}">
        <p14:creationId xmlns:p14="http://schemas.microsoft.com/office/powerpoint/2010/main" val="24265048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F6A1EC-10B4-40CE-8AE0-AEC9732DB515}"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48BEB5-124B-462E-8C9F-DB945F04213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85159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F6A1EC-10B4-40CE-8AE0-AEC9732DB515}"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48BEB5-124B-462E-8C9F-DB945F04213D}" type="slidenum">
              <a:rPr lang="en-US" smtClean="0"/>
              <a:t>‹#›</a:t>
            </a:fld>
            <a:endParaRPr lang="en-US"/>
          </a:p>
        </p:txBody>
      </p:sp>
    </p:spTree>
    <p:extLst>
      <p:ext uri="{BB962C8B-B14F-4D97-AF65-F5344CB8AC3E}">
        <p14:creationId xmlns:p14="http://schemas.microsoft.com/office/powerpoint/2010/main" val="1807601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F6A1EC-10B4-40CE-8AE0-AEC9732DB515}"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48BEB5-124B-462E-8C9F-DB945F04213D}" type="slidenum">
              <a:rPr lang="en-US" smtClean="0"/>
              <a:t>‹#›</a:t>
            </a:fld>
            <a:endParaRPr lang="en-US"/>
          </a:p>
        </p:txBody>
      </p:sp>
    </p:spTree>
    <p:extLst>
      <p:ext uri="{BB962C8B-B14F-4D97-AF65-F5344CB8AC3E}">
        <p14:creationId xmlns:p14="http://schemas.microsoft.com/office/powerpoint/2010/main" val="2392368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F6A1EC-10B4-40CE-8AE0-AEC9732DB515}"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48BEB5-124B-462E-8C9F-DB945F04213D}" type="slidenum">
              <a:rPr lang="en-US" smtClean="0"/>
              <a:t>‹#›</a:t>
            </a:fld>
            <a:endParaRPr lang="en-US"/>
          </a:p>
        </p:txBody>
      </p:sp>
    </p:spTree>
    <p:extLst>
      <p:ext uri="{BB962C8B-B14F-4D97-AF65-F5344CB8AC3E}">
        <p14:creationId xmlns:p14="http://schemas.microsoft.com/office/powerpoint/2010/main" val="13722287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AE920C-3BEA-446C-B833-EC9B2F63810A}"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E536C-F5EB-40FB-8823-642DD937B7E9}" type="slidenum">
              <a:rPr lang="en-US" smtClean="0"/>
              <a:t>‹#›</a:t>
            </a:fld>
            <a:endParaRPr lang="en-US"/>
          </a:p>
        </p:txBody>
      </p:sp>
    </p:spTree>
    <p:extLst>
      <p:ext uri="{BB962C8B-B14F-4D97-AF65-F5344CB8AC3E}">
        <p14:creationId xmlns:p14="http://schemas.microsoft.com/office/powerpoint/2010/main" val="30155242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AE920C-3BEA-446C-B833-EC9B2F63810A}"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E536C-F5EB-40FB-8823-642DD937B7E9}" type="slidenum">
              <a:rPr lang="en-US" smtClean="0"/>
              <a:t>‹#›</a:t>
            </a:fld>
            <a:endParaRPr lang="en-US"/>
          </a:p>
        </p:txBody>
      </p:sp>
    </p:spTree>
    <p:extLst>
      <p:ext uri="{BB962C8B-B14F-4D97-AF65-F5344CB8AC3E}">
        <p14:creationId xmlns:p14="http://schemas.microsoft.com/office/powerpoint/2010/main" val="189517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AE920C-3BEA-446C-B833-EC9B2F63810A}"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E536C-F5EB-40FB-8823-642DD937B7E9}" type="slidenum">
              <a:rPr lang="en-US" smtClean="0"/>
              <a:t>‹#›</a:t>
            </a:fld>
            <a:endParaRPr lang="en-US"/>
          </a:p>
        </p:txBody>
      </p:sp>
    </p:spTree>
    <p:extLst>
      <p:ext uri="{BB962C8B-B14F-4D97-AF65-F5344CB8AC3E}">
        <p14:creationId xmlns:p14="http://schemas.microsoft.com/office/powerpoint/2010/main" val="2963374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F6A1EC-10B4-40CE-8AE0-AEC9732DB515}"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48BEB5-124B-462E-8C9F-DB945F04213D}" type="slidenum">
              <a:rPr lang="en-US" smtClean="0"/>
              <a:t>‹#›</a:t>
            </a:fld>
            <a:endParaRPr lang="en-US"/>
          </a:p>
        </p:txBody>
      </p:sp>
    </p:spTree>
    <p:extLst>
      <p:ext uri="{BB962C8B-B14F-4D97-AF65-F5344CB8AC3E}">
        <p14:creationId xmlns:p14="http://schemas.microsoft.com/office/powerpoint/2010/main" val="32417712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AE920C-3BEA-446C-B833-EC9B2F63810A}" type="datetimeFigureOut">
              <a:rPr lang="en-US" smtClean="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1E536C-F5EB-40FB-8823-642DD937B7E9}" type="slidenum">
              <a:rPr lang="en-US" smtClean="0"/>
              <a:t>‹#›</a:t>
            </a:fld>
            <a:endParaRPr lang="en-US"/>
          </a:p>
        </p:txBody>
      </p:sp>
    </p:spTree>
    <p:extLst>
      <p:ext uri="{BB962C8B-B14F-4D97-AF65-F5344CB8AC3E}">
        <p14:creationId xmlns:p14="http://schemas.microsoft.com/office/powerpoint/2010/main" val="26093016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AE920C-3BEA-446C-B833-EC9B2F63810A}" type="datetimeFigureOut">
              <a:rPr lang="en-US" smtClean="0"/>
              <a:t>3/11/2022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1E536C-F5EB-40FB-8823-642DD937B7E9}" type="slidenum">
              <a:rPr lang="en-US" smtClean="0"/>
              <a:t>‹#›</a:t>
            </a:fld>
            <a:endParaRPr lang="en-US"/>
          </a:p>
        </p:txBody>
      </p:sp>
    </p:spTree>
    <p:extLst>
      <p:ext uri="{BB962C8B-B14F-4D97-AF65-F5344CB8AC3E}">
        <p14:creationId xmlns:p14="http://schemas.microsoft.com/office/powerpoint/2010/main" val="3587502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AE920C-3BEA-446C-B833-EC9B2F63810A}" type="datetimeFigureOut">
              <a:rPr lang="en-US" smtClean="0"/>
              <a:t>3/11/2022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1E536C-F5EB-40FB-8823-642DD937B7E9}" type="slidenum">
              <a:rPr lang="en-US" smtClean="0"/>
              <a:t>‹#›</a:t>
            </a:fld>
            <a:endParaRPr lang="en-US"/>
          </a:p>
        </p:txBody>
      </p:sp>
    </p:spTree>
    <p:extLst>
      <p:ext uri="{BB962C8B-B14F-4D97-AF65-F5344CB8AC3E}">
        <p14:creationId xmlns:p14="http://schemas.microsoft.com/office/powerpoint/2010/main" val="29615362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AE920C-3BEA-446C-B833-EC9B2F63810A}" type="datetimeFigureOut">
              <a:rPr lang="en-US" smtClean="0"/>
              <a:t>3/11/2022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1E536C-F5EB-40FB-8823-642DD937B7E9}" type="slidenum">
              <a:rPr lang="en-US" smtClean="0"/>
              <a:t>‹#›</a:t>
            </a:fld>
            <a:endParaRPr lang="en-US"/>
          </a:p>
        </p:txBody>
      </p:sp>
    </p:spTree>
    <p:extLst>
      <p:ext uri="{BB962C8B-B14F-4D97-AF65-F5344CB8AC3E}">
        <p14:creationId xmlns:p14="http://schemas.microsoft.com/office/powerpoint/2010/main" val="9760488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AE920C-3BEA-446C-B833-EC9B2F63810A}" type="datetimeFigureOut">
              <a:rPr lang="en-US" smtClean="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1E536C-F5EB-40FB-8823-642DD937B7E9}" type="slidenum">
              <a:rPr lang="en-US" smtClean="0"/>
              <a:t>‹#›</a:t>
            </a:fld>
            <a:endParaRPr lang="en-US"/>
          </a:p>
        </p:txBody>
      </p:sp>
    </p:spTree>
    <p:extLst>
      <p:ext uri="{BB962C8B-B14F-4D97-AF65-F5344CB8AC3E}">
        <p14:creationId xmlns:p14="http://schemas.microsoft.com/office/powerpoint/2010/main" val="6560836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AE920C-3BEA-446C-B833-EC9B2F63810A}" type="datetimeFigureOut">
              <a:rPr lang="en-US" smtClean="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1E536C-F5EB-40FB-8823-642DD937B7E9}" type="slidenum">
              <a:rPr lang="en-US" smtClean="0"/>
              <a:t>‹#›</a:t>
            </a:fld>
            <a:endParaRPr lang="en-US"/>
          </a:p>
        </p:txBody>
      </p:sp>
    </p:spTree>
    <p:extLst>
      <p:ext uri="{BB962C8B-B14F-4D97-AF65-F5344CB8AC3E}">
        <p14:creationId xmlns:p14="http://schemas.microsoft.com/office/powerpoint/2010/main" val="3159433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AE920C-3BEA-446C-B833-EC9B2F63810A}"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E536C-F5EB-40FB-8823-642DD937B7E9}" type="slidenum">
              <a:rPr lang="en-US" smtClean="0"/>
              <a:t>‹#›</a:t>
            </a:fld>
            <a:endParaRPr lang="en-US"/>
          </a:p>
        </p:txBody>
      </p:sp>
    </p:spTree>
    <p:extLst>
      <p:ext uri="{BB962C8B-B14F-4D97-AF65-F5344CB8AC3E}">
        <p14:creationId xmlns:p14="http://schemas.microsoft.com/office/powerpoint/2010/main" val="15271750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AE920C-3BEA-446C-B833-EC9B2F63810A}"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E536C-F5EB-40FB-8823-642DD937B7E9}"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145596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AE920C-3BEA-446C-B833-EC9B2F63810A}"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E536C-F5EB-40FB-8823-642DD937B7E9}" type="slidenum">
              <a:rPr lang="en-US" smtClean="0"/>
              <a:t>‹#›</a:t>
            </a:fld>
            <a:endParaRPr lang="en-US"/>
          </a:p>
        </p:txBody>
      </p:sp>
    </p:spTree>
    <p:extLst>
      <p:ext uri="{BB962C8B-B14F-4D97-AF65-F5344CB8AC3E}">
        <p14:creationId xmlns:p14="http://schemas.microsoft.com/office/powerpoint/2010/main" val="9030110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AE920C-3BEA-446C-B833-EC9B2F63810A}"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E536C-F5EB-40FB-8823-642DD937B7E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92877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F6A1EC-10B4-40CE-8AE0-AEC9732DB515}"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48BEB5-124B-462E-8C9F-DB945F04213D}" type="slidenum">
              <a:rPr lang="en-US" smtClean="0"/>
              <a:t>‹#›</a:t>
            </a:fld>
            <a:endParaRPr lang="en-US"/>
          </a:p>
        </p:txBody>
      </p:sp>
    </p:spTree>
    <p:extLst>
      <p:ext uri="{BB962C8B-B14F-4D97-AF65-F5344CB8AC3E}">
        <p14:creationId xmlns:p14="http://schemas.microsoft.com/office/powerpoint/2010/main" val="36622400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AE920C-3BEA-446C-B833-EC9B2F63810A}"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E536C-F5EB-40FB-8823-642DD937B7E9}" type="slidenum">
              <a:rPr lang="en-US" smtClean="0"/>
              <a:t>‹#›</a:t>
            </a:fld>
            <a:endParaRPr lang="en-US"/>
          </a:p>
        </p:txBody>
      </p:sp>
    </p:spTree>
    <p:extLst>
      <p:ext uri="{BB962C8B-B14F-4D97-AF65-F5344CB8AC3E}">
        <p14:creationId xmlns:p14="http://schemas.microsoft.com/office/powerpoint/2010/main" val="39905018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AE920C-3BEA-446C-B833-EC9B2F63810A}"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E536C-F5EB-40FB-8823-642DD937B7E9}" type="slidenum">
              <a:rPr lang="en-US" smtClean="0"/>
              <a:t>‹#›</a:t>
            </a:fld>
            <a:endParaRPr lang="en-US"/>
          </a:p>
        </p:txBody>
      </p:sp>
    </p:spTree>
    <p:extLst>
      <p:ext uri="{BB962C8B-B14F-4D97-AF65-F5344CB8AC3E}">
        <p14:creationId xmlns:p14="http://schemas.microsoft.com/office/powerpoint/2010/main" val="41693201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AE920C-3BEA-446C-B833-EC9B2F63810A}"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E536C-F5EB-40FB-8823-642DD937B7E9}" type="slidenum">
              <a:rPr lang="en-US" smtClean="0"/>
              <a:t>‹#›</a:t>
            </a:fld>
            <a:endParaRPr lang="en-US"/>
          </a:p>
        </p:txBody>
      </p:sp>
    </p:spTree>
    <p:extLst>
      <p:ext uri="{BB962C8B-B14F-4D97-AF65-F5344CB8AC3E}">
        <p14:creationId xmlns:p14="http://schemas.microsoft.com/office/powerpoint/2010/main" val="3488996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F6A1EC-10B4-40CE-8AE0-AEC9732DB515}" type="datetimeFigureOut">
              <a:rPr lang="en-US" smtClean="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48BEB5-124B-462E-8C9F-DB945F04213D}" type="slidenum">
              <a:rPr lang="en-US" smtClean="0"/>
              <a:t>‹#›</a:t>
            </a:fld>
            <a:endParaRPr lang="en-US"/>
          </a:p>
        </p:txBody>
      </p:sp>
    </p:spTree>
    <p:extLst>
      <p:ext uri="{BB962C8B-B14F-4D97-AF65-F5344CB8AC3E}">
        <p14:creationId xmlns:p14="http://schemas.microsoft.com/office/powerpoint/2010/main" val="792607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F6A1EC-10B4-40CE-8AE0-AEC9732DB515}" type="datetimeFigureOut">
              <a:rPr lang="en-US" smtClean="0"/>
              <a:t>3/11/2022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48BEB5-124B-462E-8C9F-DB945F04213D}" type="slidenum">
              <a:rPr lang="en-US" smtClean="0"/>
              <a:t>‹#›</a:t>
            </a:fld>
            <a:endParaRPr lang="en-US"/>
          </a:p>
        </p:txBody>
      </p:sp>
    </p:spTree>
    <p:extLst>
      <p:ext uri="{BB962C8B-B14F-4D97-AF65-F5344CB8AC3E}">
        <p14:creationId xmlns:p14="http://schemas.microsoft.com/office/powerpoint/2010/main" val="531250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F6A1EC-10B4-40CE-8AE0-AEC9732DB515}" type="datetimeFigureOut">
              <a:rPr lang="en-US" smtClean="0"/>
              <a:t>3/11/2022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48BEB5-124B-462E-8C9F-DB945F04213D}" type="slidenum">
              <a:rPr lang="en-US" smtClean="0"/>
              <a:t>‹#›</a:t>
            </a:fld>
            <a:endParaRPr lang="en-US"/>
          </a:p>
        </p:txBody>
      </p:sp>
    </p:spTree>
    <p:extLst>
      <p:ext uri="{BB962C8B-B14F-4D97-AF65-F5344CB8AC3E}">
        <p14:creationId xmlns:p14="http://schemas.microsoft.com/office/powerpoint/2010/main" val="1860824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F6A1EC-10B4-40CE-8AE0-AEC9732DB515}" type="datetimeFigureOut">
              <a:rPr lang="en-US" smtClean="0"/>
              <a:t>3/11/2022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48BEB5-124B-462E-8C9F-DB945F04213D}" type="slidenum">
              <a:rPr lang="en-US" smtClean="0"/>
              <a:t>‹#›</a:t>
            </a:fld>
            <a:endParaRPr lang="en-US"/>
          </a:p>
        </p:txBody>
      </p:sp>
    </p:spTree>
    <p:extLst>
      <p:ext uri="{BB962C8B-B14F-4D97-AF65-F5344CB8AC3E}">
        <p14:creationId xmlns:p14="http://schemas.microsoft.com/office/powerpoint/2010/main" val="2054528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F6A1EC-10B4-40CE-8AE0-AEC9732DB515}" type="datetimeFigureOut">
              <a:rPr lang="en-US" smtClean="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48BEB5-124B-462E-8C9F-DB945F04213D}" type="slidenum">
              <a:rPr lang="en-US" smtClean="0"/>
              <a:t>‹#›</a:t>
            </a:fld>
            <a:endParaRPr lang="en-US"/>
          </a:p>
        </p:txBody>
      </p:sp>
    </p:spTree>
    <p:extLst>
      <p:ext uri="{BB962C8B-B14F-4D97-AF65-F5344CB8AC3E}">
        <p14:creationId xmlns:p14="http://schemas.microsoft.com/office/powerpoint/2010/main" val="1829707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F6A1EC-10B4-40CE-8AE0-AEC9732DB515}" type="datetimeFigureOut">
              <a:rPr lang="en-US" smtClean="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48BEB5-124B-462E-8C9F-DB945F04213D}" type="slidenum">
              <a:rPr lang="en-US" smtClean="0"/>
              <a:t>‹#›</a:t>
            </a:fld>
            <a:endParaRPr lang="en-US"/>
          </a:p>
        </p:txBody>
      </p:sp>
    </p:spTree>
    <p:extLst>
      <p:ext uri="{BB962C8B-B14F-4D97-AF65-F5344CB8AC3E}">
        <p14:creationId xmlns:p14="http://schemas.microsoft.com/office/powerpoint/2010/main" val="1012759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EF6A1EC-10B4-40CE-8AE0-AEC9732DB515}" type="datetimeFigureOut">
              <a:rPr lang="en-US" smtClean="0"/>
              <a:t>3/11/2022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048BEB5-124B-462E-8C9F-DB945F04213D}" type="slidenum">
              <a:rPr lang="en-US" smtClean="0"/>
              <a:t>‹#›</a:t>
            </a:fld>
            <a:endParaRPr lang="en-US"/>
          </a:p>
        </p:txBody>
      </p:sp>
    </p:spTree>
    <p:extLst>
      <p:ext uri="{BB962C8B-B14F-4D97-AF65-F5344CB8AC3E}">
        <p14:creationId xmlns:p14="http://schemas.microsoft.com/office/powerpoint/2010/main" val="372746637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0AE920C-3BEA-446C-B833-EC9B2F63810A}" type="datetimeFigureOut">
              <a:rPr lang="en-US" smtClean="0"/>
              <a:t>3/11/2022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21E536C-F5EB-40FB-8823-642DD937B7E9}" type="slidenum">
              <a:rPr lang="en-US" smtClean="0"/>
              <a:t>‹#›</a:t>
            </a:fld>
            <a:endParaRPr lang="en-US"/>
          </a:p>
        </p:txBody>
      </p:sp>
    </p:spTree>
    <p:extLst>
      <p:ext uri="{BB962C8B-B14F-4D97-AF65-F5344CB8AC3E}">
        <p14:creationId xmlns:p14="http://schemas.microsoft.com/office/powerpoint/2010/main" val="2044005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8.xml"/></Relationships>
</file>

<file path=ppt/slides/_rels/slide28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8.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8.xml"/></Relationships>
</file>

<file path=ppt/slides/_rels/slide28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8.xml"/></Relationships>
</file>

<file path=ppt/slides/_rels/slide28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8.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8.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8.xml"/></Relationships>
</file>

<file path=ppt/slides/_rels/slide29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8.xml"/></Relationships>
</file>

<file path=ppt/slides/_rels/slide29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8.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8.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8.xml"/></Relationships>
</file>

<file path=ppt/slides/_rels/slide30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8.xml"/></Relationships>
</file>

<file path=ppt/slides/_rels/slide30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8.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8.xml"/></Relationships>
</file>

<file path=ppt/slides/_rels/slide30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8.xml"/></Relationships>
</file>

<file path=ppt/slides/_rels/slide31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8.xml"/></Relationships>
</file>

<file path=ppt/slides/_rels/slide31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8.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8.xml"/></Relationships>
</file>

<file path=ppt/slides/_rels/slide31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8.xml"/></Relationships>
</file>

<file path=ppt/slides/_rels/slide32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8.xml"/></Relationships>
</file>

<file path=ppt/slides/_rels/slide32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8.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8.xml"/></Relationships>
</file>

<file path=ppt/slides/_rels/slide32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8.xml"/></Relationships>
</file>

<file path=ppt/slides/_rels/slide32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8.xml"/></Relationships>
</file>

<file path=ppt/slides/_rels/slide33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8.xml"/></Relationships>
</file>

<file path=ppt/slides/_rels/slide33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8.xml"/></Relationships>
</file>

<file path=ppt/slides/_rels/slide33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8.xml"/></Relationships>
</file>

<file path=ppt/slides/_rels/slide34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8.xml"/></Relationships>
</file>

<file path=ppt/slides/_rels/slide34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8.xml"/></Relationships>
</file>

<file path=ppt/slides/_rels/slide34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8.xml"/></Relationships>
</file>

<file path=ppt/slides/_rels/slide35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8.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8.xml"/></Relationships>
</file>

<file path=ppt/slides/_rels/slide35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8.xml"/></Relationships>
</file>

<file path=ppt/slides/_rels/slide35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8.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xml"/></Relationships>
</file>

<file path=ppt/slides/_rels/slide38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7.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5.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6.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2.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4.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5C1A0-E512-4B42-8A94-2E68951AFD6E}"/>
              </a:ext>
            </a:extLst>
          </p:cNvPr>
          <p:cNvSpPr>
            <a:spLocks noGrp="1"/>
          </p:cNvSpPr>
          <p:nvPr>
            <p:ph type="ctrTitle"/>
          </p:nvPr>
        </p:nvSpPr>
        <p:spPr>
          <a:xfrm>
            <a:off x="1157592" y="2404534"/>
            <a:ext cx="8336604" cy="1646302"/>
          </a:xfrm>
        </p:spPr>
        <p:txBody>
          <a:bodyPr/>
          <a:lstStyle/>
          <a:p>
            <a:r>
              <a:rPr lang="en-US" dirty="0"/>
              <a:t>CSCI 331 – Group Project 1</a:t>
            </a:r>
          </a:p>
        </p:txBody>
      </p:sp>
      <p:sp>
        <p:nvSpPr>
          <p:cNvPr id="3" name="Subtitle 2">
            <a:extLst>
              <a:ext uri="{FF2B5EF4-FFF2-40B4-BE49-F238E27FC236}">
                <a16:creationId xmlns:a16="http://schemas.microsoft.com/office/drawing/2014/main" id="{046B15E9-0BEB-47F8-A4A4-DB6FEBC4B79C}"/>
              </a:ext>
            </a:extLst>
          </p:cNvPr>
          <p:cNvSpPr>
            <a:spLocks noGrp="1"/>
          </p:cNvSpPr>
          <p:nvPr>
            <p:ph type="subTitle" idx="1"/>
          </p:nvPr>
        </p:nvSpPr>
        <p:spPr>
          <a:xfrm>
            <a:off x="1157591" y="4050833"/>
            <a:ext cx="8336604" cy="1096899"/>
          </a:xfrm>
        </p:spPr>
        <p:txBody>
          <a:bodyPr/>
          <a:lstStyle/>
          <a:p>
            <a:r>
              <a:rPr lang="en-US" dirty="0"/>
              <a:t>Members: Timothy </a:t>
            </a:r>
            <a:r>
              <a:rPr lang="en-US" dirty="0" err="1"/>
              <a:t>Dakis</a:t>
            </a:r>
            <a:r>
              <a:rPr lang="en-US" dirty="0"/>
              <a:t> (Group Leader), </a:t>
            </a:r>
            <a:r>
              <a:rPr lang="en-US" dirty="0" err="1"/>
              <a:t>Mikhaiel</a:t>
            </a:r>
            <a:r>
              <a:rPr lang="en-US" dirty="0"/>
              <a:t> Gomes, </a:t>
            </a:r>
            <a:r>
              <a:rPr lang="en-US" dirty="0" err="1"/>
              <a:t>Shivanie</a:t>
            </a:r>
            <a:r>
              <a:rPr lang="en-US" dirty="0"/>
              <a:t> </a:t>
            </a:r>
            <a:r>
              <a:rPr lang="en-US" dirty="0" err="1"/>
              <a:t>Kemraj</a:t>
            </a:r>
            <a:r>
              <a:rPr lang="en-US" dirty="0"/>
              <a:t>, Konrad Rakowski, Kevin Tang</a:t>
            </a:r>
          </a:p>
        </p:txBody>
      </p:sp>
    </p:spTree>
    <p:extLst>
      <p:ext uri="{BB962C8B-B14F-4D97-AF65-F5344CB8AC3E}">
        <p14:creationId xmlns:p14="http://schemas.microsoft.com/office/powerpoint/2010/main" val="1854309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3C6219-A6C2-40E2-B40D-2FC0424C12E3}"/>
              </a:ext>
            </a:extLst>
          </p:cNvPr>
          <p:cNvSpPr>
            <a:spLocks noGrp="1"/>
          </p:cNvSpPr>
          <p:nvPr>
            <p:ph type="title"/>
          </p:nvPr>
        </p:nvSpPr>
        <p:spPr/>
        <p:txBody>
          <a:bodyPr/>
          <a:lstStyle/>
          <a:p>
            <a:r>
              <a:rPr lang="en-US" dirty="0"/>
              <a:t>To-Do List and Gannt Chart</a:t>
            </a:r>
          </a:p>
        </p:txBody>
      </p:sp>
    </p:spTree>
    <p:extLst>
      <p:ext uri="{BB962C8B-B14F-4D97-AF65-F5344CB8AC3E}">
        <p14:creationId xmlns:p14="http://schemas.microsoft.com/office/powerpoint/2010/main" val="5260242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5" name="Content Placeholder 4">
            <a:extLst>
              <a:ext uri="{FF2B5EF4-FFF2-40B4-BE49-F238E27FC236}">
                <a16:creationId xmlns:a16="http://schemas.microsoft.com/office/drawing/2014/main" id="{544911DC-80D8-45BE-BDCE-C9D938F81B08}"/>
              </a:ext>
            </a:extLst>
          </p:cNvPr>
          <p:cNvPicPr>
            <a:picLocks noGrp="1" noChangeAspect="1"/>
          </p:cNvPicPr>
          <p:nvPr>
            <p:ph idx="1"/>
          </p:nvPr>
        </p:nvPicPr>
        <p:blipFill>
          <a:blip r:embed="rId2"/>
          <a:stretch>
            <a:fillRect/>
          </a:stretch>
        </p:blipFill>
        <p:spPr>
          <a:xfrm>
            <a:off x="1996973" y="2160588"/>
            <a:ext cx="5958092" cy="3881437"/>
          </a:xfrm>
        </p:spPr>
      </p:pic>
    </p:spTree>
    <p:extLst>
      <p:ext uri="{BB962C8B-B14F-4D97-AF65-F5344CB8AC3E}">
        <p14:creationId xmlns:p14="http://schemas.microsoft.com/office/powerpoint/2010/main" val="15469292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5" name="Content Placeholder 4">
            <a:extLst>
              <a:ext uri="{FF2B5EF4-FFF2-40B4-BE49-F238E27FC236}">
                <a16:creationId xmlns:a16="http://schemas.microsoft.com/office/drawing/2014/main" id="{0265B674-63C5-4724-B570-8C4904ABF0B2}"/>
              </a:ext>
            </a:extLst>
          </p:cNvPr>
          <p:cNvPicPr>
            <a:picLocks noGrp="1" noChangeAspect="1"/>
          </p:cNvPicPr>
          <p:nvPr>
            <p:ph idx="1"/>
          </p:nvPr>
        </p:nvPicPr>
        <p:blipFill>
          <a:blip r:embed="rId2"/>
          <a:stretch>
            <a:fillRect/>
          </a:stretch>
        </p:blipFill>
        <p:spPr>
          <a:xfrm>
            <a:off x="3253750" y="2207572"/>
            <a:ext cx="3444538" cy="3787468"/>
          </a:xfrm>
        </p:spPr>
      </p:pic>
    </p:spTree>
    <p:extLst>
      <p:ext uri="{BB962C8B-B14F-4D97-AF65-F5344CB8AC3E}">
        <p14:creationId xmlns:p14="http://schemas.microsoft.com/office/powerpoint/2010/main" val="33491671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Worst # 3 (Corrected) - Problem 13 (Medium): </a:t>
            </a:r>
            <a:br>
              <a:rPr lang="en-US" sz="2000" dirty="0"/>
            </a:br>
            <a:r>
              <a:rPr lang="en-US" sz="2000" dirty="0"/>
              <a:t>How much revenue was generated by each gender (assuming only male/female gender) in 2015 using Northwinds2022TSQLV7</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a:bodyPr>
          <a:lstStyle/>
          <a:p>
            <a:r>
              <a:rPr lang="en-US" dirty="0"/>
              <a:t>Correction:</a:t>
            </a:r>
          </a:p>
          <a:p>
            <a:r>
              <a:rPr lang="en-US" dirty="0"/>
              <a:t>Used CTEs to improve readability and give it a more logical flow</a:t>
            </a:r>
          </a:p>
        </p:txBody>
      </p:sp>
    </p:spTree>
    <p:extLst>
      <p:ext uri="{BB962C8B-B14F-4D97-AF65-F5344CB8AC3E}">
        <p14:creationId xmlns:p14="http://schemas.microsoft.com/office/powerpoint/2010/main" val="5703328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7" name="Content Placeholder 6">
            <a:extLst>
              <a:ext uri="{FF2B5EF4-FFF2-40B4-BE49-F238E27FC236}">
                <a16:creationId xmlns:a16="http://schemas.microsoft.com/office/drawing/2014/main" id="{3E45EC3D-B9ED-4733-ACF2-4EE59015A842}"/>
              </a:ext>
            </a:extLst>
          </p:cNvPr>
          <p:cNvPicPr>
            <a:picLocks noGrp="1" noChangeAspect="1"/>
          </p:cNvPicPr>
          <p:nvPr>
            <p:ph idx="1"/>
          </p:nvPr>
        </p:nvPicPr>
        <p:blipFill>
          <a:blip r:embed="rId2"/>
          <a:stretch>
            <a:fillRect/>
          </a:stretch>
        </p:blipFill>
        <p:spPr>
          <a:xfrm>
            <a:off x="1848254" y="2073459"/>
            <a:ext cx="6254885" cy="4055278"/>
          </a:xfrm>
        </p:spPr>
      </p:pic>
    </p:spTree>
    <p:extLst>
      <p:ext uri="{BB962C8B-B14F-4D97-AF65-F5344CB8AC3E}">
        <p14:creationId xmlns:p14="http://schemas.microsoft.com/office/powerpoint/2010/main" val="39881045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9" name="Content Placeholder 8">
            <a:extLst>
              <a:ext uri="{FF2B5EF4-FFF2-40B4-BE49-F238E27FC236}">
                <a16:creationId xmlns:a16="http://schemas.microsoft.com/office/drawing/2014/main" id="{14610B56-2CAC-466B-A959-515A383E95E1}"/>
              </a:ext>
            </a:extLst>
          </p:cNvPr>
          <p:cNvPicPr>
            <a:picLocks noGrp="1" noChangeAspect="1"/>
          </p:cNvPicPr>
          <p:nvPr>
            <p:ph idx="1"/>
          </p:nvPr>
        </p:nvPicPr>
        <p:blipFill>
          <a:blip r:embed="rId2"/>
          <a:stretch>
            <a:fillRect/>
          </a:stretch>
        </p:blipFill>
        <p:spPr>
          <a:xfrm>
            <a:off x="3468718" y="2160588"/>
            <a:ext cx="3014601" cy="3881437"/>
          </a:xfrm>
        </p:spPr>
      </p:pic>
    </p:spTree>
    <p:extLst>
      <p:ext uri="{BB962C8B-B14F-4D97-AF65-F5344CB8AC3E}">
        <p14:creationId xmlns:p14="http://schemas.microsoft.com/office/powerpoint/2010/main" val="18352861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9" name="Content Placeholder 8">
            <a:extLst>
              <a:ext uri="{FF2B5EF4-FFF2-40B4-BE49-F238E27FC236}">
                <a16:creationId xmlns:a16="http://schemas.microsoft.com/office/drawing/2014/main" id="{BE15AF1F-7957-4790-B27D-E258857B5E67}"/>
              </a:ext>
            </a:extLst>
          </p:cNvPr>
          <p:cNvPicPr>
            <a:picLocks noGrp="1" noChangeAspect="1"/>
          </p:cNvPicPr>
          <p:nvPr>
            <p:ph idx="1"/>
          </p:nvPr>
        </p:nvPicPr>
        <p:blipFill>
          <a:blip r:embed="rId2"/>
          <a:stretch>
            <a:fillRect/>
          </a:stretch>
        </p:blipFill>
        <p:spPr>
          <a:xfrm>
            <a:off x="1736082" y="1930400"/>
            <a:ext cx="6444333" cy="4318000"/>
          </a:xfrm>
        </p:spPr>
      </p:pic>
    </p:spTree>
    <p:extLst>
      <p:ext uri="{BB962C8B-B14F-4D97-AF65-F5344CB8AC3E}">
        <p14:creationId xmlns:p14="http://schemas.microsoft.com/office/powerpoint/2010/main" val="34259730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nvPr>
        </p:nvGraphicFramePr>
        <p:xfrm>
          <a:off x="677863" y="2160588"/>
          <a:ext cx="8596312" cy="10109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a:t>Derived</a:t>
                      </a:r>
                    </a:p>
                  </a:txBody>
                  <a:tcPr/>
                </a:tc>
                <a:tc>
                  <a:txBody>
                    <a:bodyPr/>
                    <a:lstStyle/>
                    <a:p>
                      <a:r>
                        <a:rPr lang="en-US" dirty="0"/>
                        <a:t>Gender</a:t>
                      </a:r>
                    </a:p>
                    <a:p>
                      <a:r>
                        <a:rPr lang="en-US" dirty="0" err="1"/>
                        <a:t>RevenueAfterDiscount</a:t>
                      </a:r>
                      <a:endParaRPr lang="en-US" dirty="0"/>
                    </a:p>
                  </a:txBody>
                  <a:tcPr/>
                </a:tc>
                <a:extLst>
                  <a:ext uri="{0D108BD9-81ED-4DB2-BD59-A6C34878D82A}">
                    <a16:rowId xmlns:a16="http://schemas.microsoft.com/office/drawing/2014/main" val="1227456315"/>
                  </a:ext>
                </a:extLst>
              </a:tr>
            </a:tbl>
          </a:graphicData>
        </a:graphic>
      </p:graphicFrame>
    </p:spTree>
    <p:extLst>
      <p:ext uri="{BB962C8B-B14F-4D97-AF65-F5344CB8AC3E}">
        <p14:creationId xmlns:p14="http://schemas.microsoft.com/office/powerpoint/2010/main" val="37949953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5B21-FB70-49DB-9B67-2FA1C4A752D8}"/>
              </a:ext>
            </a:extLst>
          </p:cNvPr>
          <p:cNvSpPr>
            <a:spLocks noGrp="1"/>
          </p:cNvSpPr>
          <p:nvPr>
            <p:ph type="title"/>
          </p:nvPr>
        </p:nvSpPr>
        <p:spPr/>
        <p:txBody>
          <a:bodyPr/>
          <a:lstStyle/>
          <a:p>
            <a:r>
              <a:rPr lang="en-US" dirty="0"/>
              <a:t>Informatic Table: Projection Sorting</a:t>
            </a:r>
          </a:p>
        </p:txBody>
      </p:sp>
      <p:graphicFrame>
        <p:nvGraphicFramePr>
          <p:cNvPr id="5" name="Table 5">
            <a:extLst>
              <a:ext uri="{FF2B5EF4-FFF2-40B4-BE49-F238E27FC236}">
                <a16:creationId xmlns:a16="http://schemas.microsoft.com/office/drawing/2014/main" id="{22ADAAB4-3B57-4DC8-97E0-3F41CD22DD75}"/>
              </a:ext>
            </a:extLst>
          </p:cNvPr>
          <p:cNvGraphicFramePr>
            <a:graphicFrameLocks noGrp="1"/>
          </p:cNvGraphicFramePr>
          <p:nvPr>
            <p:ph idx="1"/>
          </p:nvPr>
        </p:nvGraphicFramePr>
        <p:xfrm>
          <a:off x="677863" y="2160588"/>
          <a:ext cx="8596311" cy="74168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3369272321"/>
                    </a:ext>
                  </a:extLst>
                </a:gridCol>
                <a:gridCol w="2865437">
                  <a:extLst>
                    <a:ext uri="{9D8B030D-6E8A-4147-A177-3AD203B41FA5}">
                      <a16:colId xmlns:a16="http://schemas.microsoft.com/office/drawing/2014/main" val="1251602975"/>
                    </a:ext>
                  </a:extLst>
                </a:gridCol>
                <a:gridCol w="2865437">
                  <a:extLst>
                    <a:ext uri="{9D8B030D-6E8A-4147-A177-3AD203B41FA5}">
                      <a16:colId xmlns:a16="http://schemas.microsoft.com/office/drawing/2014/main" val="2997395206"/>
                    </a:ext>
                  </a:extLst>
                </a:gridCol>
              </a:tblGrid>
              <a:tr h="370840">
                <a:tc>
                  <a:txBody>
                    <a:bodyPr/>
                    <a:lstStyle/>
                    <a:p>
                      <a:r>
                        <a:rPr lang="en-US" dirty="0"/>
                        <a:t>Table Name</a:t>
                      </a:r>
                    </a:p>
                  </a:txBody>
                  <a:tcPr/>
                </a:tc>
                <a:tc>
                  <a:txBody>
                    <a:bodyPr/>
                    <a:lstStyle/>
                    <a:p>
                      <a:r>
                        <a:rPr lang="en-US" dirty="0"/>
                        <a:t>Column Name</a:t>
                      </a:r>
                    </a:p>
                  </a:txBody>
                  <a:tcPr/>
                </a:tc>
                <a:tc>
                  <a:txBody>
                    <a:bodyPr/>
                    <a:lstStyle/>
                    <a:p>
                      <a:r>
                        <a:rPr lang="en-US" dirty="0"/>
                        <a:t>Sort Order</a:t>
                      </a:r>
                    </a:p>
                  </a:txBody>
                  <a:tcPr/>
                </a:tc>
                <a:extLst>
                  <a:ext uri="{0D108BD9-81ED-4DB2-BD59-A6C34878D82A}">
                    <a16:rowId xmlns:a16="http://schemas.microsoft.com/office/drawing/2014/main" val="2148369342"/>
                  </a:ext>
                </a:extLst>
              </a:tr>
              <a:tr h="370840">
                <a:tc>
                  <a:txBody>
                    <a:bodyPr/>
                    <a:lstStyle/>
                    <a:p>
                      <a:r>
                        <a:rPr lang="en-US" dirty="0"/>
                        <a:t>Derived</a:t>
                      </a:r>
                    </a:p>
                  </a:txBody>
                  <a:tcPr/>
                </a:tc>
                <a:tc>
                  <a:txBody>
                    <a:bodyPr/>
                    <a:lstStyle/>
                    <a:p>
                      <a:r>
                        <a:rPr lang="en-US" dirty="0"/>
                        <a:t>SUM(</a:t>
                      </a:r>
                      <a:r>
                        <a:rPr lang="en-US" dirty="0" err="1"/>
                        <a:t>EmployeeRevenue</a:t>
                      </a:r>
                      <a:r>
                        <a:rPr lang="en-US" dirty="0"/>
                        <a:t>)</a:t>
                      </a:r>
                    </a:p>
                  </a:txBody>
                  <a:tcPr/>
                </a:tc>
                <a:tc>
                  <a:txBody>
                    <a:bodyPr/>
                    <a:lstStyle/>
                    <a:p>
                      <a:r>
                        <a:rPr lang="en-US" dirty="0"/>
                        <a:t>DESC</a:t>
                      </a:r>
                    </a:p>
                  </a:txBody>
                  <a:tcPr/>
                </a:tc>
                <a:extLst>
                  <a:ext uri="{0D108BD9-81ED-4DB2-BD59-A6C34878D82A}">
                    <a16:rowId xmlns:a16="http://schemas.microsoft.com/office/drawing/2014/main" val="3564118150"/>
                  </a:ext>
                </a:extLst>
              </a:tr>
            </a:tbl>
          </a:graphicData>
        </a:graphic>
      </p:graphicFrame>
    </p:spTree>
    <p:extLst>
      <p:ext uri="{BB962C8B-B14F-4D97-AF65-F5344CB8AC3E}">
        <p14:creationId xmlns:p14="http://schemas.microsoft.com/office/powerpoint/2010/main" val="27041812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SSMS Output (3 Rows Affected)</a:t>
            </a:r>
          </a:p>
        </p:txBody>
      </p:sp>
      <p:pic>
        <p:nvPicPr>
          <p:cNvPr id="5" name="Content Placeholder 4">
            <a:extLst>
              <a:ext uri="{FF2B5EF4-FFF2-40B4-BE49-F238E27FC236}">
                <a16:creationId xmlns:a16="http://schemas.microsoft.com/office/drawing/2014/main" id="{08B2D477-5786-4226-9439-C530FAA16CE6}"/>
              </a:ext>
            </a:extLst>
          </p:cNvPr>
          <p:cNvPicPr>
            <a:picLocks noGrp="1" noChangeAspect="1"/>
          </p:cNvPicPr>
          <p:nvPr>
            <p:ph idx="1"/>
          </p:nvPr>
        </p:nvPicPr>
        <p:blipFill>
          <a:blip r:embed="rId2"/>
          <a:stretch>
            <a:fillRect/>
          </a:stretch>
        </p:blipFill>
        <p:spPr>
          <a:xfrm>
            <a:off x="677863" y="2899452"/>
            <a:ext cx="8596312" cy="2403708"/>
          </a:xfrm>
        </p:spPr>
      </p:pic>
    </p:spTree>
    <p:extLst>
      <p:ext uri="{BB962C8B-B14F-4D97-AF65-F5344CB8AC3E}">
        <p14:creationId xmlns:p14="http://schemas.microsoft.com/office/powerpoint/2010/main" val="25737455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5" name="Content Placeholder 4">
            <a:extLst>
              <a:ext uri="{FF2B5EF4-FFF2-40B4-BE49-F238E27FC236}">
                <a16:creationId xmlns:a16="http://schemas.microsoft.com/office/drawing/2014/main" id="{6F1B8599-2208-40B1-AA0B-68E703FA2ED8}"/>
              </a:ext>
            </a:extLst>
          </p:cNvPr>
          <p:cNvPicPr>
            <a:picLocks noGrp="1" noChangeAspect="1"/>
          </p:cNvPicPr>
          <p:nvPr>
            <p:ph idx="1"/>
          </p:nvPr>
        </p:nvPicPr>
        <p:blipFill>
          <a:blip r:embed="rId2"/>
          <a:stretch>
            <a:fillRect/>
          </a:stretch>
        </p:blipFill>
        <p:spPr>
          <a:xfrm>
            <a:off x="1996973" y="2160588"/>
            <a:ext cx="5958092" cy="3881437"/>
          </a:xfrm>
        </p:spPr>
      </p:pic>
    </p:spTree>
    <p:extLst>
      <p:ext uri="{BB962C8B-B14F-4D97-AF65-F5344CB8AC3E}">
        <p14:creationId xmlns:p14="http://schemas.microsoft.com/office/powerpoint/2010/main" val="3269670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C01543-CC7C-4425-850E-EB64C7F43174}"/>
              </a:ext>
            </a:extLst>
          </p:cNvPr>
          <p:cNvSpPr>
            <a:spLocks noGrp="1"/>
          </p:cNvSpPr>
          <p:nvPr>
            <p:ph type="title"/>
          </p:nvPr>
        </p:nvSpPr>
        <p:spPr/>
        <p:txBody>
          <a:bodyPr/>
          <a:lstStyle/>
          <a:p>
            <a:r>
              <a:rPr lang="en-US" dirty="0"/>
              <a:t>To-Do List For Timothy </a:t>
            </a:r>
            <a:r>
              <a:rPr lang="en-US" dirty="0" err="1"/>
              <a:t>Dakis</a:t>
            </a:r>
            <a:br>
              <a:rPr lang="en-US" dirty="0"/>
            </a:br>
            <a:endParaRPr lang="en-US" dirty="0"/>
          </a:p>
        </p:txBody>
      </p:sp>
      <p:pic>
        <p:nvPicPr>
          <p:cNvPr id="3" name="Content Placeholder 2">
            <a:extLst>
              <a:ext uri="{FF2B5EF4-FFF2-40B4-BE49-F238E27FC236}">
                <a16:creationId xmlns:a16="http://schemas.microsoft.com/office/drawing/2014/main" id="{185FEF21-33B8-4AE6-BEC1-0B5FB85A62CF}"/>
              </a:ext>
            </a:extLst>
          </p:cNvPr>
          <p:cNvPicPr>
            <a:picLocks noGrp="1" noChangeAspect="1"/>
          </p:cNvPicPr>
          <p:nvPr>
            <p:ph idx="1"/>
          </p:nvPr>
        </p:nvPicPr>
        <p:blipFill>
          <a:blip r:embed="rId2"/>
          <a:stretch>
            <a:fillRect/>
          </a:stretch>
        </p:blipFill>
        <p:spPr>
          <a:xfrm>
            <a:off x="970835" y="2160588"/>
            <a:ext cx="8010367" cy="3881437"/>
          </a:xfrm>
        </p:spPr>
      </p:pic>
    </p:spTree>
    <p:extLst>
      <p:ext uri="{BB962C8B-B14F-4D97-AF65-F5344CB8AC3E}">
        <p14:creationId xmlns:p14="http://schemas.microsoft.com/office/powerpoint/2010/main" val="10049053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5" name="Content Placeholder 4">
            <a:extLst>
              <a:ext uri="{FF2B5EF4-FFF2-40B4-BE49-F238E27FC236}">
                <a16:creationId xmlns:a16="http://schemas.microsoft.com/office/drawing/2014/main" id="{1D5A7537-ED55-4607-8557-A2F35E205CC5}"/>
              </a:ext>
            </a:extLst>
          </p:cNvPr>
          <p:cNvPicPr>
            <a:picLocks noGrp="1" noChangeAspect="1"/>
          </p:cNvPicPr>
          <p:nvPr>
            <p:ph idx="1"/>
          </p:nvPr>
        </p:nvPicPr>
        <p:blipFill>
          <a:blip r:embed="rId2"/>
          <a:stretch>
            <a:fillRect/>
          </a:stretch>
        </p:blipFill>
        <p:spPr>
          <a:xfrm>
            <a:off x="3253750" y="2207572"/>
            <a:ext cx="3444538" cy="3787468"/>
          </a:xfrm>
        </p:spPr>
      </p:pic>
    </p:spTree>
    <p:extLst>
      <p:ext uri="{BB962C8B-B14F-4D97-AF65-F5344CB8AC3E}">
        <p14:creationId xmlns:p14="http://schemas.microsoft.com/office/powerpoint/2010/main" val="35095851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B9343-57CE-46AA-A1D9-33694B869656}"/>
              </a:ext>
            </a:extLst>
          </p:cNvPr>
          <p:cNvSpPr>
            <a:spLocks noGrp="1"/>
          </p:cNvSpPr>
          <p:nvPr>
            <p:ph type="title"/>
          </p:nvPr>
        </p:nvSpPr>
        <p:spPr/>
        <p:txBody>
          <a:bodyPr/>
          <a:lstStyle/>
          <a:p>
            <a:r>
              <a:rPr lang="en-US" dirty="0"/>
              <a:t>Queries of </a:t>
            </a:r>
            <a:r>
              <a:rPr lang="en-US" dirty="0" err="1"/>
              <a:t>Mikhaiel</a:t>
            </a:r>
            <a:r>
              <a:rPr lang="en-US" dirty="0"/>
              <a:t> Gomes</a:t>
            </a:r>
          </a:p>
        </p:txBody>
      </p:sp>
    </p:spTree>
    <p:extLst>
      <p:ext uri="{BB962C8B-B14F-4D97-AF65-F5344CB8AC3E}">
        <p14:creationId xmlns:p14="http://schemas.microsoft.com/office/powerpoint/2010/main" val="37432482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B9343-57CE-46AA-A1D9-33694B869656}"/>
              </a:ext>
            </a:extLst>
          </p:cNvPr>
          <p:cNvSpPr>
            <a:spLocks noGrp="1"/>
          </p:cNvSpPr>
          <p:nvPr>
            <p:ph type="title"/>
          </p:nvPr>
        </p:nvSpPr>
        <p:spPr/>
        <p:txBody>
          <a:bodyPr/>
          <a:lstStyle/>
          <a:p>
            <a:r>
              <a:rPr lang="en-US" dirty="0"/>
              <a:t>Top 3 Queries of Mikhaiel Gomes</a:t>
            </a:r>
          </a:p>
        </p:txBody>
      </p:sp>
    </p:spTree>
    <p:extLst>
      <p:ext uri="{BB962C8B-B14F-4D97-AF65-F5344CB8AC3E}">
        <p14:creationId xmlns:p14="http://schemas.microsoft.com/office/powerpoint/2010/main" val="16500352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Top # 1 - Problem 13 (Complex): </a:t>
            </a:r>
            <a:br>
              <a:rPr lang="en-US" sz="2000" dirty="0"/>
            </a:br>
            <a:r>
              <a:rPr lang="en-US" sz="2000" dirty="0"/>
              <a:t>Find the top 5 spending customers using Northwinds2022TSQLV7.</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a:xfrm>
            <a:off x="677335" y="4527447"/>
            <a:ext cx="8596668" cy="1826581"/>
          </a:xfrm>
        </p:spPr>
        <p:txBody>
          <a:bodyPr>
            <a:normAutofit/>
          </a:bodyPr>
          <a:lstStyle/>
          <a:p>
            <a:r>
              <a:rPr lang="en-US" dirty="0"/>
              <a:t>Reasoning: </a:t>
            </a:r>
          </a:p>
          <a:p>
            <a:r>
              <a:rPr lang="en-US" dirty="0"/>
              <a:t>My solution for it uses a user defined scalar function to find total spent which essentially helps avoiding multiple inner joins in the main query.</a:t>
            </a:r>
          </a:p>
        </p:txBody>
      </p:sp>
    </p:spTree>
    <p:extLst>
      <p:ext uri="{BB962C8B-B14F-4D97-AF65-F5344CB8AC3E}">
        <p14:creationId xmlns:p14="http://schemas.microsoft.com/office/powerpoint/2010/main" val="35715600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A18A7-2C06-45B6-9619-8EFE2FFFD96F}"/>
              </a:ext>
            </a:extLst>
          </p:cNvPr>
          <p:cNvSpPr>
            <a:spLocks noGrp="1"/>
          </p:cNvSpPr>
          <p:nvPr>
            <p:ph type="title"/>
          </p:nvPr>
        </p:nvSpPr>
        <p:spPr/>
        <p:txBody>
          <a:bodyPr/>
          <a:lstStyle/>
          <a:p>
            <a:r>
              <a:rPr lang="en-US" dirty="0"/>
              <a:t>Custom Function #1 Used: </a:t>
            </a:r>
            <a:br>
              <a:rPr lang="en-US" dirty="0"/>
            </a:br>
            <a:r>
              <a:rPr lang="en-US" dirty="0" err="1"/>
              <a:t>TotalSpent</a:t>
            </a:r>
            <a:endParaRPr lang="en-US" dirty="0"/>
          </a:p>
        </p:txBody>
      </p:sp>
      <p:pic>
        <p:nvPicPr>
          <p:cNvPr id="5" name="Content Placeholder 4">
            <a:extLst>
              <a:ext uri="{FF2B5EF4-FFF2-40B4-BE49-F238E27FC236}">
                <a16:creationId xmlns:a16="http://schemas.microsoft.com/office/drawing/2014/main" id="{9BB1F65A-0B74-4E61-A67C-93DD6598D1D9}"/>
              </a:ext>
            </a:extLst>
          </p:cNvPr>
          <p:cNvPicPr>
            <a:picLocks noGrp="1" noChangeAspect="1"/>
          </p:cNvPicPr>
          <p:nvPr>
            <p:ph idx="1"/>
          </p:nvPr>
        </p:nvPicPr>
        <p:blipFill>
          <a:blip r:embed="rId2"/>
          <a:stretch>
            <a:fillRect/>
          </a:stretch>
        </p:blipFill>
        <p:spPr>
          <a:xfrm>
            <a:off x="677646" y="2342147"/>
            <a:ext cx="8596356" cy="3518158"/>
          </a:xfrm>
        </p:spPr>
      </p:pic>
    </p:spTree>
    <p:extLst>
      <p:ext uri="{BB962C8B-B14F-4D97-AF65-F5344CB8AC3E}">
        <p14:creationId xmlns:p14="http://schemas.microsoft.com/office/powerpoint/2010/main" val="42019893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10" name="Content Placeholder 9">
            <a:extLst>
              <a:ext uri="{FF2B5EF4-FFF2-40B4-BE49-F238E27FC236}">
                <a16:creationId xmlns:a16="http://schemas.microsoft.com/office/drawing/2014/main" id="{CB14A4F6-4F4E-411D-B43B-50FB9DAC823D}"/>
              </a:ext>
            </a:extLst>
          </p:cNvPr>
          <p:cNvPicPr>
            <a:picLocks noGrp="1" noChangeAspect="1"/>
          </p:cNvPicPr>
          <p:nvPr>
            <p:ph idx="1"/>
          </p:nvPr>
        </p:nvPicPr>
        <p:blipFill>
          <a:blip r:embed="rId2"/>
          <a:stretch>
            <a:fillRect/>
          </a:stretch>
        </p:blipFill>
        <p:spPr>
          <a:xfrm>
            <a:off x="2406316" y="1497506"/>
            <a:ext cx="4908884" cy="4974020"/>
          </a:xfrm>
          <a:prstGeom prst="rect">
            <a:avLst/>
          </a:prstGeom>
        </p:spPr>
      </p:pic>
    </p:spTree>
    <p:extLst>
      <p:ext uri="{BB962C8B-B14F-4D97-AF65-F5344CB8AC3E}">
        <p14:creationId xmlns:p14="http://schemas.microsoft.com/office/powerpoint/2010/main" val="24540172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11" name="Content Placeholder 10">
            <a:extLst>
              <a:ext uri="{FF2B5EF4-FFF2-40B4-BE49-F238E27FC236}">
                <a16:creationId xmlns:a16="http://schemas.microsoft.com/office/drawing/2014/main" id="{D1A2AE02-7C82-447D-B6C4-BE4A15975727}"/>
              </a:ext>
            </a:extLst>
          </p:cNvPr>
          <p:cNvPicPr>
            <a:picLocks noGrp="1" noChangeAspect="1"/>
          </p:cNvPicPr>
          <p:nvPr>
            <p:ph idx="1"/>
          </p:nvPr>
        </p:nvPicPr>
        <p:blipFill>
          <a:blip r:embed="rId2"/>
          <a:stretch>
            <a:fillRect/>
          </a:stretch>
        </p:blipFill>
        <p:spPr>
          <a:xfrm>
            <a:off x="1090864" y="1243348"/>
            <a:ext cx="6523400" cy="4798677"/>
          </a:xfrm>
        </p:spPr>
      </p:pic>
    </p:spTree>
    <p:extLst>
      <p:ext uri="{BB962C8B-B14F-4D97-AF65-F5344CB8AC3E}">
        <p14:creationId xmlns:p14="http://schemas.microsoft.com/office/powerpoint/2010/main" val="32922540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7" name="Content Placeholder 6">
            <a:extLst>
              <a:ext uri="{FF2B5EF4-FFF2-40B4-BE49-F238E27FC236}">
                <a16:creationId xmlns:a16="http://schemas.microsoft.com/office/drawing/2014/main" id="{17F7721F-5083-47FC-8758-1DEB45C48941}"/>
              </a:ext>
            </a:extLst>
          </p:cNvPr>
          <p:cNvPicPr>
            <a:picLocks noGrp="1" noChangeAspect="1"/>
          </p:cNvPicPr>
          <p:nvPr>
            <p:ph idx="1"/>
          </p:nvPr>
        </p:nvPicPr>
        <p:blipFill>
          <a:blip r:embed="rId2"/>
          <a:stretch>
            <a:fillRect/>
          </a:stretch>
        </p:blipFill>
        <p:spPr>
          <a:xfrm>
            <a:off x="677334" y="1903972"/>
            <a:ext cx="8095348" cy="4138053"/>
          </a:xfrm>
        </p:spPr>
      </p:pic>
    </p:spTree>
    <p:extLst>
      <p:ext uri="{BB962C8B-B14F-4D97-AF65-F5344CB8AC3E}">
        <p14:creationId xmlns:p14="http://schemas.microsoft.com/office/powerpoint/2010/main" val="34786757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nvPr>
        </p:nvGraphicFramePr>
        <p:xfrm>
          <a:off x="677863" y="2160588"/>
          <a:ext cx="8596312" cy="148336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a:t>Derived</a:t>
                      </a:r>
                    </a:p>
                  </a:txBody>
                  <a:tcPr/>
                </a:tc>
                <a:tc>
                  <a:txBody>
                    <a:bodyPr/>
                    <a:lstStyle/>
                    <a:p>
                      <a:r>
                        <a:rPr lang="en-US" dirty="0" err="1"/>
                        <a:t>TotalSpent</a:t>
                      </a:r>
                      <a:endParaRPr lang="en-US" dirty="0"/>
                    </a:p>
                  </a:txBody>
                  <a:tcPr/>
                </a:tc>
                <a:extLst>
                  <a:ext uri="{0D108BD9-81ED-4DB2-BD59-A6C34878D82A}">
                    <a16:rowId xmlns:a16="http://schemas.microsoft.com/office/drawing/2014/main" val="258405239"/>
                  </a:ext>
                </a:extLst>
              </a:tr>
              <a:tr h="370840">
                <a:tc>
                  <a:txBody>
                    <a:bodyPr/>
                    <a:lstStyle/>
                    <a:p>
                      <a:r>
                        <a:rPr lang="en-US" dirty="0" err="1"/>
                        <a:t>Sales.Customer</a:t>
                      </a:r>
                      <a:endParaRPr lang="en-US" dirty="0"/>
                    </a:p>
                  </a:txBody>
                  <a:tcPr/>
                </a:tc>
                <a:tc>
                  <a:txBody>
                    <a:bodyPr/>
                    <a:lstStyle/>
                    <a:p>
                      <a:r>
                        <a:rPr lang="en-US" dirty="0" err="1"/>
                        <a:t>CustomerContactName</a:t>
                      </a:r>
                      <a:r>
                        <a:rPr lang="en-US" dirty="0"/>
                        <a:t> As Name</a:t>
                      </a:r>
                    </a:p>
                  </a:txBody>
                  <a:tcPr/>
                </a:tc>
                <a:extLst>
                  <a:ext uri="{0D108BD9-81ED-4DB2-BD59-A6C34878D82A}">
                    <a16:rowId xmlns:a16="http://schemas.microsoft.com/office/drawing/2014/main" val="1227456315"/>
                  </a:ext>
                </a:extLst>
              </a:tr>
              <a:tr h="370840">
                <a:tc>
                  <a:txBody>
                    <a:bodyPr/>
                    <a:lstStyle/>
                    <a:p>
                      <a:r>
                        <a:rPr lang="en-US" dirty="0" err="1"/>
                        <a:t>Sales.OrderDetail</a:t>
                      </a:r>
                      <a:endParaRPr lang="en-US" dirty="0"/>
                    </a:p>
                  </a:txBody>
                  <a:tcPr/>
                </a:tc>
                <a:tc>
                  <a:txBody>
                    <a:bodyPr/>
                    <a:lstStyle/>
                    <a:p>
                      <a:r>
                        <a:rPr lang="en-US" dirty="0" err="1"/>
                        <a:t>ShipToCity</a:t>
                      </a:r>
                      <a:r>
                        <a:rPr lang="en-US" dirty="0"/>
                        <a:t> As City</a:t>
                      </a:r>
                    </a:p>
                  </a:txBody>
                  <a:tcPr/>
                </a:tc>
                <a:extLst>
                  <a:ext uri="{0D108BD9-81ED-4DB2-BD59-A6C34878D82A}">
                    <a16:rowId xmlns:a16="http://schemas.microsoft.com/office/drawing/2014/main" val="216290585"/>
                  </a:ext>
                </a:extLst>
              </a:tr>
            </a:tbl>
          </a:graphicData>
        </a:graphic>
      </p:graphicFrame>
    </p:spTree>
    <p:extLst>
      <p:ext uri="{BB962C8B-B14F-4D97-AF65-F5344CB8AC3E}">
        <p14:creationId xmlns:p14="http://schemas.microsoft.com/office/powerpoint/2010/main" val="10020115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5B21-FB70-49DB-9B67-2FA1C4A752D8}"/>
              </a:ext>
            </a:extLst>
          </p:cNvPr>
          <p:cNvSpPr>
            <a:spLocks noGrp="1"/>
          </p:cNvSpPr>
          <p:nvPr>
            <p:ph type="title"/>
          </p:nvPr>
        </p:nvSpPr>
        <p:spPr/>
        <p:txBody>
          <a:bodyPr/>
          <a:lstStyle/>
          <a:p>
            <a:r>
              <a:rPr lang="en-US" dirty="0"/>
              <a:t>Informatic Table: Projection Sorting</a:t>
            </a:r>
          </a:p>
        </p:txBody>
      </p:sp>
      <p:graphicFrame>
        <p:nvGraphicFramePr>
          <p:cNvPr id="5" name="Table 5">
            <a:extLst>
              <a:ext uri="{FF2B5EF4-FFF2-40B4-BE49-F238E27FC236}">
                <a16:creationId xmlns:a16="http://schemas.microsoft.com/office/drawing/2014/main" id="{22ADAAB4-3B57-4DC8-97E0-3F41CD22DD75}"/>
              </a:ext>
            </a:extLst>
          </p:cNvPr>
          <p:cNvGraphicFramePr>
            <a:graphicFrameLocks noGrp="1"/>
          </p:cNvGraphicFramePr>
          <p:nvPr>
            <p:ph idx="1"/>
          </p:nvPr>
        </p:nvGraphicFramePr>
        <p:xfrm>
          <a:off x="677863" y="2160588"/>
          <a:ext cx="8596311" cy="74168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3369272321"/>
                    </a:ext>
                  </a:extLst>
                </a:gridCol>
                <a:gridCol w="2865437">
                  <a:extLst>
                    <a:ext uri="{9D8B030D-6E8A-4147-A177-3AD203B41FA5}">
                      <a16:colId xmlns:a16="http://schemas.microsoft.com/office/drawing/2014/main" val="1251602975"/>
                    </a:ext>
                  </a:extLst>
                </a:gridCol>
                <a:gridCol w="2865437">
                  <a:extLst>
                    <a:ext uri="{9D8B030D-6E8A-4147-A177-3AD203B41FA5}">
                      <a16:colId xmlns:a16="http://schemas.microsoft.com/office/drawing/2014/main" val="2997395206"/>
                    </a:ext>
                  </a:extLst>
                </a:gridCol>
              </a:tblGrid>
              <a:tr h="370840">
                <a:tc>
                  <a:txBody>
                    <a:bodyPr/>
                    <a:lstStyle/>
                    <a:p>
                      <a:r>
                        <a:rPr lang="en-US" dirty="0"/>
                        <a:t>Table Name</a:t>
                      </a:r>
                    </a:p>
                  </a:txBody>
                  <a:tcPr/>
                </a:tc>
                <a:tc>
                  <a:txBody>
                    <a:bodyPr/>
                    <a:lstStyle/>
                    <a:p>
                      <a:r>
                        <a:rPr lang="en-US" dirty="0"/>
                        <a:t>Column Name</a:t>
                      </a:r>
                    </a:p>
                  </a:txBody>
                  <a:tcPr/>
                </a:tc>
                <a:tc>
                  <a:txBody>
                    <a:bodyPr/>
                    <a:lstStyle/>
                    <a:p>
                      <a:r>
                        <a:rPr lang="en-US" dirty="0"/>
                        <a:t>Sort Order</a:t>
                      </a:r>
                    </a:p>
                  </a:txBody>
                  <a:tcPr/>
                </a:tc>
                <a:extLst>
                  <a:ext uri="{0D108BD9-81ED-4DB2-BD59-A6C34878D82A}">
                    <a16:rowId xmlns:a16="http://schemas.microsoft.com/office/drawing/2014/main" val="2148369342"/>
                  </a:ext>
                </a:extLst>
              </a:tr>
              <a:tr h="370840">
                <a:tc>
                  <a:txBody>
                    <a:bodyPr/>
                    <a:lstStyle/>
                    <a:p>
                      <a:r>
                        <a:rPr lang="en-US" dirty="0"/>
                        <a:t>Derived</a:t>
                      </a:r>
                    </a:p>
                  </a:txBody>
                  <a:tcPr/>
                </a:tc>
                <a:tc>
                  <a:txBody>
                    <a:bodyPr/>
                    <a:lstStyle/>
                    <a:p>
                      <a:r>
                        <a:rPr lang="en-US" dirty="0"/>
                        <a:t>Total Spent</a:t>
                      </a:r>
                    </a:p>
                  </a:txBody>
                  <a:tcPr/>
                </a:tc>
                <a:tc>
                  <a:txBody>
                    <a:bodyPr/>
                    <a:lstStyle/>
                    <a:p>
                      <a:r>
                        <a:rPr lang="en-US" dirty="0" err="1"/>
                        <a:t>Decending</a:t>
                      </a:r>
                      <a:endParaRPr lang="en-US" dirty="0"/>
                    </a:p>
                  </a:txBody>
                  <a:tcPr/>
                </a:tc>
                <a:extLst>
                  <a:ext uri="{0D108BD9-81ED-4DB2-BD59-A6C34878D82A}">
                    <a16:rowId xmlns:a16="http://schemas.microsoft.com/office/drawing/2014/main" val="3564118150"/>
                  </a:ext>
                </a:extLst>
              </a:tr>
            </a:tbl>
          </a:graphicData>
        </a:graphic>
      </p:graphicFrame>
    </p:spTree>
    <p:extLst>
      <p:ext uri="{BB962C8B-B14F-4D97-AF65-F5344CB8AC3E}">
        <p14:creationId xmlns:p14="http://schemas.microsoft.com/office/powerpoint/2010/main" val="2918171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C01543-CC7C-4425-850E-EB64C7F43174}"/>
              </a:ext>
            </a:extLst>
          </p:cNvPr>
          <p:cNvSpPr>
            <a:spLocks noGrp="1"/>
          </p:cNvSpPr>
          <p:nvPr>
            <p:ph type="title"/>
          </p:nvPr>
        </p:nvSpPr>
        <p:spPr/>
        <p:txBody>
          <a:bodyPr>
            <a:normAutofit/>
          </a:bodyPr>
          <a:lstStyle/>
          <a:p>
            <a:r>
              <a:rPr lang="en-US" dirty="0"/>
              <a:t>To-Do List For </a:t>
            </a:r>
            <a:r>
              <a:rPr lang="en-US" dirty="0" err="1"/>
              <a:t>Mikhaiel</a:t>
            </a:r>
            <a:r>
              <a:rPr lang="en-US" dirty="0"/>
              <a:t> Gomes</a:t>
            </a:r>
            <a:br>
              <a:rPr lang="en-US" dirty="0"/>
            </a:br>
            <a:endParaRPr lang="en-US" dirty="0"/>
          </a:p>
        </p:txBody>
      </p:sp>
      <p:pic>
        <p:nvPicPr>
          <p:cNvPr id="3" name="Content Placeholder 2">
            <a:extLst>
              <a:ext uri="{FF2B5EF4-FFF2-40B4-BE49-F238E27FC236}">
                <a16:creationId xmlns:a16="http://schemas.microsoft.com/office/drawing/2014/main" id="{2CD14F1C-5706-4DC0-9714-FB630671D7F8}"/>
              </a:ext>
            </a:extLst>
          </p:cNvPr>
          <p:cNvPicPr>
            <a:picLocks noGrp="1" noChangeAspect="1"/>
          </p:cNvPicPr>
          <p:nvPr>
            <p:ph idx="1"/>
          </p:nvPr>
        </p:nvPicPr>
        <p:blipFill>
          <a:blip r:embed="rId2"/>
          <a:stretch>
            <a:fillRect/>
          </a:stretch>
        </p:blipFill>
        <p:spPr>
          <a:xfrm>
            <a:off x="677863" y="2759062"/>
            <a:ext cx="8596312" cy="2684488"/>
          </a:xfrm>
        </p:spPr>
      </p:pic>
    </p:spTree>
    <p:extLst>
      <p:ext uri="{BB962C8B-B14F-4D97-AF65-F5344CB8AC3E}">
        <p14:creationId xmlns:p14="http://schemas.microsoft.com/office/powerpoint/2010/main" val="39603151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SSMS Output (5 Rows Affected)</a:t>
            </a:r>
          </a:p>
        </p:txBody>
      </p:sp>
      <p:pic>
        <p:nvPicPr>
          <p:cNvPr id="5" name="Content Placeholder 4">
            <a:extLst>
              <a:ext uri="{FF2B5EF4-FFF2-40B4-BE49-F238E27FC236}">
                <a16:creationId xmlns:a16="http://schemas.microsoft.com/office/drawing/2014/main" id="{B218EC07-969F-4D13-B6EC-E2681B3D6BB3}"/>
              </a:ext>
            </a:extLst>
          </p:cNvPr>
          <p:cNvPicPr>
            <a:picLocks noGrp="1" noChangeAspect="1"/>
          </p:cNvPicPr>
          <p:nvPr>
            <p:ph idx="1"/>
          </p:nvPr>
        </p:nvPicPr>
        <p:blipFill>
          <a:blip r:embed="rId2"/>
          <a:stretch>
            <a:fillRect/>
          </a:stretch>
        </p:blipFill>
        <p:spPr>
          <a:xfrm>
            <a:off x="856466" y="2630905"/>
            <a:ext cx="7597723" cy="2711872"/>
          </a:xfrm>
        </p:spPr>
      </p:pic>
    </p:spTree>
    <p:extLst>
      <p:ext uri="{BB962C8B-B14F-4D97-AF65-F5344CB8AC3E}">
        <p14:creationId xmlns:p14="http://schemas.microsoft.com/office/powerpoint/2010/main" val="42215133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5" name="Content Placeholder 4">
            <a:extLst>
              <a:ext uri="{FF2B5EF4-FFF2-40B4-BE49-F238E27FC236}">
                <a16:creationId xmlns:a16="http://schemas.microsoft.com/office/drawing/2014/main" id="{12C6B79B-254A-460B-B349-9D017718D48E}"/>
              </a:ext>
            </a:extLst>
          </p:cNvPr>
          <p:cNvPicPr>
            <a:picLocks noGrp="1" noChangeAspect="1"/>
          </p:cNvPicPr>
          <p:nvPr>
            <p:ph idx="1"/>
          </p:nvPr>
        </p:nvPicPr>
        <p:blipFill>
          <a:blip r:embed="rId2"/>
          <a:stretch>
            <a:fillRect/>
          </a:stretch>
        </p:blipFill>
        <p:spPr>
          <a:xfrm>
            <a:off x="2550695" y="1590170"/>
            <a:ext cx="4299723" cy="4451855"/>
          </a:xfrm>
        </p:spPr>
      </p:pic>
    </p:spTree>
    <p:extLst>
      <p:ext uri="{BB962C8B-B14F-4D97-AF65-F5344CB8AC3E}">
        <p14:creationId xmlns:p14="http://schemas.microsoft.com/office/powerpoint/2010/main" val="10735115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5" name="Content Placeholder 4">
            <a:extLst>
              <a:ext uri="{FF2B5EF4-FFF2-40B4-BE49-F238E27FC236}">
                <a16:creationId xmlns:a16="http://schemas.microsoft.com/office/drawing/2014/main" id="{47850382-5150-41AD-86C2-98E71482CC9B}"/>
              </a:ext>
            </a:extLst>
          </p:cNvPr>
          <p:cNvPicPr>
            <a:picLocks noGrp="1" noChangeAspect="1"/>
          </p:cNvPicPr>
          <p:nvPr>
            <p:ph idx="1"/>
          </p:nvPr>
        </p:nvPicPr>
        <p:blipFill>
          <a:blip r:embed="rId2"/>
          <a:stretch>
            <a:fillRect/>
          </a:stretch>
        </p:blipFill>
        <p:spPr>
          <a:xfrm>
            <a:off x="1973179" y="1499514"/>
            <a:ext cx="5242705" cy="4542511"/>
          </a:xfrm>
        </p:spPr>
      </p:pic>
    </p:spTree>
    <p:extLst>
      <p:ext uri="{BB962C8B-B14F-4D97-AF65-F5344CB8AC3E}">
        <p14:creationId xmlns:p14="http://schemas.microsoft.com/office/powerpoint/2010/main" val="16959682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Top # 2 - Problem 04 (Complex): </a:t>
            </a:r>
            <a:br>
              <a:rPr lang="en-US" sz="2000" dirty="0"/>
            </a:br>
            <a:r>
              <a:rPr lang="en-US" sz="2000" dirty="0"/>
              <a:t>For each category and sub category of products show the total sales made for each quarter in 2013 using AdventureWorks2017</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a:bodyPr>
          <a:lstStyle/>
          <a:p>
            <a:r>
              <a:rPr lang="en-US" dirty="0"/>
              <a:t>Reasoning: </a:t>
            </a:r>
          </a:p>
          <a:p>
            <a:r>
              <a:rPr lang="en-US" dirty="0"/>
              <a:t>Utilizes built in functions of SQL to avoid writing UDFs.</a:t>
            </a:r>
          </a:p>
        </p:txBody>
      </p:sp>
    </p:spTree>
    <p:extLst>
      <p:ext uri="{BB962C8B-B14F-4D97-AF65-F5344CB8AC3E}">
        <p14:creationId xmlns:p14="http://schemas.microsoft.com/office/powerpoint/2010/main" val="521331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5" name="Content Placeholder 4">
            <a:extLst>
              <a:ext uri="{FF2B5EF4-FFF2-40B4-BE49-F238E27FC236}">
                <a16:creationId xmlns:a16="http://schemas.microsoft.com/office/drawing/2014/main" id="{4535EB8B-55C3-4A61-9F70-FEF12EC0F21C}"/>
              </a:ext>
            </a:extLst>
          </p:cNvPr>
          <p:cNvPicPr>
            <a:picLocks noGrp="1" noChangeAspect="1"/>
          </p:cNvPicPr>
          <p:nvPr>
            <p:ph idx="1"/>
          </p:nvPr>
        </p:nvPicPr>
        <p:blipFill>
          <a:blip r:embed="rId2"/>
          <a:stretch>
            <a:fillRect/>
          </a:stretch>
        </p:blipFill>
        <p:spPr>
          <a:xfrm>
            <a:off x="1909011" y="1491546"/>
            <a:ext cx="5347753" cy="4550479"/>
          </a:xfrm>
        </p:spPr>
      </p:pic>
    </p:spTree>
    <p:extLst>
      <p:ext uri="{BB962C8B-B14F-4D97-AF65-F5344CB8AC3E}">
        <p14:creationId xmlns:p14="http://schemas.microsoft.com/office/powerpoint/2010/main" val="23411901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5" name="Content Placeholder 4">
            <a:extLst>
              <a:ext uri="{FF2B5EF4-FFF2-40B4-BE49-F238E27FC236}">
                <a16:creationId xmlns:a16="http://schemas.microsoft.com/office/drawing/2014/main" id="{831598BF-45D4-4A0F-8894-23D7CBC6A4AE}"/>
              </a:ext>
            </a:extLst>
          </p:cNvPr>
          <p:cNvPicPr>
            <a:picLocks noGrp="1" noChangeAspect="1"/>
          </p:cNvPicPr>
          <p:nvPr>
            <p:ph idx="1"/>
          </p:nvPr>
        </p:nvPicPr>
        <p:blipFill>
          <a:blip r:embed="rId2"/>
          <a:stretch>
            <a:fillRect/>
          </a:stretch>
        </p:blipFill>
        <p:spPr>
          <a:xfrm>
            <a:off x="677334" y="1641560"/>
            <a:ext cx="7690309" cy="4400466"/>
          </a:xfrm>
        </p:spPr>
      </p:pic>
    </p:spTree>
    <p:extLst>
      <p:ext uri="{BB962C8B-B14F-4D97-AF65-F5344CB8AC3E}">
        <p14:creationId xmlns:p14="http://schemas.microsoft.com/office/powerpoint/2010/main" val="16123284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5" name="Content Placeholder 4">
            <a:extLst>
              <a:ext uri="{FF2B5EF4-FFF2-40B4-BE49-F238E27FC236}">
                <a16:creationId xmlns:a16="http://schemas.microsoft.com/office/drawing/2014/main" id="{0CEC3581-30FB-4DDC-837D-0961F0EF45A8}"/>
              </a:ext>
            </a:extLst>
          </p:cNvPr>
          <p:cNvPicPr>
            <a:picLocks noGrp="1" noChangeAspect="1"/>
          </p:cNvPicPr>
          <p:nvPr>
            <p:ph idx="1"/>
          </p:nvPr>
        </p:nvPicPr>
        <p:blipFill>
          <a:blip r:embed="rId2"/>
          <a:stretch>
            <a:fillRect/>
          </a:stretch>
        </p:blipFill>
        <p:spPr>
          <a:xfrm>
            <a:off x="802105" y="1187442"/>
            <a:ext cx="7812506" cy="5454014"/>
          </a:xfrm>
        </p:spPr>
      </p:pic>
    </p:spTree>
    <p:extLst>
      <p:ext uri="{BB962C8B-B14F-4D97-AF65-F5344CB8AC3E}">
        <p14:creationId xmlns:p14="http://schemas.microsoft.com/office/powerpoint/2010/main" val="32702904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nvPr>
        </p:nvGraphicFramePr>
        <p:xfrm>
          <a:off x="677863" y="2160588"/>
          <a:ext cx="8596312" cy="20269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err="1"/>
                        <a:t>Production.ProductCategory</a:t>
                      </a:r>
                      <a:endParaRPr lang="en-US" dirty="0"/>
                    </a:p>
                  </a:txBody>
                  <a:tcPr/>
                </a:tc>
                <a:tc>
                  <a:txBody>
                    <a:bodyPr/>
                    <a:lstStyle/>
                    <a:p>
                      <a:r>
                        <a:rPr lang="en-US" dirty="0"/>
                        <a:t>Name as Category</a:t>
                      </a:r>
                    </a:p>
                  </a:txBody>
                  <a:tcPr/>
                </a:tc>
                <a:extLst>
                  <a:ext uri="{0D108BD9-81ED-4DB2-BD59-A6C34878D82A}">
                    <a16:rowId xmlns:a16="http://schemas.microsoft.com/office/drawing/2014/main" val="3031393327"/>
                  </a:ext>
                </a:extLst>
              </a:tr>
              <a:tr h="370840">
                <a:tc>
                  <a:txBody>
                    <a:bodyPr/>
                    <a:lstStyle/>
                    <a:p>
                      <a:r>
                        <a:rPr lang="en-US" dirty="0" err="1"/>
                        <a:t>Production.ProductSubcategory</a:t>
                      </a:r>
                      <a:endParaRPr lang="en-US" dirty="0"/>
                    </a:p>
                  </a:txBody>
                  <a:tcPr/>
                </a:tc>
                <a:tc>
                  <a:txBody>
                    <a:bodyPr/>
                    <a:lstStyle/>
                    <a:p>
                      <a:r>
                        <a:rPr lang="en-US" dirty="0"/>
                        <a:t>Name AS Subcategory</a:t>
                      </a:r>
                    </a:p>
                  </a:txBody>
                  <a:tcPr/>
                </a:tc>
                <a:extLst>
                  <a:ext uri="{0D108BD9-81ED-4DB2-BD59-A6C34878D82A}">
                    <a16:rowId xmlns:a16="http://schemas.microsoft.com/office/drawing/2014/main" val="330411133"/>
                  </a:ext>
                </a:extLst>
              </a:tr>
              <a:tr h="370840">
                <a:tc>
                  <a:txBody>
                    <a:bodyPr/>
                    <a:lstStyle/>
                    <a:p>
                      <a:r>
                        <a:rPr lang="en-US" dirty="0"/>
                        <a:t>Derived</a:t>
                      </a:r>
                    </a:p>
                  </a:txBody>
                  <a:tcPr/>
                </a:tc>
                <a:tc>
                  <a:txBody>
                    <a:bodyPr/>
                    <a:lstStyle/>
                    <a:p>
                      <a:r>
                        <a:rPr lang="en-US" dirty="0"/>
                        <a:t>Year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Qtr</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Sales</a:t>
                      </a:r>
                    </a:p>
                  </a:txBody>
                  <a:tcPr/>
                </a:tc>
                <a:extLst>
                  <a:ext uri="{0D108BD9-81ED-4DB2-BD59-A6C34878D82A}">
                    <a16:rowId xmlns:a16="http://schemas.microsoft.com/office/drawing/2014/main" val="1105757176"/>
                  </a:ext>
                </a:extLst>
              </a:tr>
            </a:tbl>
          </a:graphicData>
        </a:graphic>
      </p:graphicFrame>
    </p:spTree>
    <p:extLst>
      <p:ext uri="{BB962C8B-B14F-4D97-AF65-F5344CB8AC3E}">
        <p14:creationId xmlns:p14="http://schemas.microsoft.com/office/powerpoint/2010/main" val="21100592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5B21-FB70-49DB-9B67-2FA1C4A752D8}"/>
              </a:ext>
            </a:extLst>
          </p:cNvPr>
          <p:cNvSpPr>
            <a:spLocks noGrp="1"/>
          </p:cNvSpPr>
          <p:nvPr>
            <p:ph type="title"/>
          </p:nvPr>
        </p:nvSpPr>
        <p:spPr/>
        <p:txBody>
          <a:bodyPr/>
          <a:lstStyle/>
          <a:p>
            <a:r>
              <a:rPr lang="en-US" dirty="0"/>
              <a:t>Informatic Table: Projection Sorting</a:t>
            </a:r>
          </a:p>
        </p:txBody>
      </p:sp>
      <p:graphicFrame>
        <p:nvGraphicFramePr>
          <p:cNvPr id="5" name="Table 5">
            <a:extLst>
              <a:ext uri="{FF2B5EF4-FFF2-40B4-BE49-F238E27FC236}">
                <a16:creationId xmlns:a16="http://schemas.microsoft.com/office/drawing/2014/main" id="{22ADAAB4-3B57-4DC8-97E0-3F41CD22DD75}"/>
              </a:ext>
            </a:extLst>
          </p:cNvPr>
          <p:cNvGraphicFramePr>
            <a:graphicFrameLocks noGrp="1"/>
          </p:cNvGraphicFramePr>
          <p:nvPr>
            <p:ph idx="1"/>
          </p:nvPr>
        </p:nvGraphicFramePr>
        <p:xfrm>
          <a:off x="677863" y="2160588"/>
          <a:ext cx="8883232" cy="1833897"/>
        </p:xfrm>
        <a:graphic>
          <a:graphicData uri="http://schemas.openxmlformats.org/drawingml/2006/table">
            <a:tbl>
              <a:tblPr firstRow="1" bandRow="1">
                <a:tableStyleId>{5C22544A-7EE6-4342-B048-85BDC9FD1C3A}</a:tableStyleId>
              </a:tblPr>
              <a:tblGrid>
                <a:gridCol w="3428916">
                  <a:extLst>
                    <a:ext uri="{9D8B030D-6E8A-4147-A177-3AD203B41FA5}">
                      <a16:colId xmlns:a16="http://schemas.microsoft.com/office/drawing/2014/main" val="3369272321"/>
                    </a:ext>
                  </a:extLst>
                </a:gridCol>
                <a:gridCol w="2493239">
                  <a:extLst>
                    <a:ext uri="{9D8B030D-6E8A-4147-A177-3AD203B41FA5}">
                      <a16:colId xmlns:a16="http://schemas.microsoft.com/office/drawing/2014/main" val="1251602975"/>
                    </a:ext>
                  </a:extLst>
                </a:gridCol>
                <a:gridCol w="2961077">
                  <a:extLst>
                    <a:ext uri="{9D8B030D-6E8A-4147-A177-3AD203B41FA5}">
                      <a16:colId xmlns:a16="http://schemas.microsoft.com/office/drawing/2014/main" val="2997395206"/>
                    </a:ext>
                  </a:extLst>
                </a:gridCol>
              </a:tblGrid>
              <a:tr h="388042">
                <a:tc>
                  <a:txBody>
                    <a:bodyPr/>
                    <a:lstStyle/>
                    <a:p>
                      <a:r>
                        <a:rPr lang="en-US" dirty="0"/>
                        <a:t>Table Name</a:t>
                      </a:r>
                    </a:p>
                  </a:txBody>
                  <a:tcPr/>
                </a:tc>
                <a:tc>
                  <a:txBody>
                    <a:bodyPr/>
                    <a:lstStyle/>
                    <a:p>
                      <a:r>
                        <a:rPr lang="en-US" dirty="0"/>
                        <a:t>Column Name</a:t>
                      </a:r>
                    </a:p>
                  </a:txBody>
                  <a:tcPr/>
                </a:tc>
                <a:tc>
                  <a:txBody>
                    <a:bodyPr/>
                    <a:lstStyle/>
                    <a:p>
                      <a:r>
                        <a:rPr lang="en-US" dirty="0"/>
                        <a:t>Sort Order</a:t>
                      </a:r>
                    </a:p>
                  </a:txBody>
                  <a:tcPr/>
                </a:tc>
                <a:extLst>
                  <a:ext uri="{0D108BD9-81ED-4DB2-BD59-A6C34878D82A}">
                    <a16:rowId xmlns:a16="http://schemas.microsoft.com/office/drawing/2014/main" val="2148369342"/>
                  </a:ext>
                </a:extLst>
              </a:tr>
              <a:tr h="388042">
                <a:tc>
                  <a:txBody>
                    <a:bodyPr/>
                    <a:lstStyle/>
                    <a:p>
                      <a:r>
                        <a:rPr lang="en-US" dirty="0" err="1"/>
                        <a:t>Production.ProductCategory</a:t>
                      </a:r>
                      <a:endParaRPr lang="en-US" dirty="0"/>
                    </a:p>
                  </a:txBody>
                  <a:tcPr/>
                </a:tc>
                <a:tc>
                  <a:txBody>
                    <a:bodyPr/>
                    <a:lstStyle/>
                    <a:p>
                      <a:r>
                        <a:rPr lang="en-US" dirty="0"/>
                        <a:t>Name as Category</a:t>
                      </a:r>
                    </a:p>
                  </a:txBody>
                  <a:tcPr/>
                </a:tc>
                <a:tc>
                  <a:txBody>
                    <a:bodyPr/>
                    <a:lstStyle/>
                    <a:p>
                      <a:r>
                        <a:rPr lang="en-US" dirty="0"/>
                        <a:t>Ascending</a:t>
                      </a:r>
                    </a:p>
                  </a:txBody>
                  <a:tcPr/>
                </a:tc>
                <a:extLst>
                  <a:ext uri="{0D108BD9-81ED-4DB2-BD59-A6C34878D82A}">
                    <a16:rowId xmlns:a16="http://schemas.microsoft.com/office/drawing/2014/main" val="2959261412"/>
                  </a:ext>
                </a:extLst>
              </a:tr>
              <a:tr h="669771">
                <a:tc>
                  <a:txBody>
                    <a:bodyPr/>
                    <a:lstStyle/>
                    <a:p>
                      <a:r>
                        <a:rPr lang="en-US" dirty="0" err="1"/>
                        <a:t>Production.ProductSubcategory</a:t>
                      </a:r>
                      <a:endParaRPr lang="en-US" dirty="0"/>
                    </a:p>
                  </a:txBody>
                  <a:tcPr/>
                </a:tc>
                <a:tc>
                  <a:txBody>
                    <a:bodyPr/>
                    <a:lstStyle/>
                    <a:p>
                      <a:r>
                        <a:rPr lang="en-US" dirty="0"/>
                        <a:t>Name AS Subcategory</a:t>
                      </a:r>
                    </a:p>
                  </a:txBody>
                  <a:tcPr/>
                </a:tc>
                <a:tc>
                  <a:txBody>
                    <a:bodyPr/>
                    <a:lstStyle/>
                    <a:p>
                      <a:r>
                        <a:rPr lang="en-US" dirty="0"/>
                        <a:t>Ascending</a:t>
                      </a:r>
                    </a:p>
                  </a:txBody>
                  <a:tcPr/>
                </a:tc>
                <a:extLst>
                  <a:ext uri="{0D108BD9-81ED-4DB2-BD59-A6C34878D82A}">
                    <a16:rowId xmlns:a16="http://schemas.microsoft.com/office/drawing/2014/main" val="2928813325"/>
                  </a:ext>
                </a:extLst>
              </a:tr>
              <a:tr h="388042">
                <a:tc>
                  <a:txBody>
                    <a:bodyPr/>
                    <a:lstStyle/>
                    <a:p>
                      <a:r>
                        <a:rPr lang="en-US" dirty="0" err="1"/>
                        <a:t>Qtr</a:t>
                      </a:r>
                      <a:endParaRPr lang="en-US" dirty="0"/>
                    </a:p>
                  </a:txBody>
                  <a:tcPr/>
                </a:tc>
                <a:tc>
                  <a:txBody>
                    <a:bodyPr/>
                    <a:lstStyle/>
                    <a:p>
                      <a:r>
                        <a:rPr lang="en-US" dirty="0"/>
                        <a:t>Derived</a:t>
                      </a:r>
                    </a:p>
                  </a:txBody>
                  <a:tcPr/>
                </a:tc>
                <a:tc>
                  <a:txBody>
                    <a:bodyPr/>
                    <a:lstStyle/>
                    <a:p>
                      <a:r>
                        <a:rPr lang="en-US" dirty="0"/>
                        <a:t>Ascending</a:t>
                      </a:r>
                    </a:p>
                  </a:txBody>
                  <a:tcPr/>
                </a:tc>
                <a:extLst>
                  <a:ext uri="{0D108BD9-81ED-4DB2-BD59-A6C34878D82A}">
                    <a16:rowId xmlns:a16="http://schemas.microsoft.com/office/drawing/2014/main" val="3564118150"/>
                  </a:ext>
                </a:extLst>
              </a:tr>
            </a:tbl>
          </a:graphicData>
        </a:graphic>
      </p:graphicFrame>
    </p:spTree>
    <p:extLst>
      <p:ext uri="{BB962C8B-B14F-4D97-AF65-F5344CB8AC3E}">
        <p14:creationId xmlns:p14="http://schemas.microsoft.com/office/powerpoint/2010/main" val="33429531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SSMS Output (112 Rows Affected)</a:t>
            </a:r>
          </a:p>
        </p:txBody>
      </p:sp>
      <p:pic>
        <p:nvPicPr>
          <p:cNvPr id="5" name="Content Placeholder 4">
            <a:extLst>
              <a:ext uri="{FF2B5EF4-FFF2-40B4-BE49-F238E27FC236}">
                <a16:creationId xmlns:a16="http://schemas.microsoft.com/office/drawing/2014/main" id="{924E85C7-98DA-4D3A-BF2C-B07AE89CC5AB}"/>
              </a:ext>
            </a:extLst>
          </p:cNvPr>
          <p:cNvPicPr>
            <a:picLocks noGrp="1" noChangeAspect="1"/>
          </p:cNvPicPr>
          <p:nvPr>
            <p:ph idx="1"/>
          </p:nvPr>
        </p:nvPicPr>
        <p:blipFill>
          <a:blip r:embed="rId2"/>
          <a:stretch>
            <a:fillRect/>
          </a:stretch>
        </p:blipFill>
        <p:spPr>
          <a:xfrm>
            <a:off x="3930373" y="1308040"/>
            <a:ext cx="2550638" cy="4733985"/>
          </a:xfrm>
        </p:spPr>
      </p:pic>
    </p:spTree>
    <p:extLst>
      <p:ext uri="{BB962C8B-B14F-4D97-AF65-F5344CB8AC3E}">
        <p14:creationId xmlns:p14="http://schemas.microsoft.com/office/powerpoint/2010/main" val="2520452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C01543-CC7C-4425-850E-EB64C7F43174}"/>
              </a:ext>
            </a:extLst>
          </p:cNvPr>
          <p:cNvSpPr>
            <a:spLocks noGrp="1"/>
          </p:cNvSpPr>
          <p:nvPr>
            <p:ph type="title"/>
          </p:nvPr>
        </p:nvSpPr>
        <p:spPr/>
        <p:txBody>
          <a:bodyPr>
            <a:normAutofit/>
          </a:bodyPr>
          <a:lstStyle/>
          <a:p>
            <a:r>
              <a:rPr lang="en-US" dirty="0"/>
              <a:t>To-Do List For </a:t>
            </a:r>
            <a:r>
              <a:rPr lang="en-US" dirty="0" err="1"/>
              <a:t>Shivanie</a:t>
            </a:r>
            <a:r>
              <a:rPr lang="en-US" dirty="0"/>
              <a:t> </a:t>
            </a:r>
            <a:r>
              <a:rPr lang="en-US" dirty="0" err="1"/>
              <a:t>Kemraj</a:t>
            </a:r>
            <a:br>
              <a:rPr lang="en-US" dirty="0"/>
            </a:br>
            <a:endParaRPr lang="en-US" dirty="0"/>
          </a:p>
        </p:txBody>
      </p:sp>
      <p:pic>
        <p:nvPicPr>
          <p:cNvPr id="3" name="Content Placeholder 2">
            <a:extLst>
              <a:ext uri="{FF2B5EF4-FFF2-40B4-BE49-F238E27FC236}">
                <a16:creationId xmlns:a16="http://schemas.microsoft.com/office/drawing/2014/main" id="{175ADD36-A38B-43C1-820B-309450F9C5C2}"/>
              </a:ext>
            </a:extLst>
          </p:cNvPr>
          <p:cNvPicPr>
            <a:picLocks noGrp="1" noChangeAspect="1"/>
          </p:cNvPicPr>
          <p:nvPr>
            <p:ph idx="1"/>
          </p:nvPr>
        </p:nvPicPr>
        <p:blipFill>
          <a:blip r:embed="rId2"/>
          <a:stretch>
            <a:fillRect/>
          </a:stretch>
        </p:blipFill>
        <p:spPr>
          <a:xfrm>
            <a:off x="677863" y="2778509"/>
            <a:ext cx="8596312" cy="2645595"/>
          </a:xfrm>
        </p:spPr>
      </p:pic>
    </p:spTree>
    <p:extLst>
      <p:ext uri="{BB962C8B-B14F-4D97-AF65-F5344CB8AC3E}">
        <p14:creationId xmlns:p14="http://schemas.microsoft.com/office/powerpoint/2010/main" val="36271634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7" name="Content Placeholder 6">
            <a:extLst>
              <a:ext uri="{FF2B5EF4-FFF2-40B4-BE49-F238E27FC236}">
                <a16:creationId xmlns:a16="http://schemas.microsoft.com/office/drawing/2014/main" id="{19596A5F-CC04-4B67-9A98-82A248813DFB}"/>
              </a:ext>
            </a:extLst>
          </p:cNvPr>
          <p:cNvPicPr>
            <a:picLocks noGrp="1" noChangeAspect="1"/>
          </p:cNvPicPr>
          <p:nvPr>
            <p:ph idx="1"/>
          </p:nvPr>
        </p:nvPicPr>
        <p:blipFill>
          <a:blip r:embed="rId2"/>
          <a:stretch>
            <a:fillRect/>
          </a:stretch>
        </p:blipFill>
        <p:spPr>
          <a:xfrm>
            <a:off x="2069433" y="1318472"/>
            <a:ext cx="4933608" cy="4723553"/>
          </a:xfrm>
        </p:spPr>
      </p:pic>
    </p:spTree>
    <p:extLst>
      <p:ext uri="{BB962C8B-B14F-4D97-AF65-F5344CB8AC3E}">
        <p14:creationId xmlns:p14="http://schemas.microsoft.com/office/powerpoint/2010/main" val="14298412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5" name="Content Placeholder 4">
            <a:extLst>
              <a:ext uri="{FF2B5EF4-FFF2-40B4-BE49-F238E27FC236}">
                <a16:creationId xmlns:a16="http://schemas.microsoft.com/office/drawing/2014/main" id="{DD10CDA2-9316-4D49-B53C-8E9BB4F8130C}"/>
              </a:ext>
            </a:extLst>
          </p:cNvPr>
          <p:cNvPicPr>
            <a:picLocks noGrp="1" noChangeAspect="1"/>
          </p:cNvPicPr>
          <p:nvPr>
            <p:ph idx="1"/>
          </p:nvPr>
        </p:nvPicPr>
        <p:blipFill>
          <a:blip r:embed="rId2"/>
          <a:stretch>
            <a:fillRect/>
          </a:stretch>
        </p:blipFill>
        <p:spPr>
          <a:xfrm>
            <a:off x="873299" y="1620254"/>
            <a:ext cx="7311932" cy="4421772"/>
          </a:xfrm>
        </p:spPr>
      </p:pic>
    </p:spTree>
    <p:extLst>
      <p:ext uri="{BB962C8B-B14F-4D97-AF65-F5344CB8AC3E}">
        <p14:creationId xmlns:p14="http://schemas.microsoft.com/office/powerpoint/2010/main" val="26877169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Top # 3 - Problem 11 (Complex): </a:t>
            </a:r>
            <a:br>
              <a:rPr lang="en-US" sz="2000" dirty="0"/>
            </a:br>
            <a:r>
              <a:rPr lang="en-US" sz="2000" dirty="0"/>
              <a:t>Show all for how many years the employees has been hired for and their pay rates using AdventureWorks2017</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85000" lnSpcReduction="20000"/>
          </a:bodyPr>
          <a:lstStyle/>
          <a:p>
            <a:r>
              <a:rPr lang="en-US" dirty="0"/>
              <a:t>Reasoning: </a:t>
            </a:r>
          </a:p>
          <a:p>
            <a:r>
              <a:rPr lang="en-US" dirty="0"/>
              <a:t>Interesting problem that uses UDF, built in functions, multiple table joins to find the result.</a:t>
            </a:r>
          </a:p>
        </p:txBody>
      </p:sp>
    </p:spTree>
    <p:extLst>
      <p:ext uri="{BB962C8B-B14F-4D97-AF65-F5344CB8AC3E}">
        <p14:creationId xmlns:p14="http://schemas.microsoft.com/office/powerpoint/2010/main" val="4172078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A18A7-2C06-45B6-9619-8EFE2FFFD96F}"/>
              </a:ext>
            </a:extLst>
          </p:cNvPr>
          <p:cNvSpPr>
            <a:spLocks noGrp="1"/>
          </p:cNvSpPr>
          <p:nvPr>
            <p:ph type="title"/>
          </p:nvPr>
        </p:nvSpPr>
        <p:spPr/>
        <p:txBody>
          <a:bodyPr/>
          <a:lstStyle/>
          <a:p>
            <a:r>
              <a:rPr lang="en-US" dirty="0"/>
              <a:t>Custom Function #1 Used:</a:t>
            </a:r>
          </a:p>
        </p:txBody>
      </p:sp>
      <p:pic>
        <p:nvPicPr>
          <p:cNvPr id="5" name="Content Placeholder 4">
            <a:extLst>
              <a:ext uri="{FF2B5EF4-FFF2-40B4-BE49-F238E27FC236}">
                <a16:creationId xmlns:a16="http://schemas.microsoft.com/office/drawing/2014/main" id="{1FF9518A-87FD-423D-95BE-5B7CC2105942}"/>
              </a:ext>
            </a:extLst>
          </p:cNvPr>
          <p:cNvPicPr>
            <a:picLocks noGrp="1" noChangeAspect="1"/>
          </p:cNvPicPr>
          <p:nvPr>
            <p:ph idx="1"/>
          </p:nvPr>
        </p:nvPicPr>
        <p:blipFill>
          <a:blip r:embed="rId2"/>
          <a:stretch>
            <a:fillRect/>
          </a:stretch>
        </p:blipFill>
        <p:spPr>
          <a:xfrm>
            <a:off x="378957" y="2165684"/>
            <a:ext cx="8761818" cy="3304673"/>
          </a:xfrm>
        </p:spPr>
      </p:pic>
    </p:spTree>
    <p:extLst>
      <p:ext uri="{BB962C8B-B14F-4D97-AF65-F5344CB8AC3E}">
        <p14:creationId xmlns:p14="http://schemas.microsoft.com/office/powerpoint/2010/main" val="30968092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5" name="Content Placeholder 4">
            <a:extLst>
              <a:ext uri="{FF2B5EF4-FFF2-40B4-BE49-F238E27FC236}">
                <a16:creationId xmlns:a16="http://schemas.microsoft.com/office/drawing/2014/main" id="{58A545F2-058F-4426-A8C4-585D679F0A23}"/>
              </a:ext>
            </a:extLst>
          </p:cNvPr>
          <p:cNvPicPr>
            <a:picLocks noGrp="1" noChangeAspect="1"/>
          </p:cNvPicPr>
          <p:nvPr>
            <p:ph idx="1"/>
          </p:nvPr>
        </p:nvPicPr>
        <p:blipFill>
          <a:blip r:embed="rId2"/>
          <a:stretch>
            <a:fillRect/>
          </a:stretch>
        </p:blipFill>
        <p:spPr>
          <a:xfrm>
            <a:off x="946485" y="1524142"/>
            <a:ext cx="7063950" cy="4517884"/>
          </a:xfrm>
        </p:spPr>
      </p:pic>
    </p:spTree>
    <p:extLst>
      <p:ext uri="{BB962C8B-B14F-4D97-AF65-F5344CB8AC3E}">
        <p14:creationId xmlns:p14="http://schemas.microsoft.com/office/powerpoint/2010/main" val="19987133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9" name="Content Placeholder 8">
            <a:extLst>
              <a:ext uri="{FF2B5EF4-FFF2-40B4-BE49-F238E27FC236}">
                <a16:creationId xmlns:a16="http://schemas.microsoft.com/office/drawing/2014/main" id="{9DF699E9-00BF-4A3B-BB65-85090A572E1B}"/>
              </a:ext>
            </a:extLst>
          </p:cNvPr>
          <p:cNvPicPr>
            <a:picLocks noGrp="1" noChangeAspect="1"/>
          </p:cNvPicPr>
          <p:nvPr>
            <p:ph idx="1"/>
          </p:nvPr>
        </p:nvPicPr>
        <p:blipFill>
          <a:blip r:embed="rId2"/>
          <a:stretch>
            <a:fillRect/>
          </a:stretch>
        </p:blipFill>
        <p:spPr>
          <a:xfrm>
            <a:off x="1161763" y="2502569"/>
            <a:ext cx="8333531" cy="3103625"/>
          </a:xfrm>
        </p:spPr>
      </p:pic>
    </p:spTree>
    <p:extLst>
      <p:ext uri="{BB962C8B-B14F-4D97-AF65-F5344CB8AC3E}">
        <p14:creationId xmlns:p14="http://schemas.microsoft.com/office/powerpoint/2010/main" val="32030252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5" name="Content Placeholder 4">
            <a:extLst>
              <a:ext uri="{FF2B5EF4-FFF2-40B4-BE49-F238E27FC236}">
                <a16:creationId xmlns:a16="http://schemas.microsoft.com/office/drawing/2014/main" id="{EFAB8258-FEBD-4E35-A1CB-E3D92B663275}"/>
              </a:ext>
            </a:extLst>
          </p:cNvPr>
          <p:cNvPicPr>
            <a:picLocks noGrp="1" noChangeAspect="1"/>
          </p:cNvPicPr>
          <p:nvPr>
            <p:ph idx="1"/>
          </p:nvPr>
        </p:nvPicPr>
        <p:blipFill>
          <a:blip r:embed="rId2"/>
          <a:stretch>
            <a:fillRect/>
          </a:stretch>
        </p:blipFill>
        <p:spPr>
          <a:xfrm>
            <a:off x="995539" y="1636296"/>
            <a:ext cx="7114336" cy="4405730"/>
          </a:xfrm>
        </p:spPr>
      </p:pic>
    </p:spTree>
    <p:extLst>
      <p:ext uri="{BB962C8B-B14F-4D97-AF65-F5344CB8AC3E}">
        <p14:creationId xmlns:p14="http://schemas.microsoft.com/office/powerpoint/2010/main" val="7341473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nvPr>
        </p:nvGraphicFramePr>
        <p:xfrm>
          <a:off x="677690" y="2112462"/>
          <a:ext cx="8596312" cy="1557704"/>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a:t>Derived</a:t>
                      </a:r>
                    </a:p>
                  </a:txBody>
                  <a:tcPr/>
                </a:tc>
                <a:tc>
                  <a:txBody>
                    <a:bodyPr/>
                    <a:lstStyle/>
                    <a:p>
                      <a:r>
                        <a:rPr lang="en-US" dirty="0"/>
                        <a:t>Name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Worklength</a:t>
                      </a:r>
                      <a:endParaRPr lang="en-US" dirty="0"/>
                    </a:p>
                  </a:txBody>
                  <a:tcPr/>
                </a:tc>
                <a:extLst>
                  <a:ext uri="{0D108BD9-81ED-4DB2-BD59-A6C34878D82A}">
                    <a16:rowId xmlns:a16="http://schemas.microsoft.com/office/drawing/2014/main" val="2446702372"/>
                  </a:ext>
                </a:extLst>
              </a:tr>
              <a:tr h="546784">
                <a:tc>
                  <a:txBody>
                    <a:bodyPr/>
                    <a:lstStyle/>
                    <a:p>
                      <a:r>
                        <a:rPr lang="en-US" dirty="0" err="1"/>
                        <a:t>HumanResources.EmployeePayHistory</a:t>
                      </a:r>
                      <a:endParaRPr lang="en-US" dirty="0"/>
                    </a:p>
                  </a:txBody>
                  <a:tcPr/>
                </a:tc>
                <a:tc>
                  <a:txBody>
                    <a:bodyPr/>
                    <a:lstStyle/>
                    <a:p>
                      <a:r>
                        <a:rPr lang="en-US" dirty="0"/>
                        <a:t>Rate</a:t>
                      </a:r>
                    </a:p>
                  </a:txBody>
                  <a:tcPr/>
                </a:tc>
                <a:extLst>
                  <a:ext uri="{0D108BD9-81ED-4DB2-BD59-A6C34878D82A}">
                    <a16:rowId xmlns:a16="http://schemas.microsoft.com/office/drawing/2014/main" val="1227456315"/>
                  </a:ext>
                </a:extLst>
              </a:tr>
            </a:tbl>
          </a:graphicData>
        </a:graphic>
      </p:graphicFrame>
    </p:spTree>
    <p:extLst>
      <p:ext uri="{BB962C8B-B14F-4D97-AF65-F5344CB8AC3E}">
        <p14:creationId xmlns:p14="http://schemas.microsoft.com/office/powerpoint/2010/main" val="18123527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5B21-FB70-49DB-9B67-2FA1C4A752D8}"/>
              </a:ext>
            </a:extLst>
          </p:cNvPr>
          <p:cNvSpPr>
            <a:spLocks noGrp="1"/>
          </p:cNvSpPr>
          <p:nvPr>
            <p:ph type="title"/>
          </p:nvPr>
        </p:nvSpPr>
        <p:spPr/>
        <p:txBody>
          <a:bodyPr/>
          <a:lstStyle/>
          <a:p>
            <a:r>
              <a:rPr lang="en-US" dirty="0"/>
              <a:t>Informatic Table: Projection Sorting</a:t>
            </a:r>
          </a:p>
        </p:txBody>
      </p:sp>
      <p:graphicFrame>
        <p:nvGraphicFramePr>
          <p:cNvPr id="5" name="Table 5">
            <a:extLst>
              <a:ext uri="{FF2B5EF4-FFF2-40B4-BE49-F238E27FC236}">
                <a16:creationId xmlns:a16="http://schemas.microsoft.com/office/drawing/2014/main" id="{22ADAAB4-3B57-4DC8-97E0-3F41CD22DD75}"/>
              </a:ext>
            </a:extLst>
          </p:cNvPr>
          <p:cNvGraphicFramePr>
            <a:graphicFrameLocks noGrp="1"/>
          </p:cNvGraphicFramePr>
          <p:nvPr>
            <p:ph idx="1"/>
          </p:nvPr>
        </p:nvGraphicFramePr>
        <p:xfrm>
          <a:off x="850232" y="2160588"/>
          <a:ext cx="8423942" cy="2058753"/>
        </p:xfrm>
        <a:graphic>
          <a:graphicData uri="http://schemas.openxmlformats.org/drawingml/2006/table">
            <a:tbl>
              <a:tblPr firstRow="1" bandRow="1">
                <a:tableStyleId>{5C22544A-7EE6-4342-B048-85BDC9FD1C3A}</a:tableStyleId>
              </a:tblPr>
              <a:tblGrid>
                <a:gridCol w="2693068">
                  <a:extLst>
                    <a:ext uri="{9D8B030D-6E8A-4147-A177-3AD203B41FA5}">
                      <a16:colId xmlns:a16="http://schemas.microsoft.com/office/drawing/2014/main" val="3369272321"/>
                    </a:ext>
                  </a:extLst>
                </a:gridCol>
                <a:gridCol w="2865437">
                  <a:extLst>
                    <a:ext uri="{9D8B030D-6E8A-4147-A177-3AD203B41FA5}">
                      <a16:colId xmlns:a16="http://schemas.microsoft.com/office/drawing/2014/main" val="1251602975"/>
                    </a:ext>
                  </a:extLst>
                </a:gridCol>
                <a:gridCol w="2865437">
                  <a:extLst>
                    <a:ext uri="{9D8B030D-6E8A-4147-A177-3AD203B41FA5}">
                      <a16:colId xmlns:a16="http://schemas.microsoft.com/office/drawing/2014/main" val="2997395206"/>
                    </a:ext>
                  </a:extLst>
                </a:gridCol>
              </a:tblGrid>
              <a:tr h="370840">
                <a:tc>
                  <a:txBody>
                    <a:bodyPr/>
                    <a:lstStyle/>
                    <a:p>
                      <a:r>
                        <a:rPr lang="en-US" dirty="0"/>
                        <a:t>Table Name</a:t>
                      </a:r>
                    </a:p>
                  </a:txBody>
                  <a:tcPr/>
                </a:tc>
                <a:tc>
                  <a:txBody>
                    <a:bodyPr/>
                    <a:lstStyle/>
                    <a:p>
                      <a:r>
                        <a:rPr lang="en-US" dirty="0"/>
                        <a:t>Column Name</a:t>
                      </a:r>
                    </a:p>
                  </a:txBody>
                  <a:tcPr/>
                </a:tc>
                <a:tc>
                  <a:txBody>
                    <a:bodyPr/>
                    <a:lstStyle/>
                    <a:p>
                      <a:r>
                        <a:rPr lang="en-US" dirty="0"/>
                        <a:t>Sort Order</a:t>
                      </a:r>
                    </a:p>
                  </a:txBody>
                  <a:tcPr/>
                </a:tc>
                <a:extLst>
                  <a:ext uri="{0D108BD9-81ED-4DB2-BD59-A6C34878D82A}">
                    <a16:rowId xmlns:a16="http://schemas.microsoft.com/office/drawing/2014/main" val="2148369342"/>
                  </a:ext>
                </a:extLst>
              </a:tr>
              <a:tr h="370840">
                <a:tc>
                  <a:txBody>
                    <a:bodyPr/>
                    <a:lstStyle/>
                    <a:p>
                      <a:r>
                        <a:rPr lang="en-US" dirty="0" err="1"/>
                        <a:t>HumanResources.EmployeePayHistory</a:t>
                      </a:r>
                      <a:endParaRPr lang="en-US" dirty="0"/>
                    </a:p>
                  </a:txBody>
                  <a:tcPr/>
                </a:tc>
                <a:tc>
                  <a:txBody>
                    <a:bodyPr/>
                    <a:lstStyle/>
                    <a:p>
                      <a:r>
                        <a:rPr lang="en-US" dirty="0"/>
                        <a:t>Rate</a:t>
                      </a:r>
                    </a:p>
                  </a:txBody>
                  <a:tcPr/>
                </a:tc>
                <a:tc>
                  <a:txBody>
                    <a:bodyPr/>
                    <a:lstStyle/>
                    <a:p>
                      <a:r>
                        <a:rPr lang="en-US" dirty="0"/>
                        <a:t>ASC</a:t>
                      </a:r>
                    </a:p>
                  </a:txBody>
                  <a:tcPr/>
                </a:tc>
                <a:extLst>
                  <a:ext uri="{0D108BD9-81ED-4DB2-BD59-A6C34878D82A}">
                    <a16:rowId xmlns:a16="http://schemas.microsoft.com/office/drawing/2014/main" val="2041968777"/>
                  </a:ext>
                </a:extLst>
              </a:tr>
              <a:tr h="676993">
                <a:tc>
                  <a:txBody>
                    <a:bodyPr/>
                    <a:lstStyle/>
                    <a:p>
                      <a:r>
                        <a:rPr lang="en-US" dirty="0"/>
                        <a:t>Derived</a:t>
                      </a:r>
                    </a:p>
                  </a:txBody>
                  <a:tcPr/>
                </a:tc>
                <a:tc>
                  <a:txBody>
                    <a:bodyPr/>
                    <a:lstStyle/>
                    <a:p>
                      <a:r>
                        <a:rPr lang="en-US" dirty="0" err="1"/>
                        <a:t>WorkLength</a:t>
                      </a:r>
                      <a:endParaRPr lang="en-US" dirty="0"/>
                    </a:p>
                  </a:txBody>
                  <a:tcPr/>
                </a:tc>
                <a:tc>
                  <a:txBody>
                    <a:bodyPr/>
                    <a:lstStyle/>
                    <a:p>
                      <a:r>
                        <a:rPr lang="en-US" dirty="0"/>
                        <a:t>ASC</a:t>
                      </a:r>
                    </a:p>
                  </a:txBody>
                  <a:tcPr/>
                </a:tc>
                <a:extLst>
                  <a:ext uri="{0D108BD9-81ED-4DB2-BD59-A6C34878D82A}">
                    <a16:rowId xmlns:a16="http://schemas.microsoft.com/office/drawing/2014/main" val="3088366624"/>
                  </a:ext>
                </a:extLst>
              </a:tr>
              <a:tr h="370840">
                <a:tc>
                  <a:txBody>
                    <a:bodyPr/>
                    <a:lstStyle/>
                    <a:p>
                      <a:r>
                        <a:rPr lang="en-US" dirty="0" err="1"/>
                        <a:t>Person.Person</a:t>
                      </a:r>
                      <a:endParaRPr lang="en-US" dirty="0"/>
                    </a:p>
                  </a:txBody>
                  <a:tcPr/>
                </a:tc>
                <a:tc>
                  <a:txBody>
                    <a:bodyPr/>
                    <a:lstStyle/>
                    <a:p>
                      <a:r>
                        <a:rPr lang="en-US" dirty="0" err="1"/>
                        <a:t>LastName</a:t>
                      </a:r>
                      <a:endParaRPr lang="en-US" dirty="0"/>
                    </a:p>
                  </a:txBody>
                  <a:tcPr/>
                </a:tc>
                <a:tc>
                  <a:txBody>
                    <a:bodyPr/>
                    <a:lstStyle/>
                    <a:p>
                      <a:r>
                        <a:rPr lang="en-US" dirty="0"/>
                        <a:t>ASC</a:t>
                      </a:r>
                    </a:p>
                  </a:txBody>
                  <a:tcPr/>
                </a:tc>
                <a:extLst>
                  <a:ext uri="{0D108BD9-81ED-4DB2-BD59-A6C34878D82A}">
                    <a16:rowId xmlns:a16="http://schemas.microsoft.com/office/drawing/2014/main" val="3564118150"/>
                  </a:ext>
                </a:extLst>
              </a:tr>
            </a:tbl>
          </a:graphicData>
        </a:graphic>
      </p:graphicFrame>
    </p:spTree>
    <p:extLst>
      <p:ext uri="{BB962C8B-B14F-4D97-AF65-F5344CB8AC3E}">
        <p14:creationId xmlns:p14="http://schemas.microsoft.com/office/powerpoint/2010/main" val="41973689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SSMS Output (316 Rows Affected)</a:t>
            </a:r>
          </a:p>
        </p:txBody>
      </p:sp>
      <p:pic>
        <p:nvPicPr>
          <p:cNvPr id="5" name="Content Placeholder 4">
            <a:extLst>
              <a:ext uri="{FF2B5EF4-FFF2-40B4-BE49-F238E27FC236}">
                <a16:creationId xmlns:a16="http://schemas.microsoft.com/office/drawing/2014/main" id="{2210098E-88EC-4F66-B629-53D7B5A6ED97}"/>
              </a:ext>
            </a:extLst>
          </p:cNvPr>
          <p:cNvPicPr>
            <a:picLocks noGrp="1" noChangeAspect="1"/>
          </p:cNvPicPr>
          <p:nvPr>
            <p:ph idx="1"/>
          </p:nvPr>
        </p:nvPicPr>
        <p:blipFill>
          <a:blip r:embed="rId2"/>
          <a:stretch>
            <a:fillRect/>
          </a:stretch>
        </p:blipFill>
        <p:spPr>
          <a:xfrm>
            <a:off x="2917998" y="1597585"/>
            <a:ext cx="3178002" cy="4462934"/>
          </a:xfrm>
        </p:spPr>
      </p:pic>
    </p:spTree>
    <p:extLst>
      <p:ext uri="{BB962C8B-B14F-4D97-AF65-F5344CB8AC3E}">
        <p14:creationId xmlns:p14="http://schemas.microsoft.com/office/powerpoint/2010/main" val="1769064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C01543-CC7C-4425-850E-EB64C7F43174}"/>
              </a:ext>
            </a:extLst>
          </p:cNvPr>
          <p:cNvSpPr>
            <a:spLocks noGrp="1"/>
          </p:cNvSpPr>
          <p:nvPr>
            <p:ph type="title"/>
          </p:nvPr>
        </p:nvSpPr>
        <p:spPr/>
        <p:txBody>
          <a:bodyPr>
            <a:normAutofit/>
          </a:bodyPr>
          <a:lstStyle/>
          <a:p>
            <a:r>
              <a:rPr lang="en-US" dirty="0"/>
              <a:t>To-Do List For Konrad Rakowski</a:t>
            </a:r>
            <a:br>
              <a:rPr lang="en-US" dirty="0"/>
            </a:br>
            <a:endParaRPr lang="en-US" dirty="0"/>
          </a:p>
        </p:txBody>
      </p:sp>
      <p:pic>
        <p:nvPicPr>
          <p:cNvPr id="3" name="Content Placeholder 2">
            <a:extLst>
              <a:ext uri="{FF2B5EF4-FFF2-40B4-BE49-F238E27FC236}">
                <a16:creationId xmlns:a16="http://schemas.microsoft.com/office/drawing/2014/main" id="{D1BD2EF4-92C6-4BC4-832C-3B928A86E047}"/>
              </a:ext>
            </a:extLst>
          </p:cNvPr>
          <p:cNvPicPr>
            <a:picLocks noGrp="1" noChangeAspect="1"/>
          </p:cNvPicPr>
          <p:nvPr>
            <p:ph idx="1"/>
          </p:nvPr>
        </p:nvPicPr>
        <p:blipFill>
          <a:blip r:embed="rId2"/>
          <a:stretch>
            <a:fillRect/>
          </a:stretch>
        </p:blipFill>
        <p:spPr>
          <a:xfrm>
            <a:off x="677863" y="2870064"/>
            <a:ext cx="8596312" cy="2462485"/>
          </a:xfrm>
        </p:spPr>
      </p:pic>
    </p:spTree>
    <p:extLst>
      <p:ext uri="{BB962C8B-B14F-4D97-AF65-F5344CB8AC3E}">
        <p14:creationId xmlns:p14="http://schemas.microsoft.com/office/powerpoint/2010/main" val="262290513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5" name="Content Placeholder 4">
            <a:extLst>
              <a:ext uri="{FF2B5EF4-FFF2-40B4-BE49-F238E27FC236}">
                <a16:creationId xmlns:a16="http://schemas.microsoft.com/office/drawing/2014/main" id="{D59DBF41-8761-4517-B119-13B566E9F684}"/>
              </a:ext>
            </a:extLst>
          </p:cNvPr>
          <p:cNvPicPr>
            <a:picLocks noGrp="1" noChangeAspect="1"/>
          </p:cNvPicPr>
          <p:nvPr>
            <p:ph idx="1"/>
          </p:nvPr>
        </p:nvPicPr>
        <p:blipFill>
          <a:blip r:embed="rId2"/>
          <a:stretch>
            <a:fillRect/>
          </a:stretch>
        </p:blipFill>
        <p:spPr>
          <a:xfrm>
            <a:off x="2149643" y="1398352"/>
            <a:ext cx="4855712" cy="4643673"/>
          </a:xfrm>
        </p:spPr>
      </p:pic>
    </p:spTree>
    <p:extLst>
      <p:ext uri="{BB962C8B-B14F-4D97-AF65-F5344CB8AC3E}">
        <p14:creationId xmlns:p14="http://schemas.microsoft.com/office/powerpoint/2010/main" val="25407411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5" name="Content Placeholder 4">
            <a:extLst>
              <a:ext uri="{FF2B5EF4-FFF2-40B4-BE49-F238E27FC236}">
                <a16:creationId xmlns:a16="http://schemas.microsoft.com/office/drawing/2014/main" id="{3402E8D9-30FA-4C0B-9AA2-A1CF5F059606}"/>
              </a:ext>
            </a:extLst>
          </p:cNvPr>
          <p:cNvPicPr>
            <a:picLocks noGrp="1" noChangeAspect="1"/>
          </p:cNvPicPr>
          <p:nvPr>
            <p:ph idx="1"/>
          </p:nvPr>
        </p:nvPicPr>
        <p:blipFill>
          <a:blip r:embed="rId2"/>
          <a:stretch>
            <a:fillRect/>
          </a:stretch>
        </p:blipFill>
        <p:spPr>
          <a:xfrm>
            <a:off x="1844842" y="1473635"/>
            <a:ext cx="5405944" cy="4536647"/>
          </a:xfrm>
        </p:spPr>
      </p:pic>
    </p:spTree>
    <p:extLst>
      <p:ext uri="{BB962C8B-B14F-4D97-AF65-F5344CB8AC3E}">
        <p14:creationId xmlns:p14="http://schemas.microsoft.com/office/powerpoint/2010/main" val="17900053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B9343-57CE-46AA-A1D9-33694B869656}"/>
              </a:ext>
            </a:extLst>
          </p:cNvPr>
          <p:cNvSpPr>
            <a:spLocks noGrp="1"/>
          </p:cNvSpPr>
          <p:nvPr>
            <p:ph type="title"/>
          </p:nvPr>
        </p:nvSpPr>
        <p:spPr/>
        <p:txBody>
          <a:bodyPr/>
          <a:lstStyle/>
          <a:p>
            <a:r>
              <a:rPr lang="en-US" dirty="0"/>
              <a:t>Worst 3 Queries of </a:t>
            </a:r>
            <a:r>
              <a:rPr lang="en-US"/>
              <a:t>Mikhaiel Gomes</a:t>
            </a:r>
            <a:endParaRPr lang="en-US" dirty="0"/>
          </a:p>
        </p:txBody>
      </p:sp>
    </p:spTree>
    <p:extLst>
      <p:ext uri="{BB962C8B-B14F-4D97-AF65-F5344CB8AC3E}">
        <p14:creationId xmlns:p14="http://schemas.microsoft.com/office/powerpoint/2010/main" val="31313757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Worst # 1 - Problem 14 (Medium): </a:t>
            </a:r>
            <a:br>
              <a:rPr lang="en-US" sz="2000" dirty="0"/>
            </a:br>
            <a:r>
              <a:rPr lang="en-US" sz="2000" dirty="0"/>
              <a:t>For customers in </a:t>
            </a:r>
            <a:r>
              <a:rPr lang="en-US" sz="2000" dirty="0" err="1"/>
              <a:t>WideWorldImportersDW</a:t>
            </a:r>
            <a:r>
              <a:rPr lang="en-US" sz="2000" dirty="0"/>
              <a:t> find out for the customers who bought developer joke mug, how many have they purchased?</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85000" lnSpcReduction="20000"/>
          </a:bodyPr>
          <a:lstStyle/>
          <a:p>
            <a:r>
              <a:rPr lang="en-US" dirty="0"/>
              <a:t>Reasoning: </a:t>
            </a:r>
          </a:p>
          <a:p>
            <a:r>
              <a:rPr lang="en-US" dirty="0"/>
              <a:t>In the </a:t>
            </a:r>
            <a:r>
              <a:rPr lang="en-US" dirty="0" err="1"/>
              <a:t>Dimension.Customer</a:t>
            </a:r>
            <a:r>
              <a:rPr lang="en-US" dirty="0"/>
              <a:t> table there are information for unknown customers. Which is problematic when we do the joins and get unwanted row in our result table.</a:t>
            </a:r>
          </a:p>
        </p:txBody>
      </p:sp>
    </p:spTree>
    <p:extLst>
      <p:ext uri="{BB962C8B-B14F-4D97-AF65-F5344CB8AC3E}">
        <p14:creationId xmlns:p14="http://schemas.microsoft.com/office/powerpoint/2010/main" val="23362984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5" name="Content Placeholder 4">
            <a:extLst>
              <a:ext uri="{FF2B5EF4-FFF2-40B4-BE49-F238E27FC236}">
                <a16:creationId xmlns:a16="http://schemas.microsoft.com/office/drawing/2014/main" id="{65BA83C8-FD4D-4A16-8572-0B203BB7519D}"/>
              </a:ext>
            </a:extLst>
          </p:cNvPr>
          <p:cNvPicPr>
            <a:picLocks noGrp="1" noChangeAspect="1"/>
          </p:cNvPicPr>
          <p:nvPr>
            <p:ph idx="1"/>
          </p:nvPr>
        </p:nvPicPr>
        <p:blipFill>
          <a:blip r:embed="rId2"/>
          <a:stretch>
            <a:fillRect/>
          </a:stretch>
        </p:blipFill>
        <p:spPr>
          <a:xfrm>
            <a:off x="1120002" y="2299527"/>
            <a:ext cx="8154000" cy="2258946"/>
          </a:xfrm>
        </p:spPr>
      </p:pic>
    </p:spTree>
    <p:extLst>
      <p:ext uri="{BB962C8B-B14F-4D97-AF65-F5344CB8AC3E}">
        <p14:creationId xmlns:p14="http://schemas.microsoft.com/office/powerpoint/2010/main" val="41382379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5" name="Content Placeholder 4">
            <a:extLst>
              <a:ext uri="{FF2B5EF4-FFF2-40B4-BE49-F238E27FC236}">
                <a16:creationId xmlns:a16="http://schemas.microsoft.com/office/drawing/2014/main" id="{727307F9-0849-4268-AC9E-EF20A1CD1F95}"/>
              </a:ext>
            </a:extLst>
          </p:cNvPr>
          <p:cNvPicPr>
            <a:picLocks noGrp="1" noChangeAspect="1"/>
          </p:cNvPicPr>
          <p:nvPr>
            <p:ph idx="1"/>
          </p:nvPr>
        </p:nvPicPr>
        <p:blipFill>
          <a:blip r:embed="rId2"/>
          <a:stretch>
            <a:fillRect/>
          </a:stretch>
        </p:blipFill>
        <p:spPr>
          <a:xfrm>
            <a:off x="1253326" y="2661001"/>
            <a:ext cx="7445385" cy="2880610"/>
          </a:xfrm>
        </p:spPr>
      </p:pic>
    </p:spTree>
    <p:extLst>
      <p:ext uri="{BB962C8B-B14F-4D97-AF65-F5344CB8AC3E}">
        <p14:creationId xmlns:p14="http://schemas.microsoft.com/office/powerpoint/2010/main" val="8655760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5" name="Content Placeholder 4">
            <a:extLst>
              <a:ext uri="{FF2B5EF4-FFF2-40B4-BE49-F238E27FC236}">
                <a16:creationId xmlns:a16="http://schemas.microsoft.com/office/drawing/2014/main" id="{DB03F898-21A4-442C-9126-FA7C79B6F8B3}"/>
              </a:ext>
            </a:extLst>
          </p:cNvPr>
          <p:cNvPicPr>
            <a:picLocks noGrp="1" noChangeAspect="1"/>
          </p:cNvPicPr>
          <p:nvPr>
            <p:ph idx="1"/>
          </p:nvPr>
        </p:nvPicPr>
        <p:blipFill>
          <a:blip r:embed="rId2"/>
          <a:stretch>
            <a:fillRect/>
          </a:stretch>
        </p:blipFill>
        <p:spPr>
          <a:xfrm>
            <a:off x="1032070" y="2160588"/>
            <a:ext cx="7887898" cy="3881437"/>
          </a:xfrm>
        </p:spPr>
      </p:pic>
    </p:spTree>
    <p:extLst>
      <p:ext uri="{BB962C8B-B14F-4D97-AF65-F5344CB8AC3E}">
        <p14:creationId xmlns:p14="http://schemas.microsoft.com/office/powerpoint/2010/main" val="7587235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nvPr>
        </p:nvGraphicFramePr>
        <p:xfrm>
          <a:off x="677863" y="2160588"/>
          <a:ext cx="8596312" cy="11125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err="1"/>
                        <a:t>Dimension.Customer</a:t>
                      </a:r>
                      <a:endParaRPr lang="en-US" dirty="0"/>
                    </a:p>
                  </a:txBody>
                  <a:tcPr/>
                </a:tc>
                <a:tc>
                  <a:txBody>
                    <a:bodyPr/>
                    <a:lstStyle/>
                    <a:p>
                      <a:r>
                        <a:rPr lang="en-US" dirty="0"/>
                        <a:t>Primary Contact</a:t>
                      </a:r>
                    </a:p>
                  </a:txBody>
                  <a:tcPr/>
                </a:tc>
                <a:extLst>
                  <a:ext uri="{0D108BD9-81ED-4DB2-BD59-A6C34878D82A}">
                    <a16:rowId xmlns:a16="http://schemas.microsoft.com/office/drawing/2014/main" val="1227456315"/>
                  </a:ext>
                </a:extLst>
              </a:tr>
              <a:tr h="370840">
                <a:tc>
                  <a:txBody>
                    <a:bodyPr/>
                    <a:lstStyle/>
                    <a:p>
                      <a:r>
                        <a:rPr lang="en-US" dirty="0"/>
                        <a:t>Derived</a:t>
                      </a:r>
                    </a:p>
                  </a:txBody>
                  <a:tcPr/>
                </a:tc>
                <a:tc>
                  <a:txBody>
                    <a:bodyPr/>
                    <a:lstStyle/>
                    <a:p>
                      <a:r>
                        <a:rPr lang="en-US" dirty="0"/>
                        <a:t>Number Of Mugs</a:t>
                      </a:r>
                    </a:p>
                  </a:txBody>
                  <a:tcPr/>
                </a:tc>
                <a:extLst>
                  <a:ext uri="{0D108BD9-81ED-4DB2-BD59-A6C34878D82A}">
                    <a16:rowId xmlns:a16="http://schemas.microsoft.com/office/drawing/2014/main" val="216290585"/>
                  </a:ext>
                </a:extLst>
              </a:tr>
            </a:tbl>
          </a:graphicData>
        </a:graphic>
      </p:graphicFrame>
    </p:spTree>
    <p:extLst>
      <p:ext uri="{BB962C8B-B14F-4D97-AF65-F5344CB8AC3E}">
        <p14:creationId xmlns:p14="http://schemas.microsoft.com/office/powerpoint/2010/main" val="42767809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5B21-FB70-49DB-9B67-2FA1C4A752D8}"/>
              </a:ext>
            </a:extLst>
          </p:cNvPr>
          <p:cNvSpPr>
            <a:spLocks noGrp="1"/>
          </p:cNvSpPr>
          <p:nvPr>
            <p:ph type="title"/>
          </p:nvPr>
        </p:nvSpPr>
        <p:spPr/>
        <p:txBody>
          <a:bodyPr/>
          <a:lstStyle/>
          <a:p>
            <a:r>
              <a:rPr lang="en-US" dirty="0"/>
              <a:t>Informatic Table: Projection Sorting</a:t>
            </a:r>
          </a:p>
        </p:txBody>
      </p:sp>
      <p:graphicFrame>
        <p:nvGraphicFramePr>
          <p:cNvPr id="5" name="Table 5">
            <a:extLst>
              <a:ext uri="{FF2B5EF4-FFF2-40B4-BE49-F238E27FC236}">
                <a16:creationId xmlns:a16="http://schemas.microsoft.com/office/drawing/2014/main" id="{22ADAAB4-3B57-4DC8-97E0-3F41CD22DD75}"/>
              </a:ext>
            </a:extLst>
          </p:cNvPr>
          <p:cNvGraphicFramePr>
            <a:graphicFrameLocks noGrp="1"/>
          </p:cNvGraphicFramePr>
          <p:nvPr>
            <p:ph idx="1"/>
          </p:nvPr>
        </p:nvGraphicFramePr>
        <p:xfrm>
          <a:off x="1026695" y="2160588"/>
          <a:ext cx="8247480" cy="741680"/>
        </p:xfrm>
        <a:graphic>
          <a:graphicData uri="http://schemas.openxmlformats.org/drawingml/2006/table">
            <a:tbl>
              <a:tblPr firstRow="1" bandRow="1">
                <a:tableStyleId>{5C22544A-7EE6-4342-B048-85BDC9FD1C3A}</a:tableStyleId>
              </a:tblPr>
              <a:tblGrid>
                <a:gridCol w="2482968">
                  <a:extLst>
                    <a:ext uri="{9D8B030D-6E8A-4147-A177-3AD203B41FA5}">
                      <a16:colId xmlns:a16="http://schemas.microsoft.com/office/drawing/2014/main" val="3369272321"/>
                    </a:ext>
                  </a:extLst>
                </a:gridCol>
                <a:gridCol w="2882256">
                  <a:extLst>
                    <a:ext uri="{9D8B030D-6E8A-4147-A177-3AD203B41FA5}">
                      <a16:colId xmlns:a16="http://schemas.microsoft.com/office/drawing/2014/main" val="1251602975"/>
                    </a:ext>
                  </a:extLst>
                </a:gridCol>
                <a:gridCol w="2882256">
                  <a:extLst>
                    <a:ext uri="{9D8B030D-6E8A-4147-A177-3AD203B41FA5}">
                      <a16:colId xmlns:a16="http://schemas.microsoft.com/office/drawing/2014/main" val="2997395206"/>
                    </a:ext>
                  </a:extLst>
                </a:gridCol>
              </a:tblGrid>
              <a:tr h="370840">
                <a:tc>
                  <a:txBody>
                    <a:bodyPr/>
                    <a:lstStyle/>
                    <a:p>
                      <a:r>
                        <a:rPr lang="en-US" dirty="0"/>
                        <a:t>Table Name</a:t>
                      </a:r>
                    </a:p>
                  </a:txBody>
                  <a:tcPr/>
                </a:tc>
                <a:tc>
                  <a:txBody>
                    <a:bodyPr/>
                    <a:lstStyle/>
                    <a:p>
                      <a:r>
                        <a:rPr lang="en-US"/>
                        <a:t>Column Name</a:t>
                      </a:r>
                      <a:endParaRPr lang="en-US" dirty="0"/>
                    </a:p>
                  </a:txBody>
                  <a:tcPr/>
                </a:tc>
                <a:tc>
                  <a:txBody>
                    <a:bodyPr/>
                    <a:lstStyle/>
                    <a:p>
                      <a:r>
                        <a:rPr lang="en-US"/>
                        <a:t>Sort Order</a:t>
                      </a:r>
                      <a:endParaRPr lang="en-US" dirty="0"/>
                    </a:p>
                  </a:txBody>
                  <a:tcPr/>
                </a:tc>
                <a:extLst>
                  <a:ext uri="{0D108BD9-81ED-4DB2-BD59-A6C34878D82A}">
                    <a16:rowId xmlns:a16="http://schemas.microsoft.com/office/drawing/2014/main" val="2148369342"/>
                  </a:ext>
                </a:extLst>
              </a:tr>
              <a:tr h="370840">
                <a:tc>
                  <a:txBody>
                    <a:bodyPr/>
                    <a:lstStyle/>
                    <a:p>
                      <a:r>
                        <a:rPr lang="en-US" dirty="0"/>
                        <a:t>Derived</a:t>
                      </a:r>
                    </a:p>
                  </a:txBody>
                  <a:tcPr/>
                </a:tc>
                <a:tc>
                  <a:txBody>
                    <a:bodyPr/>
                    <a:lstStyle/>
                    <a:p>
                      <a:r>
                        <a:rPr lang="en-US" dirty="0"/>
                        <a:t>Number of Mugs</a:t>
                      </a:r>
                    </a:p>
                  </a:txBody>
                  <a:tcPr/>
                </a:tc>
                <a:tc>
                  <a:txBody>
                    <a:bodyPr/>
                    <a:lstStyle/>
                    <a:p>
                      <a:r>
                        <a:rPr lang="en-US" dirty="0"/>
                        <a:t>Desc</a:t>
                      </a:r>
                    </a:p>
                  </a:txBody>
                  <a:tcPr/>
                </a:tc>
                <a:extLst>
                  <a:ext uri="{0D108BD9-81ED-4DB2-BD59-A6C34878D82A}">
                    <a16:rowId xmlns:a16="http://schemas.microsoft.com/office/drawing/2014/main" val="3564118150"/>
                  </a:ext>
                </a:extLst>
              </a:tr>
            </a:tbl>
          </a:graphicData>
        </a:graphic>
      </p:graphicFrame>
    </p:spTree>
    <p:extLst>
      <p:ext uri="{BB962C8B-B14F-4D97-AF65-F5344CB8AC3E}">
        <p14:creationId xmlns:p14="http://schemas.microsoft.com/office/powerpoint/2010/main" val="22490368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SSMS Output (403 Rows Affected)</a:t>
            </a:r>
            <a:br>
              <a:rPr lang="en-US" dirty="0"/>
            </a:br>
            <a:endParaRPr lang="en-US" dirty="0"/>
          </a:p>
        </p:txBody>
      </p:sp>
      <p:pic>
        <p:nvPicPr>
          <p:cNvPr id="5" name="Content Placeholder 4">
            <a:extLst>
              <a:ext uri="{FF2B5EF4-FFF2-40B4-BE49-F238E27FC236}">
                <a16:creationId xmlns:a16="http://schemas.microsoft.com/office/drawing/2014/main" id="{AAADE307-1A2E-42DC-B257-109066FBDCEC}"/>
              </a:ext>
            </a:extLst>
          </p:cNvPr>
          <p:cNvPicPr>
            <a:picLocks noGrp="1" noChangeAspect="1"/>
          </p:cNvPicPr>
          <p:nvPr>
            <p:ph idx="1"/>
          </p:nvPr>
        </p:nvPicPr>
        <p:blipFill>
          <a:blip r:embed="rId2"/>
          <a:stretch>
            <a:fillRect/>
          </a:stretch>
        </p:blipFill>
        <p:spPr>
          <a:xfrm>
            <a:off x="3945120" y="2160588"/>
            <a:ext cx="2061797" cy="3881437"/>
          </a:xfrm>
        </p:spPr>
      </p:pic>
    </p:spTree>
    <p:extLst>
      <p:ext uri="{BB962C8B-B14F-4D97-AF65-F5344CB8AC3E}">
        <p14:creationId xmlns:p14="http://schemas.microsoft.com/office/powerpoint/2010/main" val="1187131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C01543-CC7C-4425-850E-EB64C7F43174}"/>
              </a:ext>
            </a:extLst>
          </p:cNvPr>
          <p:cNvSpPr>
            <a:spLocks noGrp="1"/>
          </p:cNvSpPr>
          <p:nvPr>
            <p:ph type="title"/>
          </p:nvPr>
        </p:nvSpPr>
        <p:spPr/>
        <p:txBody>
          <a:bodyPr>
            <a:normAutofit/>
          </a:bodyPr>
          <a:lstStyle/>
          <a:p>
            <a:r>
              <a:rPr lang="en-US" dirty="0"/>
              <a:t>To-Do List For Kevin Tang</a:t>
            </a:r>
            <a:br>
              <a:rPr lang="en-US" dirty="0"/>
            </a:br>
            <a:endParaRPr lang="en-US" dirty="0"/>
          </a:p>
        </p:txBody>
      </p:sp>
      <p:pic>
        <p:nvPicPr>
          <p:cNvPr id="3" name="Content Placeholder 2">
            <a:extLst>
              <a:ext uri="{FF2B5EF4-FFF2-40B4-BE49-F238E27FC236}">
                <a16:creationId xmlns:a16="http://schemas.microsoft.com/office/drawing/2014/main" id="{10FE11FC-1B6A-4F64-B1C7-B57E534E04C7}"/>
              </a:ext>
            </a:extLst>
          </p:cNvPr>
          <p:cNvPicPr>
            <a:picLocks noGrp="1" noChangeAspect="1"/>
          </p:cNvPicPr>
          <p:nvPr>
            <p:ph idx="1"/>
          </p:nvPr>
        </p:nvPicPr>
        <p:blipFill>
          <a:blip r:embed="rId2"/>
          <a:stretch>
            <a:fillRect/>
          </a:stretch>
        </p:blipFill>
        <p:spPr>
          <a:xfrm>
            <a:off x="677863" y="2787981"/>
            <a:ext cx="8596312" cy="2626650"/>
          </a:xfrm>
        </p:spPr>
      </p:pic>
    </p:spTree>
    <p:extLst>
      <p:ext uri="{BB962C8B-B14F-4D97-AF65-F5344CB8AC3E}">
        <p14:creationId xmlns:p14="http://schemas.microsoft.com/office/powerpoint/2010/main" val="27577140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5" name="Content Placeholder 4">
            <a:extLst>
              <a:ext uri="{FF2B5EF4-FFF2-40B4-BE49-F238E27FC236}">
                <a16:creationId xmlns:a16="http://schemas.microsoft.com/office/drawing/2014/main" id="{8F8B1579-A5DB-44A7-8D8E-73C302BBB487}"/>
              </a:ext>
            </a:extLst>
          </p:cNvPr>
          <p:cNvPicPr>
            <a:picLocks noGrp="1" noChangeAspect="1"/>
          </p:cNvPicPr>
          <p:nvPr>
            <p:ph idx="1"/>
          </p:nvPr>
        </p:nvPicPr>
        <p:blipFill>
          <a:blip r:embed="rId2"/>
          <a:stretch>
            <a:fillRect/>
          </a:stretch>
        </p:blipFill>
        <p:spPr>
          <a:xfrm>
            <a:off x="2798683" y="2176630"/>
            <a:ext cx="4354672" cy="3881437"/>
          </a:xfrm>
        </p:spPr>
      </p:pic>
    </p:spTree>
    <p:extLst>
      <p:ext uri="{BB962C8B-B14F-4D97-AF65-F5344CB8AC3E}">
        <p14:creationId xmlns:p14="http://schemas.microsoft.com/office/powerpoint/2010/main" val="15027088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5" name="Content Placeholder 4">
            <a:extLst>
              <a:ext uri="{FF2B5EF4-FFF2-40B4-BE49-F238E27FC236}">
                <a16:creationId xmlns:a16="http://schemas.microsoft.com/office/drawing/2014/main" id="{7E03B8FA-1F53-40E1-98C2-39813EA7E8F7}"/>
              </a:ext>
            </a:extLst>
          </p:cNvPr>
          <p:cNvPicPr>
            <a:picLocks noGrp="1" noChangeAspect="1"/>
          </p:cNvPicPr>
          <p:nvPr>
            <p:ph idx="1"/>
          </p:nvPr>
        </p:nvPicPr>
        <p:blipFill>
          <a:blip r:embed="rId2"/>
          <a:stretch>
            <a:fillRect/>
          </a:stretch>
        </p:blipFill>
        <p:spPr>
          <a:xfrm>
            <a:off x="3154681" y="2216794"/>
            <a:ext cx="3642676" cy="3833192"/>
          </a:xfrm>
        </p:spPr>
      </p:pic>
    </p:spTree>
    <p:extLst>
      <p:ext uri="{BB962C8B-B14F-4D97-AF65-F5344CB8AC3E}">
        <p14:creationId xmlns:p14="http://schemas.microsoft.com/office/powerpoint/2010/main" val="4623662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Worst # 1 (Corrected) - Problem 14 (Medium): </a:t>
            </a:r>
            <a:br>
              <a:rPr lang="en-US" sz="2000" dirty="0"/>
            </a:br>
            <a:r>
              <a:rPr lang="en-US" sz="2000" dirty="0"/>
              <a:t>For customers in </a:t>
            </a:r>
            <a:r>
              <a:rPr lang="en-US" sz="2000" dirty="0" err="1"/>
              <a:t>WideWorldImportersDW</a:t>
            </a:r>
            <a:r>
              <a:rPr lang="en-US" sz="2000" dirty="0"/>
              <a:t> find out for the customers who bought developer joke mug, how many have they purchased?</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70000" lnSpcReduction="20000"/>
          </a:bodyPr>
          <a:lstStyle/>
          <a:p>
            <a:r>
              <a:rPr lang="en-US" dirty="0"/>
              <a:t>Correction: </a:t>
            </a:r>
          </a:p>
          <a:p>
            <a:r>
              <a:rPr lang="en-US" dirty="0"/>
              <a:t>Identified the issue by inspecting the </a:t>
            </a:r>
            <a:r>
              <a:rPr lang="en-US" dirty="0" err="1"/>
              <a:t>Dimension.Customer</a:t>
            </a:r>
            <a:r>
              <a:rPr lang="en-US" dirty="0"/>
              <a:t> table and found that unknown customers were given the Customer Id of 0. Avoiding this ID in the where clause solved the issue.</a:t>
            </a:r>
          </a:p>
        </p:txBody>
      </p:sp>
    </p:spTree>
    <p:extLst>
      <p:ext uri="{BB962C8B-B14F-4D97-AF65-F5344CB8AC3E}">
        <p14:creationId xmlns:p14="http://schemas.microsoft.com/office/powerpoint/2010/main" val="39575971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5" name="Content Placeholder 4">
            <a:extLst>
              <a:ext uri="{FF2B5EF4-FFF2-40B4-BE49-F238E27FC236}">
                <a16:creationId xmlns:a16="http://schemas.microsoft.com/office/drawing/2014/main" id="{FFFFB321-DABA-4765-A3A4-75A6C5C5C15E}"/>
              </a:ext>
            </a:extLst>
          </p:cNvPr>
          <p:cNvPicPr>
            <a:picLocks noGrp="1" noChangeAspect="1"/>
          </p:cNvPicPr>
          <p:nvPr>
            <p:ph idx="1"/>
          </p:nvPr>
        </p:nvPicPr>
        <p:blipFill>
          <a:blip r:embed="rId2"/>
          <a:stretch>
            <a:fillRect/>
          </a:stretch>
        </p:blipFill>
        <p:spPr>
          <a:xfrm>
            <a:off x="1836307" y="3106810"/>
            <a:ext cx="6279424" cy="1988992"/>
          </a:xfrm>
        </p:spPr>
      </p:pic>
    </p:spTree>
    <p:extLst>
      <p:ext uri="{BB962C8B-B14F-4D97-AF65-F5344CB8AC3E}">
        <p14:creationId xmlns:p14="http://schemas.microsoft.com/office/powerpoint/2010/main" val="36537451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5" name="Content Placeholder 4">
            <a:extLst>
              <a:ext uri="{FF2B5EF4-FFF2-40B4-BE49-F238E27FC236}">
                <a16:creationId xmlns:a16="http://schemas.microsoft.com/office/drawing/2014/main" id="{62C69FE2-0336-499C-A59A-2F43DD4BF482}"/>
              </a:ext>
            </a:extLst>
          </p:cNvPr>
          <p:cNvPicPr>
            <a:picLocks noGrp="1" noChangeAspect="1"/>
          </p:cNvPicPr>
          <p:nvPr>
            <p:ph idx="1"/>
          </p:nvPr>
        </p:nvPicPr>
        <p:blipFill>
          <a:blip r:embed="rId2"/>
          <a:stretch>
            <a:fillRect/>
          </a:stretch>
        </p:blipFill>
        <p:spPr>
          <a:xfrm>
            <a:off x="1112920" y="2695075"/>
            <a:ext cx="5684437" cy="2069230"/>
          </a:xfrm>
        </p:spPr>
      </p:pic>
    </p:spTree>
    <p:extLst>
      <p:ext uri="{BB962C8B-B14F-4D97-AF65-F5344CB8AC3E}">
        <p14:creationId xmlns:p14="http://schemas.microsoft.com/office/powerpoint/2010/main" val="42002856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5" name="Content Placeholder 4">
            <a:extLst>
              <a:ext uri="{FF2B5EF4-FFF2-40B4-BE49-F238E27FC236}">
                <a16:creationId xmlns:a16="http://schemas.microsoft.com/office/drawing/2014/main" id="{5390D687-BE04-4ACA-AC83-D54207BF1F10}"/>
              </a:ext>
            </a:extLst>
          </p:cNvPr>
          <p:cNvPicPr>
            <a:picLocks noGrp="1" noChangeAspect="1"/>
          </p:cNvPicPr>
          <p:nvPr>
            <p:ph idx="1"/>
          </p:nvPr>
        </p:nvPicPr>
        <p:blipFill>
          <a:blip r:embed="rId2"/>
          <a:stretch>
            <a:fillRect/>
          </a:stretch>
        </p:blipFill>
        <p:spPr>
          <a:xfrm>
            <a:off x="921534" y="1930400"/>
            <a:ext cx="6971181" cy="3732602"/>
          </a:xfrm>
        </p:spPr>
      </p:pic>
    </p:spTree>
    <p:extLst>
      <p:ext uri="{BB962C8B-B14F-4D97-AF65-F5344CB8AC3E}">
        <p14:creationId xmlns:p14="http://schemas.microsoft.com/office/powerpoint/2010/main" val="28964291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6" name="Table 7">
            <a:extLst>
              <a:ext uri="{FF2B5EF4-FFF2-40B4-BE49-F238E27FC236}">
                <a16:creationId xmlns:a16="http://schemas.microsoft.com/office/drawing/2014/main" id="{B7F2E4ED-2A57-4142-8C8A-00414A25F864}"/>
              </a:ext>
            </a:extLst>
          </p:cNvPr>
          <p:cNvGraphicFramePr>
            <a:graphicFrameLocks/>
          </p:cNvGraphicFramePr>
          <p:nvPr/>
        </p:nvGraphicFramePr>
        <p:xfrm>
          <a:off x="870195" y="2192672"/>
          <a:ext cx="8596312" cy="1557704"/>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a:t>Derived</a:t>
                      </a:r>
                    </a:p>
                  </a:txBody>
                  <a:tcPr/>
                </a:tc>
                <a:tc>
                  <a:txBody>
                    <a:bodyPr/>
                    <a:lstStyle/>
                    <a:p>
                      <a:r>
                        <a:rPr lang="en-US" dirty="0"/>
                        <a:t>Name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Worklength</a:t>
                      </a:r>
                      <a:endParaRPr lang="en-US" dirty="0"/>
                    </a:p>
                  </a:txBody>
                  <a:tcPr/>
                </a:tc>
                <a:extLst>
                  <a:ext uri="{0D108BD9-81ED-4DB2-BD59-A6C34878D82A}">
                    <a16:rowId xmlns:a16="http://schemas.microsoft.com/office/drawing/2014/main" val="2446702372"/>
                  </a:ext>
                </a:extLst>
              </a:tr>
              <a:tr h="546784">
                <a:tc>
                  <a:txBody>
                    <a:bodyPr/>
                    <a:lstStyle/>
                    <a:p>
                      <a:r>
                        <a:rPr lang="en-US" dirty="0" err="1"/>
                        <a:t>HumanResources.EmployeePayHistory</a:t>
                      </a:r>
                      <a:endParaRPr lang="en-US" dirty="0"/>
                    </a:p>
                  </a:txBody>
                  <a:tcPr/>
                </a:tc>
                <a:tc>
                  <a:txBody>
                    <a:bodyPr/>
                    <a:lstStyle/>
                    <a:p>
                      <a:r>
                        <a:rPr lang="en-US" dirty="0"/>
                        <a:t>Rate</a:t>
                      </a:r>
                    </a:p>
                  </a:txBody>
                  <a:tcPr/>
                </a:tc>
                <a:extLst>
                  <a:ext uri="{0D108BD9-81ED-4DB2-BD59-A6C34878D82A}">
                    <a16:rowId xmlns:a16="http://schemas.microsoft.com/office/drawing/2014/main" val="1227456315"/>
                  </a:ext>
                </a:extLst>
              </a:tr>
            </a:tbl>
          </a:graphicData>
        </a:graphic>
      </p:graphicFrame>
    </p:spTree>
    <p:extLst>
      <p:ext uri="{BB962C8B-B14F-4D97-AF65-F5344CB8AC3E}">
        <p14:creationId xmlns:p14="http://schemas.microsoft.com/office/powerpoint/2010/main" val="97565383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5B21-FB70-49DB-9B67-2FA1C4A752D8}"/>
              </a:ext>
            </a:extLst>
          </p:cNvPr>
          <p:cNvSpPr>
            <a:spLocks noGrp="1"/>
          </p:cNvSpPr>
          <p:nvPr>
            <p:ph type="title"/>
          </p:nvPr>
        </p:nvSpPr>
        <p:spPr/>
        <p:txBody>
          <a:bodyPr/>
          <a:lstStyle/>
          <a:p>
            <a:r>
              <a:rPr lang="en-US" dirty="0"/>
              <a:t>Informatic Table: Projection Sorting</a:t>
            </a:r>
          </a:p>
        </p:txBody>
      </p:sp>
      <p:graphicFrame>
        <p:nvGraphicFramePr>
          <p:cNvPr id="4" name="Table 5">
            <a:extLst>
              <a:ext uri="{FF2B5EF4-FFF2-40B4-BE49-F238E27FC236}">
                <a16:creationId xmlns:a16="http://schemas.microsoft.com/office/drawing/2014/main" id="{BE503025-DDDD-4A8F-904A-C7B909F404F7}"/>
              </a:ext>
            </a:extLst>
          </p:cNvPr>
          <p:cNvGraphicFramePr>
            <a:graphicFrameLocks/>
          </p:cNvGraphicFramePr>
          <p:nvPr/>
        </p:nvGraphicFramePr>
        <p:xfrm>
          <a:off x="677334" y="2160587"/>
          <a:ext cx="8596842" cy="1031792"/>
        </p:xfrm>
        <a:graphic>
          <a:graphicData uri="http://schemas.openxmlformats.org/drawingml/2006/table">
            <a:tbl>
              <a:tblPr firstRow="1" bandRow="1">
                <a:tableStyleId>{5C22544A-7EE6-4342-B048-85BDC9FD1C3A}</a:tableStyleId>
              </a:tblPr>
              <a:tblGrid>
                <a:gridCol w="2588146">
                  <a:extLst>
                    <a:ext uri="{9D8B030D-6E8A-4147-A177-3AD203B41FA5}">
                      <a16:colId xmlns:a16="http://schemas.microsoft.com/office/drawing/2014/main" val="3369272321"/>
                    </a:ext>
                  </a:extLst>
                </a:gridCol>
                <a:gridCol w="3004348">
                  <a:extLst>
                    <a:ext uri="{9D8B030D-6E8A-4147-A177-3AD203B41FA5}">
                      <a16:colId xmlns:a16="http://schemas.microsoft.com/office/drawing/2014/main" val="1251602975"/>
                    </a:ext>
                  </a:extLst>
                </a:gridCol>
                <a:gridCol w="3004348">
                  <a:extLst>
                    <a:ext uri="{9D8B030D-6E8A-4147-A177-3AD203B41FA5}">
                      <a16:colId xmlns:a16="http://schemas.microsoft.com/office/drawing/2014/main" val="2997395206"/>
                    </a:ext>
                  </a:extLst>
                </a:gridCol>
              </a:tblGrid>
              <a:tr h="515896">
                <a:tc>
                  <a:txBody>
                    <a:bodyPr/>
                    <a:lstStyle/>
                    <a:p>
                      <a:r>
                        <a:rPr lang="en-US" dirty="0"/>
                        <a:t>Table Name</a:t>
                      </a:r>
                    </a:p>
                  </a:txBody>
                  <a:tcPr/>
                </a:tc>
                <a:tc>
                  <a:txBody>
                    <a:bodyPr/>
                    <a:lstStyle/>
                    <a:p>
                      <a:r>
                        <a:rPr lang="en-US"/>
                        <a:t>Column Name</a:t>
                      </a:r>
                      <a:endParaRPr lang="en-US" dirty="0"/>
                    </a:p>
                  </a:txBody>
                  <a:tcPr/>
                </a:tc>
                <a:tc>
                  <a:txBody>
                    <a:bodyPr/>
                    <a:lstStyle/>
                    <a:p>
                      <a:r>
                        <a:rPr lang="en-US"/>
                        <a:t>Sort Order</a:t>
                      </a:r>
                      <a:endParaRPr lang="en-US" dirty="0"/>
                    </a:p>
                  </a:txBody>
                  <a:tcPr/>
                </a:tc>
                <a:extLst>
                  <a:ext uri="{0D108BD9-81ED-4DB2-BD59-A6C34878D82A}">
                    <a16:rowId xmlns:a16="http://schemas.microsoft.com/office/drawing/2014/main" val="2148369342"/>
                  </a:ext>
                </a:extLst>
              </a:tr>
              <a:tr h="515896">
                <a:tc>
                  <a:txBody>
                    <a:bodyPr/>
                    <a:lstStyle/>
                    <a:p>
                      <a:r>
                        <a:rPr lang="en-US" dirty="0"/>
                        <a:t>Derived</a:t>
                      </a:r>
                    </a:p>
                  </a:txBody>
                  <a:tcPr/>
                </a:tc>
                <a:tc>
                  <a:txBody>
                    <a:bodyPr/>
                    <a:lstStyle/>
                    <a:p>
                      <a:r>
                        <a:rPr lang="en-US" dirty="0"/>
                        <a:t>Number of Mugs</a:t>
                      </a:r>
                    </a:p>
                  </a:txBody>
                  <a:tcPr/>
                </a:tc>
                <a:tc>
                  <a:txBody>
                    <a:bodyPr/>
                    <a:lstStyle/>
                    <a:p>
                      <a:r>
                        <a:rPr lang="en-US" dirty="0"/>
                        <a:t>Desc</a:t>
                      </a:r>
                    </a:p>
                  </a:txBody>
                  <a:tcPr/>
                </a:tc>
                <a:extLst>
                  <a:ext uri="{0D108BD9-81ED-4DB2-BD59-A6C34878D82A}">
                    <a16:rowId xmlns:a16="http://schemas.microsoft.com/office/drawing/2014/main" val="3564118150"/>
                  </a:ext>
                </a:extLst>
              </a:tr>
            </a:tbl>
          </a:graphicData>
        </a:graphic>
      </p:graphicFrame>
    </p:spTree>
    <p:extLst>
      <p:ext uri="{BB962C8B-B14F-4D97-AF65-F5344CB8AC3E}">
        <p14:creationId xmlns:p14="http://schemas.microsoft.com/office/powerpoint/2010/main" val="112857359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SSMS Output (402 Rows Affected)</a:t>
            </a:r>
            <a:br>
              <a:rPr lang="en-US" dirty="0"/>
            </a:br>
            <a:endParaRPr lang="en-US" dirty="0"/>
          </a:p>
        </p:txBody>
      </p:sp>
      <p:pic>
        <p:nvPicPr>
          <p:cNvPr id="5" name="Content Placeholder 4">
            <a:extLst>
              <a:ext uri="{FF2B5EF4-FFF2-40B4-BE49-F238E27FC236}">
                <a16:creationId xmlns:a16="http://schemas.microsoft.com/office/drawing/2014/main" id="{01B96D83-F6A5-4EEA-A971-3B4C4D3760FE}"/>
              </a:ext>
            </a:extLst>
          </p:cNvPr>
          <p:cNvPicPr>
            <a:picLocks noGrp="1" noChangeAspect="1"/>
          </p:cNvPicPr>
          <p:nvPr>
            <p:ph idx="1"/>
          </p:nvPr>
        </p:nvPicPr>
        <p:blipFill>
          <a:blip r:embed="rId2"/>
          <a:stretch>
            <a:fillRect/>
          </a:stretch>
        </p:blipFill>
        <p:spPr>
          <a:xfrm>
            <a:off x="3817678" y="2363796"/>
            <a:ext cx="2316681" cy="3475021"/>
          </a:xfrm>
        </p:spPr>
      </p:pic>
    </p:spTree>
    <p:extLst>
      <p:ext uri="{BB962C8B-B14F-4D97-AF65-F5344CB8AC3E}">
        <p14:creationId xmlns:p14="http://schemas.microsoft.com/office/powerpoint/2010/main" val="10423383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5" name="Content Placeholder 4">
            <a:extLst>
              <a:ext uri="{FF2B5EF4-FFF2-40B4-BE49-F238E27FC236}">
                <a16:creationId xmlns:a16="http://schemas.microsoft.com/office/drawing/2014/main" id="{A394DC3E-6BA8-4885-A0A7-65A58733CD83}"/>
              </a:ext>
            </a:extLst>
          </p:cNvPr>
          <p:cNvPicPr>
            <a:picLocks noGrp="1" noChangeAspect="1"/>
          </p:cNvPicPr>
          <p:nvPr>
            <p:ph idx="1"/>
          </p:nvPr>
        </p:nvPicPr>
        <p:blipFill>
          <a:blip r:embed="rId2"/>
          <a:stretch>
            <a:fillRect/>
          </a:stretch>
        </p:blipFill>
        <p:spPr>
          <a:xfrm>
            <a:off x="2898412" y="2160588"/>
            <a:ext cx="4155213" cy="3881437"/>
          </a:xfrm>
        </p:spPr>
      </p:pic>
    </p:spTree>
    <p:extLst>
      <p:ext uri="{BB962C8B-B14F-4D97-AF65-F5344CB8AC3E}">
        <p14:creationId xmlns:p14="http://schemas.microsoft.com/office/powerpoint/2010/main" val="1621015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BDCD70-DFB6-40D1-A7D5-F8F34E1156BD}"/>
              </a:ext>
            </a:extLst>
          </p:cNvPr>
          <p:cNvSpPr>
            <a:spLocks noGrp="1"/>
          </p:cNvSpPr>
          <p:nvPr>
            <p:ph type="title"/>
          </p:nvPr>
        </p:nvSpPr>
        <p:spPr/>
        <p:txBody>
          <a:bodyPr/>
          <a:lstStyle/>
          <a:p>
            <a:r>
              <a:rPr lang="en-US" dirty="0"/>
              <a:t>Gannt Chart</a:t>
            </a:r>
          </a:p>
        </p:txBody>
      </p:sp>
      <p:pic>
        <p:nvPicPr>
          <p:cNvPr id="7" name="Content Placeholder 6">
            <a:extLst>
              <a:ext uri="{FF2B5EF4-FFF2-40B4-BE49-F238E27FC236}">
                <a16:creationId xmlns:a16="http://schemas.microsoft.com/office/drawing/2014/main" id="{F5FB299E-C91A-4B81-90FC-2E5495498205}"/>
              </a:ext>
            </a:extLst>
          </p:cNvPr>
          <p:cNvPicPr>
            <a:picLocks noGrp="1" noChangeAspect="1"/>
          </p:cNvPicPr>
          <p:nvPr>
            <p:ph idx="1"/>
          </p:nvPr>
        </p:nvPicPr>
        <p:blipFill>
          <a:blip r:embed="rId2"/>
          <a:stretch>
            <a:fillRect/>
          </a:stretch>
        </p:blipFill>
        <p:spPr>
          <a:xfrm>
            <a:off x="677863" y="2474494"/>
            <a:ext cx="8596312" cy="3253625"/>
          </a:xfrm>
        </p:spPr>
      </p:pic>
    </p:spTree>
    <p:extLst>
      <p:ext uri="{BB962C8B-B14F-4D97-AF65-F5344CB8AC3E}">
        <p14:creationId xmlns:p14="http://schemas.microsoft.com/office/powerpoint/2010/main" val="139070786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5" name="Content Placeholder 4">
            <a:extLst>
              <a:ext uri="{FF2B5EF4-FFF2-40B4-BE49-F238E27FC236}">
                <a16:creationId xmlns:a16="http://schemas.microsoft.com/office/drawing/2014/main" id="{0A8BAAFF-4302-4A7B-9C20-C618303E08B7}"/>
              </a:ext>
            </a:extLst>
          </p:cNvPr>
          <p:cNvPicPr>
            <a:picLocks noGrp="1" noChangeAspect="1"/>
          </p:cNvPicPr>
          <p:nvPr>
            <p:ph idx="1"/>
          </p:nvPr>
        </p:nvPicPr>
        <p:blipFill>
          <a:blip r:embed="rId2"/>
          <a:stretch>
            <a:fillRect/>
          </a:stretch>
        </p:blipFill>
        <p:spPr>
          <a:xfrm>
            <a:off x="3173733" y="2165659"/>
            <a:ext cx="3604572" cy="3871295"/>
          </a:xfrm>
        </p:spPr>
      </p:pic>
    </p:spTree>
    <p:extLst>
      <p:ext uri="{BB962C8B-B14F-4D97-AF65-F5344CB8AC3E}">
        <p14:creationId xmlns:p14="http://schemas.microsoft.com/office/powerpoint/2010/main" val="23761486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Worst # 2 - Problem 17 (Medium): </a:t>
            </a:r>
            <a:br>
              <a:rPr lang="en-US" sz="2000" dirty="0"/>
            </a:br>
            <a:r>
              <a:rPr lang="en-US" sz="2000" dirty="0"/>
              <a:t>Find information about all the customers who purchased white mug/s in February using </a:t>
            </a:r>
            <a:r>
              <a:rPr lang="en-US" sz="2000" dirty="0" err="1"/>
              <a:t>WideWorldImportersDW</a:t>
            </a:r>
            <a:endParaRPr lang="en-US" sz="2000" dirty="0"/>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62500" lnSpcReduction="20000"/>
          </a:bodyPr>
          <a:lstStyle/>
          <a:p>
            <a:r>
              <a:rPr lang="en-US" dirty="0"/>
              <a:t>Reasoning: </a:t>
            </a:r>
          </a:p>
          <a:p>
            <a:r>
              <a:rPr lang="en-US" dirty="0"/>
              <a:t>Even thought the query works, it doesn’t take into consideration that the current REGEX operation can only look of the string ‘mug’ then ‘white’. If there were to be any description where the description said “white mug’ then we wouldn’t get the desired result.</a:t>
            </a:r>
          </a:p>
        </p:txBody>
      </p:sp>
    </p:spTree>
    <p:extLst>
      <p:ext uri="{BB962C8B-B14F-4D97-AF65-F5344CB8AC3E}">
        <p14:creationId xmlns:p14="http://schemas.microsoft.com/office/powerpoint/2010/main" val="20993196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5" name="Content Placeholder 4">
            <a:extLst>
              <a:ext uri="{FF2B5EF4-FFF2-40B4-BE49-F238E27FC236}">
                <a16:creationId xmlns:a16="http://schemas.microsoft.com/office/drawing/2014/main" id="{02D2F0A5-D7E3-4D37-8CE4-CE7165657142}"/>
              </a:ext>
            </a:extLst>
          </p:cNvPr>
          <p:cNvPicPr>
            <a:picLocks noGrp="1" noChangeAspect="1"/>
          </p:cNvPicPr>
          <p:nvPr>
            <p:ph idx="1"/>
          </p:nvPr>
        </p:nvPicPr>
        <p:blipFill>
          <a:blip r:embed="rId2"/>
          <a:stretch>
            <a:fillRect/>
          </a:stretch>
        </p:blipFill>
        <p:spPr>
          <a:xfrm>
            <a:off x="1882031" y="2607657"/>
            <a:ext cx="6187976" cy="2987299"/>
          </a:xfrm>
        </p:spPr>
      </p:pic>
    </p:spTree>
    <p:extLst>
      <p:ext uri="{BB962C8B-B14F-4D97-AF65-F5344CB8AC3E}">
        <p14:creationId xmlns:p14="http://schemas.microsoft.com/office/powerpoint/2010/main" val="15773976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5" name="Content Placeholder 4">
            <a:extLst>
              <a:ext uri="{FF2B5EF4-FFF2-40B4-BE49-F238E27FC236}">
                <a16:creationId xmlns:a16="http://schemas.microsoft.com/office/drawing/2014/main" id="{7783D084-1612-46D5-A22A-70C8591D208B}"/>
              </a:ext>
            </a:extLst>
          </p:cNvPr>
          <p:cNvPicPr>
            <a:picLocks noGrp="1" noChangeAspect="1"/>
          </p:cNvPicPr>
          <p:nvPr>
            <p:ph idx="1"/>
          </p:nvPr>
        </p:nvPicPr>
        <p:blipFill>
          <a:blip r:embed="rId2"/>
          <a:stretch>
            <a:fillRect/>
          </a:stretch>
        </p:blipFill>
        <p:spPr>
          <a:xfrm>
            <a:off x="1630793" y="2160588"/>
            <a:ext cx="6690451" cy="3881437"/>
          </a:xfrm>
        </p:spPr>
      </p:pic>
    </p:spTree>
    <p:extLst>
      <p:ext uri="{BB962C8B-B14F-4D97-AF65-F5344CB8AC3E}">
        <p14:creationId xmlns:p14="http://schemas.microsoft.com/office/powerpoint/2010/main" val="28594181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5" name="Content Placeholder 4">
            <a:extLst>
              <a:ext uri="{FF2B5EF4-FFF2-40B4-BE49-F238E27FC236}">
                <a16:creationId xmlns:a16="http://schemas.microsoft.com/office/drawing/2014/main" id="{DF08D1A1-ABC0-4326-A00F-0AC272B315CD}"/>
              </a:ext>
            </a:extLst>
          </p:cNvPr>
          <p:cNvPicPr>
            <a:picLocks noGrp="1" noChangeAspect="1"/>
          </p:cNvPicPr>
          <p:nvPr>
            <p:ph idx="1"/>
          </p:nvPr>
        </p:nvPicPr>
        <p:blipFill>
          <a:blip r:embed="rId2"/>
          <a:stretch>
            <a:fillRect/>
          </a:stretch>
        </p:blipFill>
        <p:spPr>
          <a:xfrm>
            <a:off x="1729678" y="1930400"/>
            <a:ext cx="6529105" cy="4366171"/>
          </a:xfrm>
        </p:spPr>
      </p:pic>
    </p:spTree>
    <p:extLst>
      <p:ext uri="{BB962C8B-B14F-4D97-AF65-F5344CB8AC3E}">
        <p14:creationId xmlns:p14="http://schemas.microsoft.com/office/powerpoint/2010/main" val="30463717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nvPr>
        </p:nvGraphicFramePr>
        <p:xfrm>
          <a:off x="677863" y="2160588"/>
          <a:ext cx="8596312" cy="175260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a:t>Fact.[Order]</a:t>
                      </a:r>
                    </a:p>
                  </a:txBody>
                  <a:tcPr/>
                </a:tc>
                <a:tc>
                  <a:txBody>
                    <a:bodyPr/>
                    <a:lstStyle/>
                    <a:p>
                      <a:r>
                        <a:rPr lang="en-US" dirty="0"/>
                        <a:t>Quantity</a:t>
                      </a:r>
                    </a:p>
                    <a:p>
                      <a:r>
                        <a:rPr lang="en-US" dirty="0"/>
                        <a:t>Order Date Key </a:t>
                      </a:r>
                    </a:p>
                  </a:txBody>
                  <a:tcPr/>
                </a:tc>
                <a:extLst>
                  <a:ext uri="{0D108BD9-81ED-4DB2-BD59-A6C34878D82A}">
                    <a16:rowId xmlns:a16="http://schemas.microsoft.com/office/drawing/2014/main" val="443727849"/>
                  </a:ext>
                </a:extLst>
              </a:tr>
              <a:tr h="370840">
                <a:tc>
                  <a:txBody>
                    <a:bodyPr/>
                    <a:lstStyle/>
                    <a:p>
                      <a:r>
                        <a:rPr lang="en-US" dirty="0" err="1"/>
                        <a:t>Dimension.Customer</a:t>
                      </a:r>
                      <a:endParaRPr lang="en-US" dirty="0"/>
                    </a:p>
                  </a:txBody>
                  <a:tcPr/>
                </a:tc>
                <a:tc>
                  <a:txBody>
                    <a:bodyPr/>
                    <a:lstStyle/>
                    <a:p>
                      <a:r>
                        <a:rPr lang="en-US" dirty="0"/>
                        <a:t>Customer</a:t>
                      </a:r>
                    </a:p>
                  </a:txBody>
                  <a:tcPr/>
                </a:tc>
                <a:extLst>
                  <a:ext uri="{0D108BD9-81ED-4DB2-BD59-A6C34878D82A}">
                    <a16:rowId xmlns:a16="http://schemas.microsoft.com/office/drawing/2014/main" val="1227456315"/>
                  </a:ext>
                </a:extLst>
              </a:tr>
              <a:tr h="370840">
                <a:tc>
                  <a:txBody>
                    <a:bodyPr/>
                    <a:lstStyle/>
                    <a:p>
                      <a:r>
                        <a:rPr lang="en-US" dirty="0" err="1"/>
                        <a:t>Fact.Sale</a:t>
                      </a:r>
                      <a:endParaRPr lang="en-US" dirty="0"/>
                    </a:p>
                  </a:txBody>
                  <a:tcPr/>
                </a:tc>
                <a:tc>
                  <a:txBody>
                    <a:bodyPr/>
                    <a:lstStyle/>
                    <a:p>
                      <a:r>
                        <a:rPr lang="en-US" dirty="0"/>
                        <a:t>Salesperson Key</a:t>
                      </a:r>
                    </a:p>
                  </a:txBody>
                  <a:tcPr/>
                </a:tc>
                <a:extLst>
                  <a:ext uri="{0D108BD9-81ED-4DB2-BD59-A6C34878D82A}">
                    <a16:rowId xmlns:a16="http://schemas.microsoft.com/office/drawing/2014/main" val="216290585"/>
                  </a:ext>
                </a:extLst>
              </a:tr>
            </a:tbl>
          </a:graphicData>
        </a:graphic>
      </p:graphicFrame>
    </p:spTree>
    <p:extLst>
      <p:ext uri="{BB962C8B-B14F-4D97-AF65-F5344CB8AC3E}">
        <p14:creationId xmlns:p14="http://schemas.microsoft.com/office/powerpoint/2010/main" val="4548330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5B21-FB70-49DB-9B67-2FA1C4A752D8}"/>
              </a:ext>
            </a:extLst>
          </p:cNvPr>
          <p:cNvSpPr>
            <a:spLocks noGrp="1"/>
          </p:cNvSpPr>
          <p:nvPr>
            <p:ph type="title"/>
          </p:nvPr>
        </p:nvSpPr>
        <p:spPr/>
        <p:txBody>
          <a:bodyPr/>
          <a:lstStyle/>
          <a:p>
            <a:r>
              <a:rPr lang="en-US" dirty="0"/>
              <a:t>Informatic Table: Projection Sorting</a:t>
            </a:r>
          </a:p>
        </p:txBody>
      </p:sp>
      <p:graphicFrame>
        <p:nvGraphicFramePr>
          <p:cNvPr id="5" name="Table 5">
            <a:extLst>
              <a:ext uri="{FF2B5EF4-FFF2-40B4-BE49-F238E27FC236}">
                <a16:creationId xmlns:a16="http://schemas.microsoft.com/office/drawing/2014/main" id="{22ADAAB4-3B57-4DC8-97E0-3F41CD22DD75}"/>
              </a:ext>
            </a:extLst>
          </p:cNvPr>
          <p:cNvGraphicFramePr>
            <a:graphicFrameLocks noGrp="1"/>
          </p:cNvGraphicFramePr>
          <p:nvPr>
            <p:ph idx="1"/>
          </p:nvPr>
        </p:nvGraphicFramePr>
        <p:xfrm>
          <a:off x="677863" y="2160588"/>
          <a:ext cx="8596311" cy="111252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3369272321"/>
                    </a:ext>
                  </a:extLst>
                </a:gridCol>
                <a:gridCol w="2865437">
                  <a:extLst>
                    <a:ext uri="{9D8B030D-6E8A-4147-A177-3AD203B41FA5}">
                      <a16:colId xmlns:a16="http://schemas.microsoft.com/office/drawing/2014/main" val="1251602975"/>
                    </a:ext>
                  </a:extLst>
                </a:gridCol>
                <a:gridCol w="2865437">
                  <a:extLst>
                    <a:ext uri="{9D8B030D-6E8A-4147-A177-3AD203B41FA5}">
                      <a16:colId xmlns:a16="http://schemas.microsoft.com/office/drawing/2014/main" val="2997395206"/>
                    </a:ext>
                  </a:extLst>
                </a:gridCol>
              </a:tblGrid>
              <a:tr h="370840">
                <a:tc>
                  <a:txBody>
                    <a:bodyPr/>
                    <a:lstStyle/>
                    <a:p>
                      <a:r>
                        <a:rPr lang="en-US" dirty="0"/>
                        <a:t>Table Name</a:t>
                      </a:r>
                    </a:p>
                  </a:txBody>
                  <a:tcPr/>
                </a:tc>
                <a:tc>
                  <a:txBody>
                    <a:bodyPr/>
                    <a:lstStyle/>
                    <a:p>
                      <a:r>
                        <a:rPr lang="en-US" dirty="0"/>
                        <a:t>Column Name</a:t>
                      </a:r>
                    </a:p>
                  </a:txBody>
                  <a:tcPr/>
                </a:tc>
                <a:tc>
                  <a:txBody>
                    <a:bodyPr/>
                    <a:lstStyle/>
                    <a:p>
                      <a:r>
                        <a:rPr lang="en-US" dirty="0"/>
                        <a:t>Sort Order</a:t>
                      </a:r>
                    </a:p>
                  </a:txBody>
                  <a:tcPr/>
                </a:tc>
                <a:extLst>
                  <a:ext uri="{0D108BD9-81ED-4DB2-BD59-A6C34878D82A}">
                    <a16:rowId xmlns:a16="http://schemas.microsoft.com/office/drawing/2014/main" val="2148369342"/>
                  </a:ext>
                </a:extLst>
              </a:tr>
              <a:tr h="370840">
                <a:tc>
                  <a:txBody>
                    <a:bodyPr/>
                    <a:lstStyle/>
                    <a:p>
                      <a:r>
                        <a:rPr lang="en-US" dirty="0" err="1"/>
                        <a:t>Fact.Sale</a:t>
                      </a:r>
                      <a:endParaRPr lang="en-US" dirty="0"/>
                    </a:p>
                  </a:txBody>
                  <a:tcPr/>
                </a:tc>
                <a:tc>
                  <a:txBody>
                    <a:bodyPr/>
                    <a:lstStyle/>
                    <a:p>
                      <a:r>
                        <a:rPr lang="en-US" dirty="0" err="1"/>
                        <a:t>SalesPerson</a:t>
                      </a:r>
                      <a:r>
                        <a:rPr lang="en-US" dirty="0"/>
                        <a:t> Key</a:t>
                      </a:r>
                    </a:p>
                  </a:txBody>
                  <a:tcPr/>
                </a:tc>
                <a:tc>
                  <a:txBody>
                    <a:bodyPr/>
                    <a:lstStyle/>
                    <a:p>
                      <a:r>
                        <a:rPr lang="en-US" dirty="0"/>
                        <a:t>ASC</a:t>
                      </a:r>
                    </a:p>
                  </a:txBody>
                  <a:tcPr/>
                </a:tc>
                <a:extLst>
                  <a:ext uri="{0D108BD9-81ED-4DB2-BD59-A6C34878D82A}">
                    <a16:rowId xmlns:a16="http://schemas.microsoft.com/office/drawing/2014/main" val="3564118150"/>
                  </a:ext>
                </a:extLst>
              </a:tr>
              <a:tr h="370840">
                <a:tc>
                  <a:txBody>
                    <a:bodyPr/>
                    <a:lstStyle/>
                    <a:p>
                      <a:r>
                        <a:rPr lang="en-US" dirty="0"/>
                        <a:t>Fact.[Order]</a:t>
                      </a:r>
                    </a:p>
                  </a:txBody>
                  <a:tcPr/>
                </a:tc>
                <a:tc>
                  <a:txBody>
                    <a:bodyPr/>
                    <a:lstStyle/>
                    <a:p>
                      <a:r>
                        <a:rPr lang="en-US" dirty="0"/>
                        <a:t>Order Date Key</a:t>
                      </a:r>
                    </a:p>
                  </a:txBody>
                  <a:tcPr/>
                </a:tc>
                <a:tc>
                  <a:txBody>
                    <a:bodyPr/>
                    <a:lstStyle/>
                    <a:p>
                      <a:r>
                        <a:rPr lang="en-US" dirty="0"/>
                        <a:t>ASC</a:t>
                      </a:r>
                    </a:p>
                  </a:txBody>
                  <a:tcPr/>
                </a:tc>
                <a:extLst>
                  <a:ext uri="{0D108BD9-81ED-4DB2-BD59-A6C34878D82A}">
                    <a16:rowId xmlns:a16="http://schemas.microsoft.com/office/drawing/2014/main" val="310549448"/>
                  </a:ext>
                </a:extLst>
              </a:tr>
            </a:tbl>
          </a:graphicData>
        </a:graphic>
      </p:graphicFrame>
    </p:spTree>
    <p:extLst>
      <p:ext uri="{BB962C8B-B14F-4D97-AF65-F5344CB8AC3E}">
        <p14:creationId xmlns:p14="http://schemas.microsoft.com/office/powerpoint/2010/main" val="295005085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normAutofit/>
          </a:bodyPr>
          <a:lstStyle/>
          <a:p>
            <a:r>
              <a:rPr lang="en-US" dirty="0"/>
              <a:t>SSMS Output (1153 Rows Affected)</a:t>
            </a:r>
            <a:br>
              <a:rPr lang="en-US" dirty="0"/>
            </a:br>
            <a:endParaRPr lang="en-US" dirty="0"/>
          </a:p>
        </p:txBody>
      </p:sp>
      <p:pic>
        <p:nvPicPr>
          <p:cNvPr id="5" name="Content Placeholder 4">
            <a:extLst>
              <a:ext uri="{FF2B5EF4-FFF2-40B4-BE49-F238E27FC236}">
                <a16:creationId xmlns:a16="http://schemas.microsoft.com/office/drawing/2014/main" id="{4B736683-BF54-46C9-A797-D2252D9E2179}"/>
              </a:ext>
            </a:extLst>
          </p:cNvPr>
          <p:cNvPicPr>
            <a:picLocks noGrp="1" noChangeAspect="1"/>
          </p:cNvPicPr>
          <p:nvPr>
            <p:ph idx="1"/>
          </p:nvPr>
        </p:nvPicPr>
        <p:blipFill>
          <a:blip r:embed="rId2"/>
          <a:stretch>
            <a:fillRect/>
          </a:stretch>
        </p:blipFill>
        <p:spPr>
          <a:xfrm>
            <a:off x="3025130" y="2302830"/>
            <a:ext cx="3901778" cy="3596952"/>
          </a:xfrm>
        </p:spPr>
      </p:pic>
    </p:spTree>
    <p:extLst>
      <p:ext uri="{BB962C8B-B14F-4D97-AF65-F5344CB8AC3E}">
        <p14:creationId xmlns:p14="http://schemas.microsoft.com/office/powerpoint/2010/main" val="22280580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5" name="Content Placeholder 4">
            <a:extLst>
              <a:ext uri="{FF2B5EF4-FFF2-40B4-BE49-F238E27FC236}">
                <a16:creationId xmlns:a16="http://schemas.microsoft.com/office/drawing/2014/main" id="{FD0470F3-8809-4491-A90B-AE77371CBEAE}"/>
              </a:ext>
            </a:extLst>
          </p:cNvPr>
          <p:cNvPicPr>
            <a:picLocks noGrp="1" noChangeAspect="1"/>
          </p:cNvPicPr>
          <p:nvPr>
            <p:ph idx="1"/>
          </p:nvPr>
        </p:nvPicPr>
        <p:blipFill>
          <a:blip r:embed="rId2"/>
          <a:stretch>
            <a:fillRect/>
          </a:stretch>
        </p:blipFill>
        <p:spPr>
          <a:xfrm>
            <a:off x="2704966" y="2160588"/>
            <a:ext cx="4542106" cy="3881437"/>
          </a:xfrm>
        </p:spPr>
      </p:pic>
    </p:spTree>
    <p:extLst>
      <p:ext uri="{BB962C8B-B14F-4D97-AF65-F5344CB8AC3E}">
        <p14:creationId xmlns:p14="http://schemas.microsoft.com/office/powerpoint/2010/main" val="86523591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5" name="Content Placeholder 4">
            <a:extLst>
              <a:ext uri="{FF2B5EF4-FFF2-40B4-BE49-F238E27FC236}">
                <a16:creationId xmlns:a16="http://schemas.microsoft.com/office/drawing/2014/main" id="{5EC19A68-6AEA-4B2B-97C7-13BBD48EBAA1}"/>
              </a:ext>
            </a:extLst>
          </p:cNvPr>
          <p:cNvPicPr>
            <a:picLocks noGrp="1" noChangeAspect="1"/>
          </p:cNvPicPr>
          <p:nvPr>
            <p:ph idx="1"/>
          </p:nvPr>
        </p:nvPicPr>
        <p:blipFill>
          <a:blip r:embed="rId2"/>
          <a:stretch>
            <a:fillRect/>
          </a:stretch>
        </p:blipFill>
        <p:spPr>
          <a:xfrm>
            <a:off x="2221150" y="2188520"/>
            <a:ext cx="5509737" cy="3825572"/>
          </a:xfrm>
        </p:spPr>
      </p:pic>
    </p:spTree>
    <p:extLst>
      <p:ext uri="{BB962C8B-B14F-4D97-AF65-F5344CB8AC3E}">
        <p14:creationId xmlns:p14="http://schemas.microsoft.com/office/powerpoint/2010/main" val="67985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5A3B8-C2BE-4F6C-8475-71C315804513}"/>
              </a:ext>
            </a:extLst>
          </p:cNvPr>
          <p:cNvSpPr>
            <a:spLocks noGrp="1"/>
          </p:cNvSpPr>
          <p:nvPr>
            <p:ph type="title"/>
          </p:nvPr>
        </p:nvSpPr>
        <p:spPr/>
        <p:txBody>
          <a:bodyPr/>
          <a:lstStyle/>
          <a:p>
            <a:r>
              <a:rPr lang="en-US" dirty="0"/>
              <a:t>Queries</a:t>
            </a:r>
          </a:p>
        </p:txBody>
      </p:sp>
      <p:sp>
        <p:nvSpPr>
          <p:cNvPr id="3" name="Content Placeholder 2">
            <a:extLst>
              <a:ext uri="{FF2B5EF4-FFF2-40B4-BE49-F238E27FC236}">
                <a16:creationId xmlns:a16="http://schemas.microsoft.com/office/drawing/2014/main" id="{ACEBD2CF-F8F9-49F6-B126-9CBB979A68C7}"/>
              </a:ext>
            </a:extLst>
          </p:cNvPr>
          <p:cNvSpPr>
            <a:spLocks noGrp="1"/>
          </p:cNvSpPr>
          <p:nvPr>
            <p:ph idx="1"/>
          </p:nvPr>
        </p:nvSpPr>
        <p:spPr>
          <a:xfrm>
            <a:off x="677334" y="2160589"/>
            <a:ext cx="8596668" cy="4191573"/>
          </a:xfrm>
        </p:spPr>
        <p:txBody>
          <a:bodyPr>
            <a:normAutofit/>
          </a:bodyPr>
          <a:lstStyle/>
          <a:p>
            <a:r>
              <a:rPr lang="en-US" dirty="0"/>
              <a:t>This section of the presentation will go over some queries, it will include:</a:t>
            </a:r>
          </a:p>
          <a:p>
            <a:pPr lvl="1"/>
            <a:r>
              <a:rPr lang="en-US" dirty="0"/>
              <a:t>A showcase of the requirement for the queries</a:t>
            </a:r>
          </a:p>
          <a:p>
            <a:pPr lvl="1"/>
            <a:r>
              <a:rPr lang="en-US" dirty="0"/>
              <a:t>A diagram showing a subsystem of each database</a:t>
            </a:r>
          </a:p>
          <a:p>
            <a:pPr lvl="1"/>
            <a:r>
              <a:rPr lang="en-US" dirty="0"/>
              <a:t>Everyone's top 3 and worst 3 queries individually</a:t>
            </a:r>
          </a:p>
          <a:p>
            <a:pPr lvl="2"/>
            <a:r>
              <a:rPr lang="en-US" dirty="0"/>
              <a:t>Will also show the 3 worst queries correct</a:t>
            </a:r>
          </a:p>
          <a:p>
            <a:pPr lvl="1"/>
            <a:r>
              <a:rPr lang="en-US" dirty="0"/>
              <a:t>The group’s top 3 and worst 3 queries</a:t>
            </a:r>
          </a:p>
          <a:p>
            <a:pPr lvl="2"/>
            <a:r>
              <a:rPr lang="en-US" dirty="0"/>
              <a:t>Will also show the 3 worst queries corrected</a:t>
            </a:r>
          </a:p>
          <a:p>
            <a:pPr lvl="1"/>
            <a:r>
              <a:rPr lang="en-US" dirty="0"/>
              <a:t>For all shown queries, a diagram showing how tables are joined</a:t>
            </a:r>
          </a:p>
          <a:p>
            <a:pPr lvl="1"/>
            <a:r>
              <a:rPr lang="en-US" dirty="0"/>
              <a:t>For all shown queries, a table showing columns outputted</a:t>
            </a:r>
          </a:p>
          <a:p>
            <a:pPr lvl="1"/>
            <a:r>
              <a:rPr lang="en-US" dirty="0"/>
              <a:t>For all shown queries, a table showing how projected is sorted if applicable</a:t>
            </a:r>
          </a:p>
          <a:p>
            <a:pPr lvl="1"/>
            <a:r>
              <a:rPr lang="en-US" dirty="0"/>
              <a:t>For all shown queries, the SSMS, JSON, and JDBC outputs</a:t>
            </a:r>
          </a:p>
        </p:txBody>
      </p:sp>
    </p:spTree>
    <p:extLst>
      <p:ext uri="{BB962C8B-B14F-4D97-AF65-F5344CB8AC3E}">
        <p14:creationId xmlns:p14="http://schemas.microsoft.com/office/powerpoint/2010/main" val="2868497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Worst # 2 (Corrected) - Problem 17 (Medium): </a:t>
            </a:r>
            <a:br>
              <a:rPr lang="en-US" sz="2000" dirty="0"/>
            </a:br>
            <a:r>
              <a:rPr lang="en-US" sz="2000" dirty="0"/>
              <a:t>Find information about all the customers who purchased white mug/s in February using </a:t>
            </a:r>
            <a:r>
              <a:rPr lang="en-US" sz="2000" dirty="0" err="1"/>
              <a:t>WideWorldImportersDW</a:t>
            </a:r>
            <a:endParaRPr lang="en-US" sz="2000" dirty="0"/>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85000" lnSpcReduction="10000"/>
          </a:bodyPr>
          <a:lstStyle/>
          <a:p>
            <a:r>
              <a:rPr lang="en-US" dirty="0"/>
              <a:t>Correction: </a:t>
            </a:r>
          </a:p>
          <a:p>
            <a:r>
              <a:rPr lang="en-US" dirty="0"/>
              <a:t>Separate REGEX for ‘white’ and ‘mug’ have been implemented to avoid exceptions.</a:t>
            </a:r>
          </a:p>
        </p:txBody>
      </p:sp>
    </p:spTree>
    <p:extLst>
      <p:ext uri="{BB962C8B-B14F-4D97-AF65-F5344CB8AC3E}">
        <p14:creationId xmlns:p14="http://schemas.microsoft.com/office/powerpoint/2010/main" val="4587404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5" name="Content Placeholder 4">
            <a:extLst>
              <a:ext uri="{FF2B5EF4-FFF2-40B4-BE49-F238E27FC236}">
                <a16:creationId xmlns:a16="http://schemas.microsoft.com/office/drawing/2014/main" id="{652E1D21-FF06-4F07-85CC-12B91F5944C2}"/>
              </a:ext>
            </a:extLst>
          </p:cNvPr>
          <p:cNvPicPr>
            <a:picLocks noGrp="1" noChangeAspect="1"/>
          </p:cNvPicPr>
          <p:nvPr>
            <p:ph idx="1"/>
          </p:nvPr>
        </p:nvPicPr>
        <p:blipFill>
          <a:blip r:embed="rId2"/>
          <a:stretch>
            <a:fillRect/>
          </a:stretch>
        </p:blipFill>
        <p:spPr>
          <a:xfrm>
            <a:off x="1843927" y="2451433"/>
            <a:ext cx="6264183" cy="3299746"/>
          </a:xfrm>
        </p:spPr>
      </p:pic>
    </p:spTree>
    <p:extLst>
      <p:ext uri="{BB962C8B-B14F-4D97-AF65-F5344CB8AC3E}">
        <p14:creationId xmlns:p14="http://schemas.microsoft.com/office/powerpoint/2010/main" val="21395564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5" name="Content Placeholder 4">
            <a:extLst>
              <a:ext uri="{FF2B5EF4-FFF2-40B4-BE49-F238E27FC236}">
                <a16:creationId xmlns:a16="http://schemas.microsoft.com/office/drawing/2014/main" id="{7783D084-1612-46D5-A22A-70C8591D208B}"/>
              </a:ext>
            </a:extLst>
          </p:cNvPr>
          <p:cNvPicPr>
            <a:picLocks noGrp="1" noChangeAspect="1"/>
          </p:cNvPicPr>
          <p:nvPr>
            <p:ph idx="1"/>
          </p:nvPr>
        </p:nvPicPr>
        <p:blipFill>
          <a:blip r:embed="rId2"/>
          <a:stretch>
            <a:fillRect/>
          </a:stretch>
        </p:blipFill>
        <p:spPr>
          <a:xfrm>
            <a:off x="1630793" y="2160588"/>
            <a:ext cx="6690451" cy="3881437"/>
          </a:xfrm>
        </p:spPr>
      </p:pic>
    </p:spTree>
    <p:extLst>
      <p:ext uri="{BB962C8B-B14F-4D97-AF65-F5344CB8AC3E}">
        <p14:creationId xmlns:p14="http://schemas.microsoft.com/office/powerpoint/2010/main" val="32899788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5" name="Content Placeholder 4">
            <a:extLst>
              <a:ext uri="{FF2B5EF4-FFF2-40B4-BE49-F238E27FC236}">
                <a16:creationId xmlns:a16="http://schemas.microsoft.com/office/drawing/2014/main" id="{DF08D1A1-ABC0-4326-A00F-0AC272B315CD}"/>
              </a:ext>
            </a:extLst>
          </p:cNvPr>
          <p:cNvPicPr>
            <a:picLocks noGrp="1" noChangeAspect="1"/>
          </p:cNvPicPr>
          <p:nvPr>
            <p:ph idx="1"/>
          </p:nvPr>
        </p:nvPicPr>
        <p:blipFill>
          <a:blip r:embed="rId2"/>
          <a:stretch>
            <a:fillRect/>
          </a:stretch>
        </p:blipFill>
        <p:spPr>
          <a:xfrm>
            <a:off x="1729678" y="1930400"/>
            <a:ext cx="6529105" cy="4366171"/>
          </a:xfrm>
        </p:spPr>
      </p:pic>
    </p:spTree>
    <p:extLst>
      <p:ext uri="{BB962C8B-B14F-4D97-AF65-F5344CB8AC3E}">
        <p14:creationId xmlns:p14="http://schemas.microsoft.com/office/powerpoint/2010/main" val="36612656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6" name="Table 7">
            <a:extLst>
              <a:ext uri="{FF2B5EF4-FFF2-40B4-BE49-F238E27FC236}">
                <a16:creationId xmlns:a16="http://schemas.microsoft.com/office/drawing/2014/main" id="{7086EBE5-D36C-460E-9DB3-5C5B7FF4F2E5}"/>
              </a:ext>
            </a:extLst>
          </p:cNvPr>
          <p:cNvGraphicFramePr>
            <a:graphicFrameLocks/>
          </p:cNvGraphicFramePr>
          <p:nvPr/>
        </p:nvGraphicFramePr>
        <p:xfrm>
          <a:off x="677863" y="2160588"/>
          <a:ext cx="8596312" cy="175260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a:t>Fact.[Order]</a:t>
                      </a:r>
                    </a:p>
                  </a:txBody>
                  <a:tcPr/>
                </a:tc>
                <a:tc>
                  <a:txBody>
                    <a:bodyPr/>
                    <a:lstStyle/>
                    <a:p>
                      <a:r>
                        <a:rPr lang="en-US" dirty="0"/>
                        <a:t>Quantity</a:t>
                      </a:r>
                    </a:p>
                    <a:p>
                      <a:r>
                        <a:rPr lang="en-US" dirty="0"/>
                        <a:t>Order Date Key</a:t>
                      </a:r>
                    </a:p>
                  </a:txBody>
                  <a:tcPr/>
                </a:tc>
                <a:extLst>
                  <a:ext uri="{0D108BD9-81ED-4DB2-BD59-A6C34878D82A}">
                    <a16:rowId xmlns:a16="http://schemas.microsoft.com/office/drawing/2014/main" val="443727849"/>
                  </a:ext>
                </a:extLst>
              </a:tr>
              <a:tr h="370840">
                <a:tc>
                  <a:txBody>
                    <a:bodyPr/>
                    <a:lstStyle/>
                    <a:p>
                      <a:r>
                        <a:rPr lang="en-US" dirty="0" err="1"/>
                        <a:t>Dimension.Customer</a:t>
                      </a:r>
                      <a:endParaRPr lang="en-US" dirty="0"/>
                    </a:p>
                  </a:txBody>
                  <a:tcPr/>
                </a:tc>
                <a:tc>
                  <a:txBody>
                    <a:bodyPr/>
                    <a:lstStyle/>
                    <a:p>
                      <a:r>
                        <a:rPr lang="en-US" dirty="0"/>
                        <a:t>Customer</a:t>
                      </a:r>
                    </a:p>
                  </a:txBody>
                  <a:tcPr/>
                </a:tc>
                <a:extLst>
                  <a:ext uri="{0D108BD9-81ED-4DB2-BD59-A6C34878D82A}">
                    <a16:rowId xmlns:a16="http://schemas.microsoft.com/office/drawing/2014/main" val="1227456315"/>
                  </a:ext>
                </a:extLst>
              </a:tr>
              <a:tr h="370840">
                <a:tc>
                  <a:txBody>
                    <a:bodyPr/>
                    <a:lstStyle/>
                    <a:p>
                      <a:r>
                        <a:rPr lang="en-US" dirty="0" err="1"/>
                        <a:t>Fact.Sale</a:t>
                      </a:r>
                      <a:endParaRPr lang="en-US" dirty="0"/>
                    </a:p>
                  </a:txBody>
                  <a:tcPr/>
                </a:tc>
                <a:tc>
                  <a:txBody>
                    <a:bodyPr/>
                    <a:lstStyle/>
                    <a:p>
                      <a:r>
                        <a:rPr lang="en-US" dirty="0"/>
                        <a:t>Salesperson Key</a:t>
                      </a:r>
                    </a:p>
                  </a:txBody>
                  <a:tcPr/>
                </a:tc>
                <a:extLst>
                  <a:ext uri="{0D108BD9-81ED-4DB2-BD59-A6C34878D82A}">
                    <a16:rowId xmlns:a16="http://schemas.microsoft.com/office/drawing/2014/main" val="216290585"/>
                  </a:ext>
                </a:extLst>
              </a:tr>
            </a:tbl>
          </a:graphicData>
        </a:graphic>
      </p:graphicFrame>
    </p:spTree>
    <p:extLst>
      <p:ext uri="{BB962C8B-B14F-4D97-AF65-F5344CB8AC3E}">
        <p14:creationId xmlns:p14="http://schemas.microsoft.com/office/powerpoint/2010/main" val="24978484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5B21-FB70-49DB-9B67-2FA1C4A752D8}"/>
              </a:ext>
            </a:extLst>
          </p:cNvPr>
          <p:cNvSpPr>
            <a:spLocks noGrp="1"/>
          </p:cNvSpPr>
          <p:nvPr>
            <p:ph type="title"/>
          </p:nvPr>
        </p:nvSpPr>
        <p:spPr/>
        <p:txBody>
          <a:bodyPr/>
          <a:lstStyle/>
          <a:p>
            <a:r>
              <a:rPr lang="en-US" dirty="0"/>
              <a:t>Informatic Table: Projection Sorting</a:t>
            </a:r>
          </a:p>
        </p:txBody>
      </p:sp>
      <p:graphicFrame>
        <p:nvGraphicFramePr>
          <p:cNvPr id="6" name="Table 5">
            <a:extLst>
              <a:ext uri="{FF2B5EF4-FFF2-40B4-BE49-F238E27FC236}">
                <a16:creationId xmlns:a16="http://schemas.microsoft.com/office/drawing/2014/main" id="{516C9B09-8C28-4EC8-B282-80970F9BEBEC}"/>
              </a:ext>
            </a:extLst>
          </p:cNvPr>
          <p:cNvGraphicFramePr>
            <a:graphicFrameLocks/>
          </p:cNvGraphicFramePr>
          <p:nvPr/>
        </p:nvGraphicFramePr>
        <p:xfrm>
          <a:off x="677863" y="2160588"/>
          <a:ext cx="8596311" cy="111252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3369272321"/>
                    </a:ext>
                  </a:extLst>
                </a:gridCol>
                <a:gridCol w="2865437">
                  <a:extLst>
                    <a:ext uri="{9D8B030D-6E8A-4147-A177-3AD203B41FA5}">
                      <a16:colId xmlns:a16="http://schemas.microsoft.com/office/drawing/2014/main" val="1251602975"/>
                    </a:ext>
                  </a:extLst>
                </a:gridCol>
                <a:gridCol w="2865437">
                  <a:extLst>
                    <a:ext uri="{9D8B030D-6E8A-4147-A177-3AD203B41FA5}">
                      <a16:colId xmlns:a16="http://schemas.microsoft.com/office/drawing/2014/main" val="2997395206"/>
                    </a:ext>
                  </a:extLst>
                </a:gridCol>
              </a:tblGrid>
              <a:tr h="370840">
                <a:tc>
                  <a:txBody>
                    <a:bodyPr/>
                    <a:lstStyle/>
                    <a:p>
                      <a:r>
                        <a:rPr lang="en-US" dirty="0"/>
                        <a:t>Table Name</a:t>
                      </a:r>
                    </a:p>
                  </a:txBody>
                  <a:tcPr/>
                </a:tc>
                <a:tc>
                  <a:txBody>
                    <a:bodyPr/>
                    <a:lstStyle/>
                    <a:p>
                      <a:r>
                        <a:rPr lang="en-US" dirty="0"/>
                        <a:t>Column Name</a:t>
                      </a:r>
                    </a:p>
                  </a:txBody>
                  <a:tcPr/>
                </a:tc>
                <a:tc>
                  <a:txBody>
                    <a:bodyPr/>
                    <a:lstStyle/>
                    <a:p>
                      <a:r>
                        <a:rPr lang="en-US" dirty="0"/>
                        <a:t>Sort Order</a:t>
                      </a:r>
                    </a:p>
                  </a:txBody>
                  <a:tcPr/>
                </a:tc>
                <a:extLst>
                  <a:ext uri="{0D108BD9-81ED-4DB2-BD59-A6C34878D82A}">
                    <a16:rowId xmlns:a16="http://schemas.microsoft.com/office/drawing/2014/main" val="2148369342"/>
                  </a:ext>
                </a:extLst>
              </a:tr>
              <a:tr h="370840">
                <a:tc>
                  <a:txBody>
                    <a:bodyPr/>
                    <a:lstStyle/>
                    <a:p>
                      <a:r>
                        <a:rPr lang="en-US" dirty="0" err="1"/>
                        <a:t>Fact.Sale</a:t>
                      </a:r>
                      <a:endParaRPr lang="en-US" dirty="0"/>
                    </a:p>
                  </a:txBody>
                  <a:tcPr/>
                </a:tc>
                <a:tc>
                  <a:txBody>
                    <a:bodyPr/>
                    <a:lstStyle/>
                    <a:p>
                      <a:r>
                        <a:rPr lang="en-US" dirty="0" err="1"/>
                        <a:t>SalesPerson</a:t>
                      </a:r>
                      <a:r>
                        <a:rPr lang="en-US" dirty="0"/>
                        <a:t> Key</a:t>
                      </a:r>
                    </a:p>
                  </a:txBody>
                  <a:tcPr/>
                </a:tc>
                <a:tc>
                  <a:txBody>
                    <a:bodyPr/>
                    <a:lstStyle/>
                    <a:p>
                      <a:r>
                        <a:rPr lang="en-US" dirty="0"/>
                        <a:t>ASC</a:t>
                      </a:r>
                    </a:p>
                  </a:txBody>
                  <a:tcPr/>
                </a:tc>
                <a:extLst>
                  <a:ext uri="{0D108BD9-81ED-4DB2-BD59-A6C34878D82A}">
                    <a16:rowId xmlns:a16="http://schemas.microsoft.com/office/drawing/2014/main" val="3564118150"/>
                  </a:ext>
                </a:extLst>
              </a:tr>
              <a:tr h="370840">
                <a:tc>
                  <a:txBody>
                    <a:bodyPr/>
                    <a:lstStyle/>
                    <a:p>
                      <a:r>
                        <a:rPr lang="en-US" dirty="0"/>
                        <a:t>Fact.[Order]</a:t>
                      </a:r>
                    </a:p>
                  </a:txBody>
                  <a:tcPr/>
                </a:tc>
                <a:tc>
                  <a:txBody>
                    <a:bodyPr/>
                    <a:lstStyle/>
                    <a:p>
                      <a:r>
                        <a:rPr lang="en-US" dirty="0"/>
                        <a:t>Order Date Key</a:t>
                      </a:r>
                    </a:p>
                  </a:txBody>
                  <a:tcPr/>
                </a:tc>
                <a:tc>
                  <a:txBody>
                    <a:bodyPr/>
                    <a:lstStyle/>
                    <a:p>
                      <a:r>
                        <a:rPr lang="en-US" dirty="0"/>
                        <a:t>ASC</a:t>
                      </a:r>
                    </a:p>
                  </a:txBody>
                  <a:tcPr/>
                </a:tc>
                <a:extLst>
                  <a:ext uri="{0D108BD9-81ED-4DB2-BD59-A6C34878D82A}">
                    <a16:rowId xmlns:a16="http://schemas.microsoft.com/office/drawing/2014/main" val="310549448"/>
                  </a:ext>
                </a:extLst>
              </a:tr>
            </a:tbl>
          </a:graphicData>
        </a:graphic>
      </p:graphicFrame>
    </p:spTree>
    <p:extLst>
      <p:ext uri="{BB962C8B-B14F-4D97-AF65-F5344CB8AC3E}">
        <p14:creationId xmlns:p14="http://schemas.microsoft.com/office/powerpoint/2010/main" val="313343212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SSMS Output (1153 Rows Affected)</a:t>
            </a:r>
            <a:br>
              <a:rPr lang="en-US" dirty="0"/>
            </a:br>
            <a:endParaRPr lang="en-US" dirty="0"/>
          </a:p>
        </p:txBody>
      </p:sp>
      <p:pic>
        <p:nvPicPr>
          <p:cNvPr id="5" name="Content Placeholder 4">
            <a:extLst>
              <a:ext uri="{FF2B5EF4-FFF2-40B4-BE49-F238E27FC236}">
                <a16:creationId xmlns:a16="http://schemas.microsoft.com/office/drawing/2014/main" id="{FE57CB55-6FBD-42FF-A263-B1C35364258B}"/>
              </a:ext>
            </a:extLst>
          </p:cNvPr>
          <p:cNvPicPr>
            <a:picLocks noGrp="1" noChangeAspect="1"/>
          </p:cNvPicPr>
          <p:nvPr>
            <p:ph idx="1"/>
          </p:nvPr>
        </p:nvPicPr>
        <p:blipFill>
          <a:blip r:embed="rId2"/>
          <a:stretch>
            <a:fillRect/>
          </a:stretch>
        </p:blipFill>
        <p:spPr>
          <a:xfrm>
            <a:off x="2998457" y="2420951"/>
            <a:ext cx="3955123" cy="3360711"/>
          </a:xfrm>
        </p:spPr>
      </p:pic>
    </p:spTree>
    <p:extLst>
      <p:ext uri="{BB962C8B-B14F-4D97-AF65-F5344CB8AC3E}">
        <p14:creationId xmlns:p14="http://schemas.microsoft.com/office/powerpoint/2010/main" val="12166523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5" name="Content Placeholder 4">
            <a:extLst>
              <a:ext uri="{FF2B5EF4-FFF2-40B4-BE49-F238E27FC236}">
                <a16:creationId xmlns:a16="http://schemas.microsoft.com/office/drawing/2014/main" id="{647251AC-65CC-481E-A5EC-BD4E4997FA00}"/>
              </a:ext>
            </a:extLst>
          </p:cNvPr>
          <p:cNvPicPr>
            <a:picLocks noGrp="1" noChangeAspect="1"/>
          </p:cNvPicPr>
          <p:nvPr>
            <p:ph idx="1"/>
          </p:nvPr>
        </p:nvPicPr>
        <p:blipFill>
          <a:blip r:embed="rId2"/>
          <a:stretch>
            <a:fillRect/>
          </a:stretch>
        </p:blipFill>
        <p:spPr>
          <a:xfrm>
            <a:off x="1524000" y="1930400"/>
            <a:ext cx="5213684" cy="4582846"/>
          </a:xfrm>
        </p:spPr>
      </p:pic>
    </p:spTree>
    <p:extLst>
      <p:ext uri="{BB962C8B-B14F-4D97-AF65-F5344CB8AC3E}">
        <p14:creationId xmlns:p14="http://schemas.microsoft.com/office/powerpoint/2010/main" val="32465298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5" name="Content Placeholder 4">
            <a:extLst>
              <a:ext uri="{FF2B5EF4-FFF2-40B4-BE49-F238E27FC236}">
                <a16:creationId xmlns:a16="http://schemas.microsoft.com/office/drawing/2014/main" id="{37FA8565-413A-4307-8843-77BEC500820E}"/>
              </a:ext>
            </a:extLst>
          </p:cNvPr>
          <p:cNvPicPr>
            <a:picLocks noGrp="1" noChangeAspect="1"/>
          </p:cNvPicPr>
          <p:nvPr>
            <p:ph idx="1"/>
          </p:nvPr>
        </p:nvPicPr>
        <p:blipFill>
          <a:blip r:embed="rId2"/>
          <a:stretch>
            <a:fillRect/>
          </a:stretch>
        </p:blipFill>
        <p:spPr>
          <a:xfrm>
            <a:off x="2221150" y="2188520"/>
            <a:ext cx="5509737" cy="3825572"/>
          </a:xfrm>
        </p:spPr>
      </p:pic>
    </p:spTree>
    <p:extLst>
      <p:ext uri="{BB962C8B-B14F-4D97-AF65-F5344CB8AC3E}">
        <p14:creationId xmlns:p14="http://schemas.microsoft.com/office/powerpoint/2010/main" val="23934773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Worst # 3 - Problem 18 (Medium): </a:t>
            </a:r>
            <a:br>
              <a:rPr lang="en-US" sz="2000" dirty="0"/>
            </a:br>
            <a:r>
              <a:rPr lang="en-US" sz="2000" dirty="0"/>
              <a:t>From </a:t>
            </a:r>
            <a:r>
              <a:rPr lang="en-US" sz="2000" dirty="0" err="1"/>
              <a:t>WideWorldImporters</a:t>
            </a:r>
            <a:r>
              <a:rPr lang="en-US" sz="2000" dirty="0"/>
              <a:t> find the regular customers who has average transaction amount above -5000 for the last 3 months of 2015.</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85000" lnSpcReduction="20000"/>
          </a:bodyPr>
          <a:lstStyle/>
          <a:p>
            <a:r>
              <a:rPr lang="en-US" dirty="0"/>
              <a:t>Reasoning: </a:t>
            </a:r>
          </a:p>
          <a:p>
            <a:r>
              <a:rPr lang="en-US" dirty="0"/>
              <a:t>From the REGEX clauses it is not apparent why the Wingtip and Tailspin are being avoided.</a:t>
            </a:r>
          </a:p>
        </p:txBody>
      </p:sp>
    </p:spTree>
    <p:extLst>
      <p:ext uri="{BB962C8B-B14F-4D97-AF65-F5344CB8AC3E}">
        <p14:creationId xmlns:p14="http://schemas.microsoft.com/office/powerpoint/2010/main" val="4071240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CE17-3C92-4C4A-8938-309514F3EEDD}"/>
              </a:ext>
            </a:extLst>
          </p:cNvPr>
          <p:cNvSpPr>
            <a:spLocks noGrp="1"/>
          </p:cNvSpPr>
          <p:nvPr>
            <p:ph type="title"/>
          </p:nvPr>
        </p:nvSpPr>
        <p:spPr/>
        <p:txBody>
          <a:bodyPr/>
          <a:lstStyle/>
          <a:p>
            <a:r>
              <a:rPr lang="en-US" dirty="0"/>
              <a:t>Requirements for Queries</a:t>
            </a:r>
          </a:p>
        </p:txBody>
      </p:sp>
      <p:pic>
        <p:nvPicPr>
          <p:cNvPr id="5" name="Content Placeholder 4">
            <a:extLst>
              <a:ext uri="{FF2B5EF4-FFF2-40B4-BE49-F238E27FC236}">
                <a16:creationId xmlns:a16="http://schemas.microsoft.com/office/drawing/2014/main" id="{F630B976-4B3B-4A23-8077-79A18AFAD4DE}"/>
              </a:ext>
            </a:extLst>
          </p:cNvPr>
          <p:cNvPicPr>
            <a:picLocks noGrp="1" noChangeAspect="1"/>
          </p:cNvPicPr>
          <p:nvPr>
            <p:ph idx="1"/>
          </p:nvPr>
        </p:nvPicPr>
        <p:blipFill>
          <a:blip r:embed="rId2"/>
          <a:stretch>
            <a:fillRect/>
          </a:stretch>
        </p:blipFill>
        <p:spPr>
          <a:xfrm>
            <a:off x="862803" y="3054485"/>
            <a:ext cx="8523585" cy="2169268"/>
          </a:xfrm>
        </p:spPr>
      </p:pic>
    </p:spTree>
    <p:extLst>
      <p:ext uri="{BB962C8B-B14F-4D97-AF65-F5344CB8AC3E}">
        <p14:creationId xmlns:p14="http://schemas.microsoft.com/office/powerpoint/2010/main" val="950749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5" name="Content Placeholder 4">
            <a:extLst>
              <a:ext uri="{FF2B5EF4-FFF2-40B4-BE49-F238E27FC236}">
                <a16:creationId xmlns:a16="http://schemas.microsoft.com/office/drawing/2014/main" id="{C47C2C6F-EEBE-4981-B1A9-35B669B3C56B}"/>
              </a:ext>
            </a:extLst>
          </p:cNvPr>
          <p:cNvPicPr>
            <a:picLocks noGrp="1" noChangeAspect="1"/>
          </p:cNvPicPr>
          <p:nvPr>
            <p:ph idx="1"/>
          </p:nvPr>
        </p:nvPicPr>
        <p:blipFill>
          <a:blip r:embed="rId2"/>
          <a:stretch>
            <a:fillRect/>
          </a:stretch>
        </p:blipFill>
        <p:spPr>
          <a:xfrm>
            <a:off x="867759" y="1840652"/>
            <a:ext cx="8099611" cy="3086949"/>
          </a:xfrm>
        </p:spPr>
      </p:pic>
    </p:spTree>
    <p:extLst>
      <p:ext uri="{BB962C8B-B14F-4D97-AF65-F5344CB8AC3E}">
        <p14:creationId xmlns:p14="http://schemas.microsoft.com/office/powerpoint/2010/main" val="29507146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5" name="Content Placeholder 4">
            <a:extLst>
              <a:ext uri="{FF2B5EF4-FFF2-40B4-BE49-F238E27FC236}">
                <a16:creationId xmlns:a16="http://schemas.microsoft.com/office/drawing/2014/main" id="{C698FA0A-B829-482B-B590-99C86BAC19BD}"/>
              </a:ext>
            </a:extLst>
          </p:cNvPr>
          <p:cNvPicPr>
            <a:picLocks noGrp="1" noChangeAspect="1"/>
          </p:cNvPicPr>
          <p:nvPr>
            <p:ph idx="1"/>
          </p:nvPr>
        </p:nvPicPr>
        <p:blipFill>
          <a:blip r:embed="rId2"/>
          <a:stretch>
            <a:fillRect/>
          </a:stretch>
        </p:blipFill>
        <p:spPr>
          <a:xfrm>
            <a:off x="2292233" y="2160588"/>
            <a:ext cx="5367572" cy="3881437"/>
          </a:xfrm>
        </p:spPr>
      </p:pic>
    </p:spTree>
    <p:extLst>
      <p:ext uri="{BB962C8B-B14F-4D97-AF65-F5344CB8AC3E}">
        <p14:creationId xmlns:p14="http://schemas.microsoft.com/office/powerpoint/2010/main" val="33235989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5" name="Content Placeholder 4">
            <a:extLst>
              <a:ext uri="{FF2B5EF4-FFF2-40B4-BE49-F238E27FC236}">
                <a16:creationId xmlns:a16="http://schemas.microsoft.com/office/drawing/2014/main" id="{9A2E8436-173D-4AFC-833C-89195FB71659}"/>
              </a:ext>
            </a:extLst>
          </p:cNvPr>
          <p:cNvPicPr>
            <a:picLocks noGrp="1" noChangeAspect="1"/>
          </p:cNvPicPr>
          <p:nvPr>
            <p:ph idx="1"/>
          </p:nvPr>
        </p:nvPicPr>
        <p:blipFill>
          <a:blip r:embed="rId2"/>
          <a:stretch>
            <a:fillRect/>
          </a:stretch>
        </p:blipFill>
        <p:spPr>
          <a:xfrm>
            <a:off x="1540897" y="2160588"/>
            <a:ext cx="6870244" cy="3881437"/>
          </a:xfrm>
        </p:spPr>
      </p:pic>
    </p:spTree>
    <p:extLst>
      <p:ext uri="{BB962C8B-B14F-4D97-AF65-F5344CB8AC3E}">
        <p14:creationId xmlns:p14="http://schemas.microsoft.com/office/powerpoint/2010/main" val="35879186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nvPr>
        </p:nvGraphicFramePr>
        <p:xfrm>
          <a:off x="677863" y="2160588"/>
          <a:ext cx="8596312" cy="11125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err="1"/>
                        <a:t>Sales.Customers</a:t>
                      </a:r>
                      <a:endParaRPr lang="en-US" dirty="0"/>
                    </a:p>
                  </a:txBody>
                  <a:tcPr/>
                </a:tc>
                <a:tc>
                  <a:txBody>
                    <a:bodyPr/>
                    <a:lstStyle/>
                    <a:p>
                      <a:r>
                        <a:rPr lang="en-US" dirty="0" err="1"/>
                        <a:t>CustomerName</a:t>
                      </a:r>
                      <a:endParaRPr lang="en-US" dirty="0"/>
                    </a:p>
                  </a:txBody>
                  <a:tcPr/>
                </a:tc>
                <a:extLst>
                  <a:ext uri="{0D108BD9-81ED-4DB2-BD59-A6C34878D82A}">
                    <a16:rowId xmlns:a16="http://schemas.microsoft.com/office/drawing/2014/main" val="1227456315"/>
                  </a:ext>
                </a:extLst>
              </a:tr>
              <a:tr h="370840">
                <a:tc>
                  <a:txBody>
                    <a:bodyPr/>
                    <a:lstStyle/>
                    <a:p>
                      <a:r>
                        <a:rPr lang="en-US" dirty="0"/>
                        <a:t>Derived</a:t>
                      </a:r>
                    </a:p>
                  </a:txBody>
                  <a:tcPr/>
                </a:tc>
                <a:tc>
                  <a:txBody>
                    <a:bodyPr/>
                    <a:lstStyle/>
                    <a:p>
                      <a:r>
                        <a:rPr lang="en-US" dirty="0"/>
                        <a:t>Average Transaction</a:t>
                      </a:r>
                    </a:p>
                  </a:txBody>
                  <a:tcPr/>
                </a:tc>
                <a:extLst>
                  <a:ext uri="{0D108BD9-81ED-4DB2-BD59-A6C34878D82A}">
                    <a16:rowId xmlns:a16="http://schemas.microsoft.com/office/drawing/2014/main" val="216290585"/>
                  </a:ext>
                </a:extLst>
              </a:tr>
            </a:tbl>
          </a:graphicData>
        </a:graphic>
      </p:graphicFrame>
    </p:spTree>
    <p:extLst>
      <p:ext uri="{BB962C8B-B14F-4D97-AF65-F5344CB8AC3E}">
        <p14:creationId xmlns:p14="http://schemas.microsoft.com/office/powerpoint/2010/main" val="52359884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5B21-FB70-49DB-9B67-2FA1C4A752D8}"/>
              </a:ext>
            </a:extLst>
          </p:cNvPr>
          <p:cNvSpPr>
            <a:spLocks noGrp="1"/>
          </p:cNvSpPr>
          <p:nvPr>
            <p:ph type="title"/>
          </p:nvPr>
        </p:nvSpPr>
        <p:spPr/>
        <p:txBody>
          <a:bodyPr/>
          <a:lstStyle/>
          <a:p>
            <a:r>
              <a:rPr lang="en-US" dirty="0"/>
              <a:t>Informatic Table: Projection Sorting</a:t>
            </a:r>
          </a:p>
        </p:txBody>
      </p:sp>
      <p:graphicFrame>
        <p:nvGraphicFramePr>
          <p:cNvPr id="5" name="Table 5">
            <a:extLst>
              <a:ext uri="{FF2B5EF4-FFF2-40B4-BE49-F238E27FC236}">
                <a16:creationId xmlns:a16="http://schemas.microsoft.com/office/drawing/2014/main" id="{22ADAAB4-3B57-4DC8-97E0-3F41CD22DD75}"/>
              </a:ext>
            </a:extLst>
          </p:cNvPr>
          <p:cNvGraphicFramePr>
            <a:graphicFrameLocks noGrp="1"/>
          </p:cNvGraphicFramePr>
          <p:nvPr>
            <p:ph idx="1"/>
          </p:nvPr>
        </p:nvGraphicFramePr>
        <p:xfrm>
          <a:off x="677863" y="2160588"/>
          <a:ext cx="8596311" cy="74168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3369272321"/>
                    </a:ext>
                  </a:extLst>
                </a:gridCol>
                <a:gridCol w="2865437">
                  <a:extLst>
                    <a:ext uri="{9D8B030D-6E8A-4147-A177-3AD203B41FA5}">
                      <a16:colId xmlns:a16="http://schemas.microsoft.com/office/drawing/2014/main" val="1251602975"/>
                    </a:ext>
                  </a:extLst>
                </a:gridCol>
                <a:gridCol w="2865437">
                  <a:extLst>
                    <a:ext uri="{9D8B030D-6E8A-4147-A177-3AD203B41FA5}">
                      <a16:colId xmlns:a16="http://schemas.microsoft.com/office/drawing/2014/main" val="2997395206"/>
                    </a:ext>
                  </a:extLst>
                </a:gridCol>
              </a:tblGrid>
              <a:tr h="370840">
                <a:tc>
                  <a:txBody>
                    <a:bodyPr/>
                    <a:lstStyle/>
                    <a:p>
                      <a:r>
                        <a:rPr lang="en-US" dirty="0"/>
                        <a:t>Table Name</a:t>
                      </a:r>
                    </a:p>
                  </a:txBody>
                  <a:tcPr/>
                </a:tc>
                <a:tc>
                  <a:txBody>
                    <a:bodyPr/>
                    <a:lstStyle/>
                    <a:p>
                      <a:r>
                        <a:rPr lang="en-US" dirty="0"/>
                        <a:t>Column Name</a:t>
                      </a:r>
                    </a:p>
                  </a:txBody>
                  <a:tcPr/>
                </a:tc>
                <a:tc>
                  <a:txBody>
                    <a:bodyPr/>
                    <a:lstStyle/>
                    <a:p>
                      <a:r>
                        <a:rPr lang="en-US" dirty="0"/>
                        <a:t>Sort Order</a:t>
                      </a:r>
                    </a:p>
                  </a:txBody>
                  <a:tcPr/>
                </a:tc>
                <a:extLst>
                  <a:ext uri="{0D108BD9-81ED-4DB2-BD59-A6C34878D82A}">
                    <a16:rowId xmlns:a16="http://schemas.microsoft.com/office/drawing/2014/main" val="2148369342"/>
                  </a:ext>
                </a:extLst>
              </a:tr>
              <a:tr h="370840">
                <a:tc>
                  <a:txBody>
                    <a:bodyPr/>
                    <a:lstStyle/>
                    <a:p>
                      <a:r>
                        <a:rPr lang="en-US" dirty="0"/>
                        <a:t>Derived</a:t>
                      </a:r>
                    </a:p>
                  </a:txBody>
                  <a:tcPr/>
                </a:tc>
                <a:tc>
                  <a:txBody>
                    <a:bodyPr/>
                    <a:lstStyle/>
                    <a:p>
                      <a:r>
                        <a:rPr lang="en-US" dirty="0"/>
                        <a:t>Average Transaction</a:t>
                      </a:r>
                    </a:p>
                  </a:txBody>
                  <a:tcPr/>
                </a:tc>
                <a:tc>
                  <a:txBody>
                    <a:bodyPr/>
                    <a:lstStyle/>
                    <a:p>
                      <a:r>
                        <a:rPr lang="en-US" dirty="0"/>
                        <a:t>ASC</a:t>
                      </a:r>
                    </a:p>
                  </a:txBody>
                  <a:tcPr/>
                </a:tc>
                <a:extLst>
                  <a:ext uri="{0D108BD9-81ED-4DB2-BD59-A6C34878D82A}">
                    <a16:rowId xmlns:a16="http://schemas.microsoft.com/office/drawing/2014/main" val="3564118150"/>
                  </a:ext>
                </a:extLst>
              </a:tr>
            </a:tbl>
          </a:graphicData>
        </a:graphic>
      </p:graphicFrame>
    </p:spTree>
    <p:extLst>
      <p:ext uri="{BB962C8B-B14F-4D97-AF65-F5344CB8AC3E}">
        <p14:creationId xmlns:p14="http://schemas.microsoft.com/office/powerpoint/2010/main" val="36242169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SSMS Output (255 Rows Affected)</a:t>
            </a:r>
            <a:br>
              <a:rPr lang="en-US" dirty="0"/>
            </a:br>
            <a:endParaRPr lang="en-US" dirty="0"/>
          </a:p>
        </p:txBody>
      </p:sp>
      <p:pic>
        <p:nvPicPr>
          <p:cNvPr id="5" name="Content Placeholder 4">
            <a:extLst>
              <a:ext uri="{FF2B5EF4-FFF2-40B4-BE49-F238E27FC236}">
                <a16:creationId xmlns:a16="http://schemas.microsoft.com/office/drawing/2014/main" id="{8CC664F2-22DA-4F3C-9B85-561A0F811055}"/>
              </a:ext>
            </a:extLst>
          </p:cNvPr>
          <p:cNvPicPr>
            <a:picLocks noGrp="1" noChangeAspect="1"/>
          </p:cNvPicPr>
          <p:nvPr>
            <p:ph idx="1"/>
          </p:nvPr>
        </p:nvPicPr>
        <p:blipFill>
          <a:blip r:embed="rId2"/>
          <a:stretch>
            <a:fillRect/>
          </a:stretch>
        </p:blipFill>
        <p:spPr>
          <a:xfrm>
            <a:off x="3771954" y="2321882"/>
            <a:ext cx="2408129" cy="3558848"/>
          </a:xfrm>
        </p:spPr>
      </p:pic>
    </p:spTree>
    <p:extLst>
      <p:ext uri="{BB962C8B-B14F-4D97-AF65-F5344CB8AC3E}">
        <p14:creationId xmlns:p14="http://schemas.microsoft.com/office/powerpoint/2010/main" val="13741076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5" name="Content Placeholder 4">
            <a:extLst>
              <a:ext uri="{FF2B5EF4-FFF2-40B4-BE49-F238E27FC236}">
                <a16:creationId xmlns:a16="http://schemas.microsoft.com/office/drawing/2014/main" id="{9866E7A6-6121-4D5A-A057-CA9C006E0F32}"/>
              </a:ext>
            </a:extLst>
          </p:cNvPr>
          <p:cNvPicPr>
            <a:picLocks noGrp="1" noChangeAspect="1"/>
          </p:cNvPicPr>
          <p:nvPr>
            <p:ph idx="1"/>
          </p:nvPr>
        </p:nvPicPr>
        <p:blipFill>
          <a:blip r:embed="rId2"/>
          <a:stretch>
            <a:fillRect/>
          </a:stretch>
        </p:blipFill>
        <p:spPr>
          <a:xfrm>
            <a:off x="2883475" y="2160588"/>
            <a:ext cx="4185087" cy="3881437"/>
          </a:xfrm>
        </p:spPr>
      </p:pic>
    </p:spTree>
    <p:extLst>
      <p:ext uri="{BB962C8B-B14F-4D97-AF65-F5344CB8AC3E}">
        <p14:creationId xmlns:p14="http://schemas.microsoft.com/office/powerpoint/2010/main" val="6539202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5" name="Content Placeholder 4">
            <a:extLst>
              <a:ext uri="{FF2B5EF4-FFF2-40B4-BE49-F238E27FC236}">
                <a16:creationId xmlns:a16="http://schemas.microsoft.com/office/drawing/2014/main" id="{E7B57B7E-8F8B-421E-BB18-143E96FACD6A}"/>
              </a:ext>
            </a:extLst>
          </p:cNvPr>
          <p:cNvPicPr>
            <a:picLocks noGrp="1" noChangeAspect="1"/>
          </p:cNvPicPr>
          <p:nvPr>
            <p:ph idx="1"/>
          </p:nvPr>
        </p:nvPicPr>
        <p:blipFill>
          <a:blip r:embed="rId2"/>
          <a:stretch>
            <a:fillRect/>
          </a:stretch>
        </p:blipFill>
        <p:spPr>
          <a:xfrm>
            <a:off x="3223267" y="2234244"/>
            <a:ext cx="3505504" cy="3734124"/>
          </a:xfrm>
        </p:spPr>
      </p:pic>
    </p:spTree>
    <p:extLst>
      <p:ext uri="{BB962C8B-B14F-4D97-AF65-F5344CB8AC3E}">
        <p14:creationId xmlns:p14="http://schemas.microsoft.com/office/powerpoint/2010/main" val="112358834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Worst # 3 (Corrected) - Problem 18 (Medium): </a:t>
            </a:r>
            <a:br>
              <a:rPr lang="en-US" sz="2000" dirty="0"/>
            </a:br>
            <a:r>
              <a:rPr lang="en-US" sz="2000" dirty="0"/>
              <a:t>From </a:t>
            </a:r>
            <a:r>
              <a:rPr lang="en-US" sz="2000" dirty="0" err="1"/>
              <a:t>WideWorldImporters</a:t>
            </a:r>
            <a:r>
              <a:rPr lang="en-US" sz="2000" dirty="0"/>
              <a:t> find the regular customers who has average transaction amount above -5000 for the last 3 months of 2015.</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62500" lnSpcReduction="20000"/>
          </a:bodyPr>
          <a:lstStyle/>
          <a:p>
            <a:r>
              <a:rPr lang="en-US" dirty="0"/>
              <a:t>Correction: </a:t>
            </a:r>
          </a:p>
          <a:p>
            <a:r>
              <a:rPr lang="en-US" dirty="0"/>
              <a:t>Apart from the toy stores all the other customers are regular customers. And it is logical to check if the customer is not a toy store than looking for each toy stores names individually. It also runs regex for one string rather than multiple, which is optimal.</a:t>
            </a:r>
          </a:p>
        </p:txBody>
      </p:sp>
    </p:spTree>
    <p:extLst>
      <p:ext uri="{BB962C8B-B14F-4D97-AF65-F5344CB8AC3E}">
        <p14:creationId xmlns:p14="http://schemas.microsoft.com/office/powerpoint/2010/main" val="158930311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5" name="Content Placeholder 4">
            <a:extLst>
              <a:ext uri="{FF2B5EF4-FFF2-40B4-BE49-F238E27FC236}">
                <a16:creationId xmlns:a16="http://schemas.microsoft.com/office/drawing/2014/main" id="{66074AEA-80E2-44BB-A2B7-4B65026421AD}"/>
              </a:ext>
            </a:extLst>
          </p:cNvPr>
          <p:cNvPicPr>
            <a:picLocks noGrp="1" noChangeAspect="1"/>
          </p:cNvPicPr>
          <p:nvPr>
            <p:ph idx="1"/>
          </p:nvPr>
        </p:nvPicPr>
        <p:blipFill>
          <a:blip r:embed="rId2"/>
          <a:stretch>
            <a:fillRect/>
          </a:stretch>
        </p:blipFill>
        <p:spPr>
          <a:xfrm>
            <a:off x="1053416" y="1930400"/>
            <a:ext cx="7950649" cy="2983877"/>
          </a:xfrm>
        </p:spPr>
      </p:pic>
    </p:spTree>
    <p:extLst>
      <p:ext uri="{BB962C8B-B14F-4D97-AF65-F5344CB8AC3E}">
        <p14:creationId xmlns:p14="http://schemas.microsoft.com/office/powerpoint/2010/main" val="2241389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487B-0C08-41F3-906B-D47935E248B2}"/>
              </a:ext>
            </a:extLst>
          </p:cNvPr>
          <p:cNvSpPr>
            <a:spLocks noGrp="1"/>
          </p:cNvSpPr>
          <p:nvPr>
            <p:ph type="title"/>
          </p:nvPr>
        </p:nvSpPr>
        <p:spPr/>
        <p:txBody>
          <a:bodyPr/>
          <a:lstStyle/>
          <a:p>
            <a:r>
              <a:rPr lang="en-US" dirty="0"/>
              <a:t>Employee Information Subsystem of AdventureWorks2017</a:t>
            </a:r>
          </a:p>
        </p:txBody>
      </p:sp>
      <p:pic>
        <p:nvPicPr>
          <p:cNvPr id="5" name="Content Placeholder 4">
            <a:extLst>
              <a:ext uri="{FF2B5EF4-FFF2-40B4-BE49-F238E27FC236}">
                <a16:creationId xmlns:a16="http://schemas.microsoft.com/office/drawing/2014/main" id="{AD736731-DF5A-4914-8311-A70230AD98D5}"/>
              </a:ext>
            </a:extLst>
          </p:cNvPr>
          <p:cNvPicPr>
            <a:picLocks noGrp="1" noChangeAspect="1"/>
          </p:cNvPicPr>
          <p:nvPr>
            <p:ph idx="1"/>
          </p:nvPr>
        </p:nvPicPr>
        <p:blipFill>
          <a:blip r:embed="rId2"/>
          <a:stretch>
            <a:fillRect/>
          </a:stretch>
        </p:blipFill>
        <p:spPr>
          <a:xfrm>
            <a:off x="1020883" y="2160588"/>
            <a:ext cx="7910271" cy="3881437"/>
          </a:xfrm>
        </p:spPr>
      </p:pic>
    </p:spTree>
    <p:extLst>
      <p:ext uri="{BB962C8B-B14F-4D97-AF65-F5344CB8AC3E}">
        <p14:creationId xmlns:p14="http://schemas.microsoft.com/office/powerpoint/2010/main" val="64083234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5" name="Content Placeholder 4">
            <a:extLst>
              <a:ext uri="{FF2B5EF4-FFF2-40B4-BE49-F238E27FC236}">
                <a16:creationId xmlns:a16="http://schemas.microsoft.com/office/drawing/2014/main" id="{D9648006-8FD4-43ED-8444-15F20A2FE252}"/>
              </a:ext>
            </a:extLst>
          </p:cNvPr>
          <p:cNvPicPr>
            <a:picLocks noGrp="1" noChangeAspect="1"/>
          </p:cNvPicPr>
          <p:nvPr>
            <p:ph idx="1"/>
          </p:nvPr>
        </p:nvPicPr>
        <p:blipFill>
          <a:blip r:embed="rId2"/>
          <a:stretch>
            <a:fillRect/>
          </a:stretch>
        </p:blipFill>
        <p:spPr>
          <a:xfrm>
            <a:off x="2292233" y="2160588"/>
            <a:ext cx="5367572" cy="3881437"/>
          </a:xfrm>
        </p:spPr>
      </p:pic>
    </p:spTree>
    <p:extLst>
      <p:ext uri="{BB962C8B-B14F-4D97-AF65-F5344CB8AC3E}">
        <p14:creationId xmlns:p14="http://schemas.microsoft.com/office/powerpoint/2010/main" val="42246519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5" name="Content Placeholder 4">
            <a:extLst>
              <a:ext uri="{FF2B5EF4-FFF2-40B4-BE49-F238E27FC236}">
                <a16:creationId xmlns:a16="http://schemas.microsoft.com/office/drawing/2014/main" id="{35FB4978-7245-4B25-AA96-08AB6BB462C1}"/>
              </a:ext>
            </a:extLst>
          </p:cNvPr>
          <p:cNvPicPr>
            <a:picLocks noGrp="1" noChangeAspect="1"/>
          </p:cNvPicPr>
          <p:nvPr>
            <p:ph idx="1"/>
          </p:nvPr>
        </p:nvPicPr>
        <p:blipFill>
          <a:blip r:embed="rId2"/>
          <a:stretch>
            <a:fillRect/>
          </a:stretch>
        </p:blipFill>
        <p:spPr>
          <a:xfrm>
            <a:off x="1540897" y="2160588"/>
            <a:ext cx="6870244" cy="3881437"/>
          </a:xfrm>
        </p:spPr>
      </p:pic>
    </p:spTree>
    <p:extLst>
      <p:ext uri="{BB962C8B-B14F-4D97-AF65-F5344CB8AC3E}">
        <p14:creationId xmlns:p14="http://schemas.microsoft.com/office/powerpoint/2010/main" val="368996558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6" name="Table 7">
            <a:extLst>
              <a:ext uri="{FF2B5EF4-FFF2-40B4-BE49-F238E27FC236}">
                <a16:creationId xmlns:a16="http://schemas.microsoft.com/office/drawing/2014/main" id="{43C9425B-BCF8-4B56-9A80-D59391C652AA}"/>
              </a:ext>
            </a:extLst>
          </p:cNvPr>
          <p:cNvGraphicFramePr>
            <a:graphicFrameLocks/>
          </p:cNvGraphicFramePr>
          <p:nvPr/>
        </p:nvGraphicFramePr>
        <p:xfrm>
          <a:off x="677863" y="2160588"/>
          <a:ext cx="8596312" cy="11125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err="1"/>
                        <a:t>Sales.Customers</a:t>
                      </a:r>
                      <a:endParaRPr lang="en-US" dirty="0"/>
                    </a:p>
                  </a:txBody>
                  <a:tcPr/>
                </a:tc>
                <a:tc>
                  <a:txBody>
                    <a:bodyPr/>
                    <a:lstStyle/>
                    <a:p>
                      <a:r>
                        <a:rPr lang="en-US" dirty="0" err="1"/>
                        <a:t>CustomerName</a:t>
                      </a:r>
                      <a:endParaRPr lang="en-US" dirty="0"/>
                    </a:p>
                  </a:txBody>
                  <a:tcPr/>
                </a:tc>
                <a:extLst>
                  <a:ext uri="{0D108BD9-81ED-4DB2-BD59-A6C34878D82A}">
                    <a16:rowId xmlns:a16="http://schemas.microsoft.com/office/drawing/2014/main" val="1227456315"/>
                  </a:ext>
                </a:extLst>
              </a:tr>
              <a:tr h="370840">
                <a:tc>
                  <a:txBody>
                    <a:bodyPr/>
                    <a:lstStyle/>
                    <a:p>
                      <a:r>
                        <a:rPr lang="en-US" dirty="0"/>
                        <a:t>Derived</a:t>
                      </a:r>
                    </a:p>
                  </a:txBody>
                  <a:tcPr/>
                </a:tc>
                <a:tc>
                  <a:txBody>
                    <a:bodyPr/>
                    <a:lstStyle/>
                    <a:p>
                      <a:r>
                        <a:rPr lang="en-US" dirty="0"/>
                        <a:t>Average Transaction</a:t>
                      </a:r>
                    </a:p>
                  </a:txBody>
                  <a:tcPr/>
                </a:tc>
                <a:extLst>
                  <a:ext uri="{0D108BD9-81ED-4DB2-BD59-A6C34878D82A}">
                    <a16:rowId xmlns:a16="http://schemas.microsoft.com/office/drawing/2014/main" val="216290585"/>
                  </a:ext>
                </a:extLst>
              </a:tr>
            </a:tbl>
          </a:graphicData>
        </a:graphic>
      </p:graphicFrame>
    </p:spTree>
    <p:extLst>
      <p:ext uri="{BB962C8B-B14F-4D97-AF65-F5344CB8AC3E}">
        <p14:creationId xmlns:p14="http://schemas.microsoft.com/office/powerpoint/2010/main" val="82595516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5B21-FB70-49DB-9B67-2FA1C4A752D8}"/>
              </a:ext>
            </a:extLst>
          </p:cNvPr>
          <p:cNvSpPr>
            <a:spLocks noGrp="1"/>
          </p:cNvSpPr>
          <p:nvPr>
            <p:ph type="title"/>
          </p:nvPr>
        </p:nvSpPr>
        <p:spPr/>
        <p:txBody>
          <a:bodyPr/>
          <a:lstStyle/>
          <a:p>
            <a:r>
              <a:rPr lang="en-US" dirty="0"/>
              <a:t>Informatic Table: Projection Sorting</a:t>
            </a:r>
          </a:p>
        </p:txBody>
      </p:sp>
      <p:graphicFrame>
        <p:nvGraphicFramePr>
          <p:cNvPr id="6" name="Table 7">
            <a:extLst>
              <a:ext uri="{FF2B5EF4-FFF2-40B4-BE49-F238E27FC236}">
                <a16:creationId xmlns:a16="http://schemas.microsoft.com/office/drawing/2014/main" id="{0E5546B3-D50E-47D0-8555-2B7E1C3E3430}"/>
              </a:ext>
            </a:extLst>
          </p:cNvPr>
          <p:cNvGraphicFramePr>
            <a:graphicFrameLocks/>
          </p:cNvGraphicFramePr>
          <p:nvPr/>
        </p:nvGraphicFramePr>
        <p:xfrm>
          <a:off x="677863" y="2160588"/>
          <a:ext cx="8596312" cy="11125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err="1"/>
                        <a:t>Sales.Customers</a:t>
                      </a:r>
                      <a:endParaRPr lang="en-US" dirty="0"/>
                    </a:p>
                  </a:txBody>
                  <a:tcPr/>
                </a:tc>
                <a:tc>
                  <a:txBody>
                    <a:bodyPr/>
                    <a:lstStyle/>
                    <a:p>
                      <a:r>
                        <a:rPr lang="en-US" dirty="0" err="1"/>
                        <a:t>CustomerName</a:t>
                      </a:r>
                      <a:endParaRPr lang="en-US" dirty="0"/>
                    </a:p>
                  </a:txBody>
                  <a:tcPr/>
                </a:tc>
                <a:extLst>
                  <a:ext uri="{0D108BD9-81ED-4DB2-BD59-A6C34878D82A}">
                    <a16:rowId xmlns:a16="http://schemas.microsoft.com/office/drawing/2014/main" val="1227456315"/>
                  </a:ext>
                </a:extLst>
              </a:tr>
              <a:tr h="370840">
                <a:tc>
                  <a:txBody>
                    <a:bodyPr/>
                    <a:lstStyle/>
                    <a:p>
                      <a:r>
                        <a:rPr lang="en-US" dirty="0"/>
                        <a:t>Derived</a:t>
                      </a:r>
                    </a:p>
                  </a:txBody>
                  <a:tcPr/>
                </a:tc>
                <a:tc>
                  <a:txBody>
                    <a:bodyPr/>
                    <a:lstStyle/>
                    <a:p>
                      <a:r>
                        <a:rPr lang="en-US" dirty="0"/>
                        <a:t>Average Transaction</a:t>
                      </a:r>
                    </a:p>
                  </a:txBody>
                  <a:tcPr/>
                </a:tc>
                <a:extLst>
                  <a:ext uri="{0D108BD9-81ED-4DB2-BD59-A6C34878D82A}">
                    <a16:rowId xmlns:a16="http://schemas.microsoft.com/office/drawing/2014/main" val="216290585"/>
                  </a:ext>
                </a:extLst>
              </a:tr>
            </a:tbl>
          </a:graphicData>
        </a:graphic>
      </p:graphicFrame>
    </p:spTree>
    <p:extLst>
      <p:ext uri="{BB962C8B-B14F-4D97-AF65-F5344CB8AC3E}">
        <p14:creationId xmlns:p14="http://schemas.microsoft.com/office/powerpoint/2010/main" val="283404654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SSMS Output (255 Rows Affected)</a:t>
            </a:r>
          </a:p>
        </p:txBody>
      </p:sp>
      <p:pic>
        <p:nvPicPr>
          <p:cNvPr id="5" name="Content Placeholder 4">
            <a:extLst>
              <a:ext uri="{FF2B5EF4-FFF2-40B4-BE49-F238E27FC236}">
                <a16:creationId xmlns:a16="http://schemas.microsoft.com/office/drawing/2014/main" id="{5DE88680-00D0-48A1-BED2-52EDAFE8AB0E}"/>
              </a:ext>
            </a:extLst>
          </p:cNvPr>
          <p:cNvPicPr>
            <a:picLocks noGrp="1" noChangeAspect="1"/>
          </p:cNvPicPr>
          <p:nvPr>
            <p:ph idx="1"/>
          </p:nvPr>
        </p:nvPicPr>
        <p:blipFill>
          <a:blip r:embed="rId2"/>
          <a:stretch>
            <a:fillRect/>
          </a:stretch>
        </p:blipFill>
        <p:spPr>
          <a:xfrm>
            <a:off x="3771954" y="2321882"/>
            <a:ext cx="2408129" cy="3558848"/>
          </a:xfrm>
        </p:spPr>
      </p:pic>
    </p:spTree>
    <p:extLst>
      <p:ext uri="{BB962C8B-B14F-4D97-AF65-F5344CB8AC3E}">
        <p14:creationId xmlns:p14="http://schemas.microsoft.com/office/powerpoint/2010/main" val="5672365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5" name="Content Placeholder 4">
            <a:extLst>
              <a:ext uri="{FF2B5EF4-FFF2-40B4-BE49-F238E27FC236}">
                <a16:creationId xmlns:a16="http://schemas.microsoft.com/office/drawing/2014/main" id="{21BC9487-FBB5-4930-B111-FEAB38AF2929}"/>
              </a:ext>
            </a:extLst>
          </p:cNvPr>
          <p:cNvPicPr>
            <a:picLocks noGrp="1" noChangeAspect="1"/>
          </p:cNvPicPr>
          <p:nvPr>
            <p:ph idx="1"/>
          </p:nvPr>
        </p:nvPicPr>
        <p:blipFill>
          <a:blip r:embed="rId2"/>
          <a:stretch>
            <a:fillRect/>
          </a:stretch>
        </p:blipFill>
        <p:spPr>
          <a:xfrm>
            <a:off x="2883475" y="2160588"/>
            <a:ext cx="4185087" cy="3881437"/>
          </a:xfrm>
        </p:spPr>
      </p:pic>
    </p:spTree>
    <p:extLst>
      <p:ext uri="{BB962C8B-B14F-4D97-AF65-F5344CB8AC3E}">
        <p14:creationId xmlns:p14="http://schemas.microsoft.com/office/powerpoint/2010/main" val="179902057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5" name="Content Placeholder 4">
            <a:extLst>
              <a:ext uri="{FF2B5EF4-FFF2-40B4-BE49-F238E27FC236}">
                <a16:creationId xmlns:a16="http://schemas.microsoft.com/office/drawing/2014/main" id="{A0BB6CA8-735B-4E1E-899C-0E07C676397C}"/>
              </a:ext>
            </a:extLst>
          </p:cNvPr>
          <p:cNvPicPr>
            <a:picLocks noGrp="1" noChangeAspect="1"/>
          </p:cNvPicPr>
          <p:nvPr>
            <p:ph idx="1"/>
          </p:nvPr>
        </p:nvPicPr>
        <p:blipFill>
          <a:blip r:embed="rId2"/>
          <a:stretch>
            <a:fillRect/>
          </a:stretch>
        </p:blipFill>
        <p:spPr>
          <a:xfrm>
            <a:off x="3223267" y="2234244"/>
            <a:ext cx="3505504" cy="3734124"/>
          </a:xfrm>
        </p:spPr>
      </p:pic>
    </p:spTree>
    <p:extLst>
      <p:ext uri="{BB962C8B-B14F-4D97-AF65-F5344CB8AC3E}">
        <p14:creationId xmlns:p14="http://schemas.microsoft.com/office/powerpoint/2010/main" val="5890965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B9343-57CE-46AA-A1D9-33694B869656}"/>
              </a:ext>
            </a:extLst>
          </p:cNvPr>
          <p:cNvSpPr>
            <a:spLocks noGrp="1"/>
          </p:cNvSpPr>
          <p:nvPr>
            <p:ph type="title"/>
          </p:nvPr>
        </p:nvSpPr>
        <p:spPr/>
        <p:txBody>
          <a:bodyPr/>
          <a:lstStyle/>
          <a:p>
            <a:r>
              <a:rPr lang="en-US" dirty="0"/>
              <a:t>Queries of </a:t>
            </a:r>
            <a:r>
              <a:rPr lang="en-US" dirty="0" err="1"/>
              <a:t>Shivanie</a:t>
            </a:r>
            <a:r>
              <a:rPr lang="en-US" dirty="0"/>
              <a:t> </a:t>
            </a:r>
            <a:r>
              <a:rPr lang="en-US" dirty="0" err="1"/>
              <a:t>Kemraj</a:t>
            </a:r>
            <a:endParaRPr lang="en-US" dirty="0"/>
          </a:p>
        </p:txBody>
      </p:sp>
    </p:spTree>
    <p:extLst>
      <p:ext uri="{BB962C8B-B14F-4D97-AF65-F5344CB8AC3E}">
        <p14:creationId xmlns:p14="http://schemas.microsoft.com/office/powerpoint/2010/main" val="42636515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itle 3"/>
          <p:cNvSpPr txBox="1">
            <a:spLocks noGrp="1"/>
          </p:cNvSpPr>
          <p:nvPr>
            <p:ph type="title"/>
          </p:nvPr>
        </p:nvSpPr>
        <p:spPr>
          <a:xfrm>
            <a:off x="677334" y="2700866"/>
            <a:ext cx="8596670" cy="1826582"/>
          </a:xfrm>
          <a:prstGeom prst="rect">
            <a:avLst/>
          </a:prstGeom>
        </p:spPr>
        <p:txBody>
          <a:bodyPr/>
          <a:lstStyle/>
          <a:p>
            <a:r>
              <a:t>Top 3 Queries of Shivanie Kemraj</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itle 3"/>
          <p:cNvSpPr txBox="1">
            <a:spLocks noGrp="1"/>
          </p:cNvSpPr>
          <p:nvPr>
            <p:ph type="title"/>
          </p:nvPr>
        </p:nvSpPr>
        <p:spPr>
          <a:xfrm>
            <a:off x="677334" y="2713566"/>
            <a:ext cx="8596670" cy="1826582"/>
          </a:xfrm>
          <a:prstGeom prst="rect">
            <a:avLst/>
          </a:prstGeom>
        </p:spPr>
        <p:txBody>
          <a:bodyPr/>
          <a:lstStyle/>
          <a:p>
            <a:pPr>
              <a:defRPr sz="2000" u="sng"/>
            </a:pPr>
            <a:r>
              <a:t>Top # 1 - Problem 04 (Easy): </a:t>
            </a:r>
            <a:br/>
            <a:r>
              <a:rPr u="none"/>
              <a:t>return orderkey with unit price using WideWorldImportersDW</a:t>
            </a:r>
          </a:p>
        </p:txBody>
      </p:sp>
      <p:sp>
        <p:nvSpPr>
          <p:cNvPr id="171" name="Content Placeholder 4"/>
          <p:cNvSpPr txBox="1">
            <a:spLocks noGrp="1"/>
          </p:cNvSpPr>
          <p:nvPr>
            <p:ph type="body" sz="quarter" idx="1"/>
          </p:nvPr>
        </p:nvSpPr>
        <p:spPr>
          <a:xfrm>
            <a:off x="677334" y="4540148"/>
            <a:ext cx="8596670" cy="860401"/>
          </a:xfrm>
          <a:prstGeom prst="rect">
            <a:avLst/>
          </a:prstGeom>
        </p:spPr>
        <p:txBody>
          <a:bodyPr/>
          <a:lstStyle/>
          <a:p>
            <a:r>
              <a:t>Reasoning: </a:t>
            </a:r>
          </a:p>
          <a:p>
            <a:r>
              <a:t>sorted by order key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C6A5D-ADF0-492C-BBF6-BF7D9BF51A23}"/>
              </a:ext>
            </a:extLst>
          </p:cNvPr>
          <p:cNvSpPr>
            <a:spLocks noGrp="1"/>
          </p:cNvSpPr>
          <p:nvPr>
            <p:ph type="title"/>
          </p:nvPr>
        </p:nvSpPr>
        <p:spPr/>
        <p:txBody>
          <a:bodyPr/>
          <a:lstStyle/>
          <a:p>
            <a:r>
              <a:rPr lang="en-US" dirty="0"/>
              <a:t>Project Management</a:t>
            </a:r>
          </a:p>
        </p:txBody>
      </p:sp>
      <p:sp>
        <p:nvSpPr>
          <p:cNvPr id="3" name="Content Placeholder 2">
            <a:extLst>
              <a:ext uri="{FF2B5EF4-FFF2-40B4-BE49-F238E27FC236}">
                <a16:creationId xmlns:a16="http://schemas.microsoft.com/office/drawing/2014/main" id="{02B3CCF0-31ED-4794-BEE1-FE70A5B1D586}"/>
              </a:ext>
            </a:extLst>
          </p:cNvPr>
          <p:cNvSpPr>
            <a:spLocks noGrp="1"/>
          </p:cNvSpPr>
          <p:nvPr>
            <p:ph idx="1"/>
          </p:nvPr>
        </p:nvSpPr>
        <p:spPr/>
        <p:txBody>
          <a:bodyPr/>
          <a:lstStyle/>
          <a:p>
            <a:r>
              <a:rPr lang="en-US" dirty="0"/>
              <a:t>This section of the presentation will show aspects of project management, it will include:</a:t>
            </a:r>
          </a:p>
          <a:p>
            <a:pPr lvl="1"/>
            <a:r>
              <a:rPr lang="en-US" dirty="0"/>
              <a:t>The project plan</a:t>
            </a:r>
          </a:p>
          <a:p>
            <a:pPr lvl="1"/>
            <a:r>
              <a:rPr lang="en-US" dirty="0"/>
              <a:t>Screenshots of all meeting notes</a:t>
            </a:r>
          </a:p>
          <a:p>
            <a:pPr lvl="1"/>
            <a:r>
              <a:rPr lang="en-US" dirty="0"/>
              <a:t>Briefly speak of how the group assisted </a:t>
            </a:r>
            <a:r>
              <a:rPr lang="en-US" dirty="0" err="1"/>
              <a:t>eachother</a:t>
            </a:r>
            <a:endParaRPr lang="en-US" dirty="0"/>
          </a:p>
          <a:p>
            <a:pPr lvl="1"/>
            <a:r>
              <a:rPr lang="en-US" dirty="0"/>
              <a:t>Screenshots of all to-do lists by member</a:t>
            </a:r>
          </a:p>
          <a:p>
            <a:pPr lvl="1"/>
            <a:r>
              <a:rPr lang="en-US" dirty="0"/>
              <a:t>Screenshot of Gannt chart</a:t>
            </a:r>
          </a:p>
        </p:txBody>
      </p:sp>
    </p:spTree>
    <p:extLst>
      <p:ext uri="{BB962C8B-B14F-4D97-AF65-F5344CB8AC3E}">
        <p14:creationId xmlns:p14="http://schemas.microsoft.com/office/powerpoint/2010/main" val="1532934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487B-0C08-41F3-906B-D47935E248B2}"/>
              </a:ext>
            </a:extLst>
          </p:cNvPr>
          <p:cNvSpPr>
            <a:spLocks noGrp="1"/>
          </p:cNvSpPr>
          <p:nvPr>
            <p:ph type="title"/>
          </p:nvPr>
        </p:nvSpPr>
        <p:spPr/>
        <p:txBody>
          <a:bodyPr/>
          <a:lstStyle/>
          <a:p>
            <a:r>
              <a:rPr lang="en-US" dirty="0"/>
              <a:t>Product Category Subsystem of AdventureWorksDW2017</a:t>
            </a:r>
          </a:p>
        </p:txBody>
      </p:sp>
      <p:pic>
        <p:nvPicPr>
          <p:cNvPr id="5" name="Content Placeholder 4">
            <a:extLst>
              <a:ext uri="{FF2B5EF4-FFF2-40B4-BE49-F238E27FC236}">
                <a16:creationId xmlns:a16="http://schemas.microsoft.com/office/drawing/2014/main" id="{AB53A4A5-C5D0-4159-AB56-E4453F1767A3}"/>
              </a:ext>
            </a:extLst>
          </p:cNvPr>
          <p:cNvPicPr>
            <a:picLocks noGrp="1" noChangeAspect="1"/>
          </p:cNvPicPr>
          <p:nvPr>
            <p:ph idx="1"/>
          </p:nvPr>
        </p:nvPicPr>
        <p:blipFill>
          <a:blip r:embed="rId2"/>
          <a:stretch>
            <a:fillRect/>
          </a:stretch>
        </p:blipFill>
        <p:spPr>
          <a:xfrm>
            <a:off x="886383" y="2160588"/>
            <a:ext cx="8179272" cy="3881437"/>
          </a:xfrm>
        </p:spPr>
      </p:pic>
    </p:spTree>
    <p:extLst>
      <p:ext uri="{BB962C8B-B14F-4D97-AF65-F5344CB8AC3E}">
        <p14:creationId xmlns:p14="http://schemas.microsoft.com/office/powerpoint/2010/main" val="18677666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itle 1"/>
          <p:cNvSpPr txBox="1">
            <a:spLocks noGrp="1"/>
          </p:cNvSpPr>
          <p:nvPr>
            <p:ph type="title"/>
          </p:nvPr>
        </p:nvSpPr>
        <p:spPr>
          <a:xfrm>
            <a:off x="677333" y="609600"/>
            <a:ext cx="8596670" cy="1320800"/>
          </a:xfrm>
          <a:prstGeom prst="rect">
            <a:avLst/>
          </a:prstGeom>
        </p:spPr>
        <p:txBody>
          <a:bodyPr/>
          <a:lstStyle/>
          <a:p>
            <a:r>
              <a:t>Query</a:t>
            </a:r>
          </a:p>
        </p:txBody>
      </p:sp>
      <p:sp>
        <p:nvSpPr>
          <p:cNvPr id="174" name="Content Placeholder 3"/>
          <p:cNvSpPr txBox="1">
            <a:spLocks noGrp="1"/>
          </p:cNvSpPr>
          <p:nvPr>
            <p:ph type="body" sz="half" idx="1"/>
          </p:nvPr>
        </p:nvSpPr>
        <p:spPr>
          <a:xfrm>
            <a:off x="677333" y="2160589"/>
            <a:ext cx="8596670" cy="3880773"/>
          </a:xfrm>
          <a:prstGeom prst="rect">
            <a:avLst/>
          </a:prstGeom>
        </p:spPr>
        <p:txBody>
          <a:bodyPr/>
          <a:lstStyle/>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USE</a:t>
            </a:r>
            <a:r>
              <a:t> WideWorldImportersDW</a:t>
            </a:r>
            <a:r>
              <a:rPr>
                <a:solidFill>
                  <a:srgbClr val="777777"/>
                </a:solidFill>
              </a:rPr>
              <a:t>;</a:t>
            </a:r>
          </a:p>
          <a:p>
            <a:pPr marL="0" indent="0">
              <a:spcBef>
                <a:spcPts val="0"/>
              </a:spcBef>
              <a:buClrTx/>
              <a:buSzTx/>
              <a:buNone/>
              <a:defRPr sz="1300" b="1">
                <a:solidFill>
                  <a:srgbClr val="000000"/>
                </a:solidFill>
                <a:latin typeface="Courier"/>
                <a:ea typeface="Courier"/>
                <a:cs typeface="Courier"/>
                <a:sym typeface="Courier"/>
              </a:defRPr>
            </a:pPr>
            <a:endParaRPr>
              <a:solidFill>
                <a:srgbClr val="777777"/>
              </a:solidFill>
            </a:endParaRP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SELECT</a:t>
            </a:r>
            <a:r>
              <a:t> [Order Key]</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[Unit Price]</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FROM</a:t>
            </a:r>
            <a:r>
              <a:t> Fact</a:t>
            </a:r>
            <a:r>
              <a:rPr>
                <a:solidFill>
                  <a:srgbClr val="777777"/>
                </a:solidFill>
              </a:rPr>
              <a:t>.</a:t>
            </a:r>
            <a:r>
              <a:t>[Order]</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ORDER</a:t>
            </a:r>
            <a:r>
              <a:t> </a:t>
            </a:r>
            <a:r>
              <a:rPr>
                <a:solidFill>
                  <a:srgbClr val="0000AA"/>
                </a:solidFill>
              </a:rPr>
              <a:t>BY</a:t>
            </a:r>
            <a:r>
              <a:t> [Order Key]</a:t>
            </a:r>
            <a:r>
              <a:rPr>
                <a:solidFill>
                  <a:srgbClr val="777777"/>
                </a:solidFill>
              </a:rPr>
              <a:t>;</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itle 1"/>
          <p:cNvSpPr txBox="1">
            <a:spLocks noGrp="1"/>
          </p:cNvSpPr>
          <p:nvPr>
            <p:ph type="title"/>
          </p:nvPr>
        </p:nvSpPr>
        <p:spPr>
          <a:xfrm>
            <a:off x="677333" y="609600"/>
            <a:ext cx="8596670" cy="1320800"/>
          </a:xfrm>
          <a:prstGeom prst="rect">
            <a:avLst/>
          </a:prstGeom>
        </p:spPr>
        <p:txBody>
          <a:bodyPr/>
          <a:lstStyle/>
          <a:p>
            <a:r>
              <a:t>Key View of Tables Used Diagram</a:t>
            </a:r>
          </a:p>
        </p:txBody>
      </p:sp>
      <p:pic>
        <p:nvPicPr>
          <p:cNvPr id="3" name="Picture 2">
            <a:extLst>
              <a:ext uri="{FF2B5EF4-FFF2-40B4-BE49-F238E27FC236}">
                <a16:creationId xmlns:a16="http://schemas.microsoft.com/office/drawing/2014/main" id="{17BC1498-0335-4421-8B21-6E2655DA6B74}"/>
              </a:ext>
            </a:extLst>
          </p:cNvPr>
          <p:cNvPicPr>
            <a:picLocks noChangeAspect="1"/>
          </p:cNvPicPr>
          <p:nvPr/>
        </p:nvPicPr>
        <p:blipFill>
          <a:blip r:embed="rId2"/>
          <a:stretch>
            <a:fillRect/>
          </a:stretch>
        </p:blipFill>
        <p:spPr>
          <a:xfrm>
            <a:off x="3859011" y="2198263"/>
            <a:ext cx="2606266" cy="2461473"/>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itle 1"/>
          <p:cNvSpPr txBox="1">
            <a:spLocks noGrp="1"/>
          </p:cNvSpPr>
          <p:nvPr>
            <p:ph type="title"/>
          </p:nvPr>
        </p:nvSpPr>
        <p:spPr>
          <a:xfrm>
            <a:off x="677333" y="609600"/>
            <a:ext cx="8596670" cy="1320800"/>
          </a:xfrm>
          <a:prstGeom prst="rect">
            <a:avLst/>
          </a:prstGeom>
        </p:spPr>
        <p:txBody>
          <a:bodyPr/>
          <a:lstStyle/>
          <a:p>
            <a:r>
              <a:t>Standard View of Tables Used Diagram</a:t>
            </a:r>
          </a:p>
        </p:txBody>
      </p:sp>
      <p:pic>
        <p:nvPicPr>
          <p:cNvPr id="3" name="Picture 2">
            <a:extLst>
              <a:ext uri="{FF2B5EF4-FFF2-40B4-BE49-F238E27FC236}">
                <a16:creationId xmlns:a16="http://schemas.microsoft.com/office/drawing/2014/main" id="{0577B842-26B0-477E-B556-3932A6DA76A6}"/>
              </a:ext>
            </a:extLst>
          </p:cNvPr>
          <p:cNvPicPr>
            <a:picLocks noChangeAspect="1"/>
          </p:cNvPicPr>
          <p:nvPr/>
        </p:nvPicPr>
        <p:blipFill>
          <a:blip r:embed="rId2"/>
          <a:stretch>
            <a:fillRect/>
          </a:stretch>
        </p:blipFill>
        <p:spPr>
          <a:xfrm>
            <a:off x="2917997" y="1513574"/>
            <a:ext cx="4693171" cy="4734826"/>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itle 1"/>
          <p:cNvSpPr txBox="1">
            <a:spLocks noGrp="1"/>
          </p:cNvSpPr>
          <p:nvPr>
            <p:ph type="title"/>
          </p:nvPr>
        </p:nvSpPr>
        <p:spPr>
          <a:xfrm>
            <a:off x="677333" y="609600"/>
            <a:ext cx="8596670" cy="1320800"/>
          </a:xfrm>
          <a:prstGeom prst="rect">
            <a:avLst/>
          </a:prstGeom>
        </p:spPr>
        <p:txBody>
          <a:bodyPr/>
          <a:lstStyle/>
          <a:p>
            <a:r>
              <a:t>Informatic Table: Columns Projection</a:t>
            </a:r>
          </a:p>
        </p:txBody>
      </p:sp>
      <p:graphicFrame>
        <p:nvGraphicFramePr>
          <p:cNvPr id="183" name="Table 7"/>
          <p:cNvGraphicFramePr/>
          <p:nvPr>
            <p:extLst>
              <p:ext uri="{D42A27DB-BD31-4B8C-83A1-F6EECF244321}">
                <p14:modId xmlns:p14="http://schemas.microsoft.com/office/powerpoint/2010/main" val="2008483935"/>
              </p:ext>
            </p:extLst>
          </p:nvPr>
        </p:nvGraphicFramePr>
        <p:xfrm>
          <a:off x="677862" y="2160588"/>
          <a:ext cx="8596312" cy="10109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20000"/>
                    </a:ext>
                  </a:extLst>
                </a:gridCol>
                <a:gridCol w="4298156">
                  <a:extLst>
                    <a:ext uri="{9D8B030D-6E8A-4147-A177-3AD203B41FA5}">
                      <a16:colId xmlns:a16="http://schemas.microsoft.com/office/drawing/2014/main" val="20001"/>
                    </a:ext>
                  </a:extLst>
                </a:gridCol>
              </a:tblGrid>
              <a:tr h="370840">
                <a:tc>
                  <a:txBody>
                    <a:bodyPr/>
                    <a:lstStyle/>
                    <a:p>
                      <a:pPr algn="l">
                        <a:defRPr sz="1800" b="0">
                          <a:solidFill>
                            <a:srgbClr val="000000"/>
                          </a:solidFill>
                        </a:defRPr>
                      </a:pPr>
                      <a:r>
                        <a:rPr b="1" dirty="0">
                          <a:solidFill>
                            <a:srgbClr val="FFFFFF"/>
                          </a:solidFill>
                        </a:rPr>
                        <a:t>Table Name</a:t>
                      </a:r>
                    </a:p>
                  </a:txBody>
                  <a:tcPr marL="45720" marR="45720" horzOverflow="overflow"/>
                </a:tc>
                <a:tc>
                  <a:txBody>
                    <a:bodyPr/>
                    <a:lstStyle/>
                    <a:p>
                      <a:pPr algn="l">
                        <a:defRPr sz="1800" b="0">
                          <a:solidFill>
                            <a:srgbClr val="000000"/>
                          </a:solidFill>
                        </a:defRPr>
                      </a:pPr>
                      <a:r>
                        <a:rPr b="1">
                          <a:solidFill>
                            <a:srgbClr val="FFFFFF"/>
                          </a:solidFill>
                        </a:rPr>
                        <a:t>Column Name</a:t>
                      </a:r>
                    </a:p>
                  </a:txBody>
                  <a:tcPr marL="45720" marR="45720" horzOverflow="overflow"/>
                </a:tc>
                <a:extLst>
                  <a:ext uri="{0D108BD9-81ED-4DB2-BD59-A6C34878D82A}">
                    <a16:rowId xmlns:a16="http://schemas.microsoft.com/office/drawing/2014/main" val="10000"/>
                  </a:ext>
                </a:extLst>
              </a:tr>
              <a:tr h="370840">
                <a:tc>
                  <a:txBody>
                    <a:bodyPr/>
                    <a:lstStyle/>
                    <a:p>
                      <a:pPr algn="l">
                        <a:defRPr sz="1800"/>
                      </a:pPr>
                      <a:r>
                        <a:rPr dirty="0" err="1"/>
                        <a:t>Fact.Order</a:t>
                      </a:r>
                      <a:endParaRPr dirty="0"/>
                    </a:p>
                  </a:txBody>
                  <a:tcPr marL="45720" marR="45720" horzOverflow="overflow"/>
                </a:tc>
                <a:tc>
                  <a:txBody>
                    <a:bodyPr/>
                    <a:lstStyle/>
                    <a:p>
                      <a:pPr algn="l">
                        <a:defRPr sz="1800"/>
                      </a:pPr>
                      <a:r>
                        <a:rPr dirty="0"/>
                        <a:t>Order Key
Unit Price</a:t>
                      </a:r>
                    </a:p>
                  </a:txBody>
                  <a:tcPr marL="45720" marR="45720" horzOverflow="overflow"/>
                </a:tc>
                <a:extLst>
                  <a:ext uri="{0D108BD9-81ED-4DB2-BD59-A6C34878D82A}">
                    <a16:rowId xmlns:a16="http://schemas.microsoft.com/office/drawing/2014/main" val="10001"/>
                  </a:ext>
                </a:extLst>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itle 1"/>
          <p:cNvSpPr txBox="1">
            <a:spLocks noGrp="1"/>
          </p:cNvSpPr>
          <p:nvPr>
            <p:ph type="title"/>
          </p:nvPr>
        </p:nvSpPr>
        <p:spPr>
          <a:xfrm>
            <a:off x="677333" y="609600"/>
            <a:ext cx="8596670" cy="1320800"/>
          </a:xfrm>
          <a:prstGeom prst="rect">
            <a:avLst/>
          </a:prstGeom>
        </p:spPr>
        <p:txBody>
          <a:bodyPr/>
          <a:lstStyle/>
          <a:p>
            <a:r>
              <a:t>Informatic Table: Projection Sorting</a:t>
            </a:r>
          </a:p>
        </p:txBody>
      </p:sp>
      <p:graphicFrame>
        <p:nvGraphicFramePr>
          <p:cNvPr id="186" name="Table 5"/>
          <p:cNvGraphicFramePr/>
          <p:nvPr>
            <p:extLst>
              <p:ext uri="{D42A27DB-BD31-4B8C-83A1-F6EECF244321}">
                <p14:modId xmlns:p14="http://schemas.microsoft.com/office/powerpoint/2010/main" val="621479096"/>
              </p:ext>
            </p:extLst>
          </p:nvPr>
        </p:nvGraphicFramePr>
        <p:xfrm>
          <a:off x="677862" y="2160588"/>
          <a:ext cx="8596311" cy="74168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20000"/>
                    </a:ext>
                  </a:extLst>
                </a:gridCol>
                <a:gridCol w="2865437">
                  <a:extLst>
                    <a:ext uri="{9D8B030D-6E8A-4147-A177-3AD203B41FA5}">
                      <a16:colId xmlns:a16="http://schemas.microsoft.com/office/drawing/2014/main" val="20001"/>
                    </a:ext>
                  </a:extLst>
                </a:gridCol>
                <a:gridCol w="2865437">
                  <a:extLst>
                    <a:ext uri="{9D8B030D-6E8A-4147-A177-3AD203B41FA5}">
                      <a16:colId xmlns:a16="http://schemas.microsoft.com/office/drawing/2014/main" val="20002"/>
                    </a:ext>
                  </a:extLst>
                </a:gridCol>
              </a:tblGrid>
              <a:tr h="370840">
                <a:tc>
                  <a:txBody>
                    <a:bodyPr/>
                    <a:lstStyle/>
                    <a:p>
                      <a:pPr algn="l">
                        <a:defRPr sz="1800" b="0">
                          <a:solidFill>
                            <a:srgbClr val="000000"/>
                          </a:solidFill>
                        </a:defRPr>
                      </a:pPr>
                      <a:r>
                        <a:rPr b="1">
                          <a:solidFill>
                            <a:srgbClr val="FFFFFF"/>
                          </a:solidFill>
                        </a:rPr>
                        <a:t>Table Name</a:t>
                      </a:r>
                    </a:p>
                  </a:txBody>
                  <a:tcPr marL="45720" marR="45720" horzOverflow="overflow"/>
                </a:tc>
                <a:tc>
                  <a:txBody>
                    <a:bodyPr/>
                    <a:lstStyle/>
                    <a:p>
                      <a:pPr algn="l">
                        <a:defRPr sz="1800" b="0">
                          <a:solidFill>
                            <a:srgbClr val="000000"/>
                          </a:solidFill>
                        </a:defRPr>
                      </a:pPr>
                      <a:r>
                        <a:rPr b="1">
                          <a:solidFill>
                            <a:srgbClr val="FFFFFF"/>
                          </a:solidFill>
                        </a:rPr>
                        <a:t>Column Name</a:t>
                      </a:r>
                    </a:p>
                  </a:txBody>
                  <a:tcPr marL="45720" marR="45720" horzOverflow="overflow"/>
                </a:tc>
                <a:tc>
                  <a:txBody>
                    <a:bodyPr/>
                    <a:lstStyle/>
                    <a:p>
                      <a:pPr algn="l">
                        <a:defRPr sz="1800" b="0">
                          <a:solidFill>
                            <a:srgbClr val="000000"/>
                          </a:solidFill>
                        </a:defRPr>
                      </a:pPr>
                      <a:r>
                        <a:rPr b="1">
                          <a:solidFill>
                            <a:srgbClr val="FFFFFF"/>
                          </a:solidFill>
                        </a:rPr>
                        <a:t>Sort Order</a:t>
                      </a:r>
                    </a:p>
                  </a:txBody>
                  <a:tcPr marL="45720" marR="45720" horzOverflow="overflow"/>
                </a:tc>
                <a:extLst>
                  <a:ext uri="{0D108BD9-81ED-4DB2-BD59-A6C34878D82A}">
                    <a16:rowId xmlns:a16="http://schemas.microsoft.com/office/drawing/2014/main" val="10000"/>
                  </a:ext>
                </a:extLst>
              </a:tr>
              <a:tr h="370840">
                <a:tc>
                  <a:txBody>
                    <a:bodyPr/>
                    <a:lstStyle/>
                    <a:p>
                      <a:pPr algn="l">
                        <a:defRPr sz="1800"/>
                      </a:pPr>
                      <a:r>
                        <a:t>Fact.Order</a:t>
                      </a:r>
                    </a:p>
                  </a:txBody>
                  <a:tcPr marL="45720" marR="45720" horzOverflow="overflow"/>
                </a:tc>
                <a:tc>
                  <a:txBody>
                    <a:bodyPr/>
                    <a:lstStyle/>
                    <a:p>
                      <a:pPr algn="l">
                        <a:defRPr sz="1800"/>
                      </a:pPr>
                      <a:r>
                        <a:t>Order Key</a:t>
                      </a:r>
                    </a:p>
                  </a:txBody>
                  <a:tcPr marL="45720" marR="45720" horzOverflow="overflow"/>
                </a:tc>
                <a:tc>
                  <a:txBody>
                    <a:bodyPr/>
                    <a:lstStyle/>
                    <a:p>
                      <a:pPr algn="l">
                        <a:defRPr sz="1800"/>
                      </a:pPr>
                      <a:r>
                        <a:rPr dirty="0"/>
                        <a:t>ASC</a:t>
                      </a:r>
                    </a:p>
                  </a:txBody>
                  <a:tcPr marL="45720" marR="45720" horzOverflow="overflow"/>
                </a:tc>
                <a:extLst>
                  <a:ext uri="{0D108BD9-81ED-4DB2-BD59-A6C34878D82A}">
                    <a16:rowId xmlns:a16="http://schemas.microsoft.com/office/drawing/2014/main" val="10001"/>
                  </a:ext>
                </a:extLst>
              </a:tr>
            </a:tbl>
          </a:graphicData>
        </a:graphic>
      </p:graphicFrame>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1"/>
          <p:cNvSpPr txBox="1">
            <a:spLocks noGrp="1"/>
          </p:cNvSpPr>
          <p:nvPr>
            <p:ph type="title"/>
          </p:nvPr>
        </p:nvSpPr>
        <p:spPr>
          <a:xfrm>
            <a:off x="677333" y="609600"/>
            <a:ext cx="8596670" cy="1320800"/>
          </a:xfrm>
          <a:prstGeom prst="rect">
            <a:avLst/>
          </a:prstGeom>
        </p:spPr>
        <p:txBody>
          <a:bodyPr/>
          <a:lstStyle/>
          <a:p>
            <a:r>
              <a:t>Azure Output (231412 Rows Affected)</a:t>
            </a:r>
          </a:p>
        </p:txBody>
      </p:sp>
      <p:pic>
        <p:nvPicPr>
          <p:cNvPr id="189" name="Screen Shot 2022-03-06 at 11.52.37 PM.png" descr="Screen Shot 2022-03-06 at 11.52.37 PM.png"/>
          <p:cNvPicPr>
            <a:picLocks noChangeAspect="1"/>
          </p:cNvPicPr>
          <p:nvPr/>
        </p:nvPicPr>
        <p:blipFill>
          <a:blip r:embed="rId2"/>
          <a:stretch>
            <a:fillRect/>
          </a:stretch>
        </p:blipFill>
        <p:spPr>
          <a:xfrm>
            <a:off x="2961586" y="2160633"/>
            <a:ext cx="4028164" cy="3247934"/>
          </a:xfrm>
          <a:prstGeom prst="rect">
            <a:avLst/>
          </a:prstGeom>
          <a:ln w="12700">
            <a:miter lim="400000"/>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itle 1"/>
          <p:cNvSpPr txBox="1">
            <a:spLocks noGrp="1"/>
          </p:cNvSpPr>
          <p:nvPr>
            <p:ph type="title"/>
          </p:nvPr>
        </p:nvSpPr>
        <p:spPr>
          <a:xfrm>
            <a:off x="677333" y="609600"/>
            <a:ext cx="8596670" cy="1320800"/>
          </a:xfrm>
          <a:prstGeom prst="rect">
            <a:avLst/>
          </a:prstGeom>
        </p:spPr>
        <p:txBody>
          <a:bodyPr/>
          <a:lstStyle/>
          <a:p>
            <a:r>
              <a:t>JSON Output</a:t>
            </a:r>
          </a:p>
        </p:txBody>
      </p:sp>
      <p:pic>
        <p:nvPicPr>
          <p:cNvPr id="192" name="Screen Shot 2022-03-06 at 11.58.45 PM.png" descr="Screen Shot 2022-03-06 at 11.58.45 PM.png"/>
          <p:cNvPicPr>
            <a:picLocks noChangeAspect="1"/>
          </p:cNvPicPr>
          <p:nvPr/>
        </p:nvPicPr>
        <p:blipFill>
          <a:blip r:embed="rId2"/>
          <a:stretch>
            <a:fillRect/>
          </a:stretch>
        </p:blipFill>
        <p:spPr>
          <a:xfrm>
            <a:off x="4006126" y="1730359"/>
            <a:ext cx="1939084" cy="4210082"/>
          </a:xfrm>
          <a:prstGeom prst="rect">
            <a:avLst/>
          </a:prstGeom>
          <a:ln w="12700">
            <a:miter lim="400000"/>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677333" y="609600"/>
            <a:ext cx="8596670" cy="1320800"/>
          </a:xfrm>
          <a:prstGeom prst="rect">
            <a:avLst/>
          </a:prstGeom>
        </p:spPr>
        <p:txBody>
          <a:bodyPr/>
          <a:lstStyle/>
          <a:p>
            <a:r>
              <a:t>JDBC Output</a:t>
            </a:r>
          </a:p>
        </p:txBody>
      </p:sp>
      <p:pic>
        <p:nvPicPr>
          <p:cNvPr id="195" name="Screen Shot 2022-03-06 at 11.54.14 PM.png" descr="Screen Shot 2022-03-06 at 11.54.14 PM.png"/>
          <p:cNvPicPr>
            <a:picLocks noChangeAspect="1"/>
          </p:cNvPicPr>
          <p:nvPr/>
        </p:nvPicPr>
        <p:blipFill>
          <a:blip r:embed="rId2"/>
          <a:stretch>
            <a:fillRect/>
          </a:stretch>
        </p:blipFill>
        <p:spPr>
          <a:xfrm>
            <a:off x="3045267" y="1891333"/>
            <a:ext cx="3860801" cy="4051301"/>
          </a:xfrm>
          <a:prstGeom prst="rect">
            <a:avLst/>
          </a:prstGeom>
          <a:ln w="12700">
            <a:miter lim="400000"/>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3"/>
          <p:cNvSpPr txBox="1">
            <a:spLocks noGrp="1"/>
          </p:cNvSpPr>
          <p:nvPr>
            <p:ph type="title"/>
          </p:nvPr>
        </p:nvSpPr>
        <p:spPr>
          <a:xfrm>
            <a:off x="677334" y="2700866"/>
            <a:ext cx="8596670" cy="1826582"/>
          </a:xfrm>
          <a:prstGeom prst="rect">
            <a:avLst/>
          </a:prstGeom>
        </p:spPr>
        <p:txBody>
          <a:bodyPr/>
          <a:lstStyle/>
          <a:p>
            <a:pPr>
              <a:defRPr sz="2000" u="sng"/>
            </a:pPr>
            <a:r>
              <a:t>Top # 2 - Problem 07 (Medium): </a:t>
            </a:r>
            <a:br/>
            <a:r>
              <a:rPr u="none"/>
              <a:t>returns concated employee's name with order id</a:t>
            </a:r>
          </a:p>
          <a:p>
            <a:pPr>
              <a:defRPr sz="2000" u="sng"/>
            </a:pPr>
            <a:r>
              <a:rPr u="none"/>
              <a:t>using Northwinds2022TSQLV7</a:t>
            </a:r>
          </a:p>
        </p:txBody>
      </p:sp>
      <p:sp>
        <p:nvSpPr>
          <p:cNvPr id="198" name="Content Placeholder 4"/>
          <p:cNvSpPr txBox="1">
            <a:spLocks noGrp="1"/>
          </p:cNvSpPr>
          <p:nvPr>
            <p:ph type="body" sz="quarter" idx="1"/>
          </p:nvPr>
        </p:nvSpPr>
        <p:spPr>
          <a:xfrm>
            <a:off x="677334" y="4527448"/>
            <a:ext cx="8596670" cy="860401"/>
          </a:xfrm>
          <a:prstGeom prst="rect">
            <a:avLst/>
          </a:prstGeom>
        </p:spPr>
        <p:txBody>
          <a:bodyPr/>
          <a:lstStyle/>
          <a:p>
            <a:r>
              <a:t>Reasoning: </a:t>
            </a:r>
          </a:p>
          <a:p>
            <a:r>
              <a:t>uses an inner join rather than cross join</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itle 1"/>
          <p:cNvSpPr txBox="1">
            <a:spLocks noGrp="1"/>
          </p:cNvSpPr>
          <p:nvPr>
            <p:ph type="title"/>
          </p:nvPr>
        </p:nvSpPr>
        <p:spPr>
          <a:xfrm>
            <a:off x="677333" y="609600"/>
            <a:ext cx="8596670" cy="1320800"/>
          </a:xfrm>
          <a:prstGeom prst="rect">
            <a:avLst/>
          </a:prstGeom>
        </p:spPr>
        <p:txBody>
          <a:bodyPr/>
          <a:lstStyle/>
          <a:p>
            <a:r>
              <a:t>Query</a:t>
            </a:r>
          </a:p>
        </p:txBody>
      </p:sp>
      <p:sp>
        <p:nvSpPr>
          <p:cNvPr id="201" name="Content Placeholder 3"/>
          <p:cNvSpPr txBox="1">
            <a:spLocks noGrp="1"/>
          </p:cNvSpPr>
          <p:nvPr>
            <p:ph type="body" sz="half" idx="1"/>
          </p:nvPr>
        </p:nvSpPr>
        <p:spPr>
          <a:xfrm>
            <a:off x="677333" y="2160589"/>
            <a:ext cx="8596670" cy="3880773"/>
          </a:xfrm>
          <a:prstGeom prst="rect">
            <a:avLst/>
          </a:prstGeom>
        </p:spPr>
        <p:txBody>
          <a:bodyPr/>
          <a:lstStyle/>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USE</a:t>
            </a:r>
            <a:r>
              <a:t> Northwinds2022TSQLV7</a:t>
            </a:r>
            <a:r>
              <a:rPr>
                <a:solidFill>
                  <a:srgbClr val="777777"/>
                </a:solidFill>
              </a:rPr>
              <a:t>;</a:t>
            </a:r>
          </a:p>
          <a:p>
            <a:pPr marL="0" indent="0">
              <a:spcBef>
                <a:spcPts val="0"/>
              </a:spcBef>
              <a:buClrTx/>
              <a:buSzTx/>
              <a:buNone/>
              <a:defRPr sz="1300" b="1">
                <a:solidFill>
                  <a:srgbClr val="000000"/>
                </a:solidFill>
                <a:latin typeface="Courier"/>
                <a:ea typeface="Courier"/>
                <a:cs typeface="Courier"/>
                <a:sym typeface="Courier"/>
              </a:defRPr>
            </a:pPr>
            <a:endParaRPr>
              <a:solidFill>
                <a:srgbClr val="777777"/>
              </a:solidFill>
            </a:endParaRPr>
          </a:p>
          <a:p>
            <a:pPr marL="0" indent="0">
              <a:spcBef>
                <a:spcPts val="0"/>
              </a:spcBef>
              <a:buClrTx/>
              <a:buSzTx/>
              <a:buNone/>
              <a:defRPr sz="1300" b="1">
                <a:solidFill>
                  <a:srgbClr val="0000AA"/>
                </a:solidFill>
                <a:latin typeface="Courier"/>
                <a:ea typeface="Courier"/>
                <a:cs typeface="Courier"/>
                <a:sym typeface="Courier"/>
              </a:defRPr>
            </a:pPr>
            <a:r>
              <a:t>SELECT</a:t>
            </a:r>
            <a:r>
              <a:rPr>
                <a:solidFill>
                  <a:srgbClr val="000000"/>
                </a:solidFill>
              </a:rPr>
              <a:t> </a:t>
            </a:r>
            <a:r>
              <a:t>CONCAT</a:t>
            </a:r>
            <a:r>
              <a:rPr>
                <a:solidFill>
                  <a:srgbClr val="000000"/>
                </a:solidFill>
              </a:rPr>
              <a:t> </a:t>
            </a:r>
            <a:r>
              <a:rPr>
                <a:solidFill>
                  <a:srgbClr val="777777"/>
                </a:solidFill>
              </a:rPr>
              <a:t>(</a:t>
            </a:r>
            <a:endParaRPr>
              <a:solidFill>
                <a:srgbClr val="000000"/>
              </a:solidFill>
            </a:endParaRPr>
          </a:p>
          <a:p>
            <a:pPr marL="0" indent="0">
              <a:spcBef>
                <a:spcPts val="0"/>
              </a:spcBef>
              <a:buClrTx/>
              <a:buSzTx/>
              <a:buNone/>
              <a:defRPr sz="1300" b="1">
                <a:solidFill>
                  <a:srgbClr val="000000"/>
                </a:solidFill>
                <a:latin typeface="Courier"/>
                <a:ea typeface="Courier"/>
                <a:cs typeface="Courier"/>
                <a:sym typeface="Courier"/>
              </a:defRPr>
            </a:pPr>
            <a:r>
              <a:t>		E</a:t>
            </a:r>
            <a:r>
              <a:rPr>
                <a:solidFill>
                  <a:srgbClr val="777777"/>
                </a:solidFill>
              </a:rPr>
              <a:t>.</a:t>
            </a:r>
            <a:r>
              <a:t>EmployeeFirstName</a:t>
            </a:r>
          </a:p>
          <a:p>
            <a:pPr marL="0" indent="0">
              <a:spcBef>
                <a:spcPts val="0"/>
              </a:spcBef>
              <a:buClrTx/>
              <a:buSzTx/>
              <a:buNone/>
              <a:defRPr sz="1300" b="1">
                <a:solidFill>
                  <a:srgbClr val="AA0000"/>
                </a:solidFill>
                <a:latin typeface="Courier"/>
                <a:ea typeface="Courier"/>
                <a:cs typeface="Courier"/>
                <a:sym typeface="Courier"/>
              </a:defRPr>
            </a:pPr>
            <a:r>
              <a:rPr>
                <a:solidFill>
                  <a:srgbClr val="000000"/>
                </a:solidFill>
              </a:rPr>
              <a:t>		</a:t>
            </a:r>
            <a:r>
              <a:rPr>
                <a:solidFill>
                  <a:srgbClr val="777777"/>
                </a:solidFill>
              </a:rPr>
              <a:t>,</a:t>
            </a:r>
            <a:r>
              <a:t>' '</a:t>
            </a:r>
            <a:endParaRPr>
              <a:solidFill>
                <a:srgbClr val="000000"/>
              </a:solidFill>
            </a:endParaRP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E</a:t>
            </a:r>
            <a:r>
              <a:rPr>
                <a:solidFill>
                  <a:srgbClr val="777777"/>
                </a:solidFill>
              </a:rPr>
              <a:t>.</a:t>
            </a:r>
            <a:r>
              <a:t>EmployeeLastName</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 </a:t>
            </a:r>
            <a:r>
              <a:rPr>
                <a:solidFill>
                  <a:srgbClr val="0000AA"/>
                </a:solidFill>
              </a:rPr>
              <a:t>AS</a:t>
            </a:r>
            <a:r>
              <a:t> FullName</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O</a:t>
            </a:r>
            <a:r>
              <a:rPr>
                <a:solidFill>
                  <a:srgbClr val="777777"/>
                </a:solidFill>
              </a:rPr>
              <a:t>.</a:t>
            </a:r>
            <a:r>
              <a:t>OrderID</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FROM</a:t>
            </a:r>
            <a:r>
              <a:t> HumanResources</a:t>
            </a:r>
            <a:r>
              <a:rPr>
                <a:solidFill>
                  <a:srgbClr val="777777"/>
                </a:solidFill>
              </a:rPr>
              <a:t>.</a:t>
            </a:r>
            <a:r>
              <a:t>Employee </a:t>
            </a:r>
            <a:r>
              <a:rPr>
                <a:solidFill>
                  <a:srgbClr val="0000AA"/>
                </a:solidFill>
              </a:rPr>
              <a:t>AS</a:t>
            </a:r>
            <a:r>
              <a:t> E</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INNER JOIN</a:t>
            </a:r>
            <a:r>
              <a:t> Sales</a:t>
            </a:r>
            <a:r>
              <a:rPr>
                <a:solidFill>
                  <a:srgbClr val="777777"/>
                </a:solidFill>
              </a:rPr>
              <a:t>.</a:t>
            </a:r>
            <a:r>
              <a:t>[Order] </a:t>
            </a:r>
            <a:r>
              <a:rPr>
                <a:solidFill>
                  <a:srgbClr val="0000AA"/>
                </a:solidFill>
              </a:rPr>
              <a:t>AS</a:t>
            </a:r>
            <a:r>
              <a:t> O </a:t>
            </a:r>
            <a:r>
              <a:rPr>
                <a:solidFill>
                  <a:srgbClr val="0000AA"/>
                </a:solidFill>
              </a:rPr>
              <a:t>ON</a:t>
            </a:r>
            <a:r>
              <a:t> E</a:t>
            </a:r>
            <a:r>
              <a:rPr>
                <a:solidFill>
                  <a:srgbClr val="777777"/>
                </a:solidFill>
              </a:rPr>
              <a:t>.</a:t>
            </a:r>
            <a:r>
              <a:t>EmployeeId </a:t>
            </a:r>
            <a:r>
              <a:rPr>
                <a:solidFill>
                  <a:srgbClr val="777777"/>
                </a:solidFill>
              </a:rPr>
              <a:t>=</a:t>
            </a:r>
            <a:r>
              <a:t> </a:t>
            </a:r>
            <a:r>
              <a:rPr>
                <a:solidFill>
                  <a:srgbClr val="777777"/>
                </a:solidFill>
              </a:rPr>
              <a:t>(</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0000AA"/>
                </a:solidFill>
              </a:rPr>
              <a:t>SELECT</a:t>
            </a:r>
            <a:r>
              <a:t> O</a:t>
            </a:r>
            <a:r>
              <a:rPr>
                <a:solidFill>
                  <a:srgbClr val="777777"/>
                </a:solidFill>
              </a:rPr>
              <a:t>.</a:t>
            </a:r>
            <a:r>
              <a:t>EmployeeId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GROUP</a:t>
            </a:r>
            <a:r>
              <a:t> </a:t>
            </a:r>
            <a:r>
              <a:rPr>
                <a:solidFill>
                  <a:srgbClr val="0000AA"/>
                </a:solidFill>
              </a:rPr>
              <a:t>BY</a:t>
            </a:r>
            <a:r>
              <a:t> O</a:t>
            </a:r>
            <a:r>
              <a:rPr>
                <a:solidFill>
                  <a:srgbClr val="777777"/>
                </a:solidFill>
              </a:rPr>
              <a:t>.</a:t>
            </a:r>
            <a:r>
              <a:t>OrderID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E</a:t>
            </a:r>
            <a:r>
              <a:rPr>
                <a:solidFill>
                  <a:srgbClr val="777777"/>
                </a:solidFill>
              </a:rPr>
              <a:t>.</a:t>
            </a:r>
            <a:r>
              <a:t>EmployeeFirstName</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E</a:t>
            </a:r>
            <a:r>
              <a:rPr>
                <a:solidFill>
                  <a:srgbClr val="777777"/>
                </a:solidFill>
              </a:rPr>
              <a:t>.</a:t>
            </a:r>
            <a:r>
              <a:t>EmployeeLastName</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FOR</a:t>
            </a:r>
            <a:r>
              <a:t> json path</a:t>
            </a:r>
          </a:p>
          <a:p>
            <a:pPr marL="0" indent="0">
              <a:spcBef>
                <a:spcPts val="0"/>
              </a:spcBef>
              <a:buClrTx/>
              <a:buSzTx/>
              <a:buNone/>
              <a:defRPr sz="1300" b="1">
                <a:solidFill>
                  <a:srgbClr val="AA0000"/>
                </a:solidFill>
                <a:latin typeface="Courier"/>
                <a:ea typeface="Courier"/>
                <a:cs typeface="Courier"/>
                <a:sym typeface="Courier"/>
              </a:defRPr>
            </a:pPr>
            <a:r>
              <a:rPr>
                <a:solidFill>
                  <a:srgbClr val="000000"/>
                </a:solidFill>
              </a:rPr>
              <a:t>	</a:t>
            </a:r>
            <a:r>
              <a:rPr>
                <a:solidFill>
                  <a:srgbClr val="777777"/>
                </a:solidFill>
              </a:rPr>
              <a:t>,</a:t>
            </a:r>
            <a:r>
              <a:rPr>
                <a:solidFill>
                  <a:srgbClr val="000000"/>
                </a:solidFill>
              </a:rPr>
              <a:t>root</a:t>
            </a:r>
            <a:r>
              <a:rPr>
                <a:solidFill>
                  <a:srgbClr val="777777"/>
                </a:solidFill>
              </a:rPr>
              <a:t>(</a:t>
            </a:r>
            <a:r>
              <a:t>' NAME '</a:t>
            </a:r>
            <a:r>
              <a:rPr>
                <a:solidFill>
                  <a:srgbClr val="777777"/>
                </a:solidFill>
              </a:rPr>
              <a:t>)</a:t>
            </a:r>
            <a:endParaRPr>
              <a:solidFill>
                <a:srgbClr val="000000"/>
              </a:solidFill>
            </a:endParaRP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include_null_values</a:t>
            </a:r>
            <a:r>
              <a:rPr>
                <a:solidFill>
                  <a:srgbClr val="777777"/>
                </a:solidFill>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487B-0C08-41F3-906B-D47935E248B2}"/>
              </a:ext>
            </a:extLst>
          </p:cNvPr>
          <p:cNvSpPr>
            <a:spLocks noGrp="1"/>
          </p:cNvSpPr>
          <p:nvPr>
            <p:ph type="title"/>
          </p:nvPr>
        </p:nvSpPr>
        <p:spPr/>
        <p:txBody>
          <a:bodyPr/>
          <a:lstStyle/>
          <a:p>
            <a:r>
              <a:rPr lang="en-US" dirty="0"/>
              <a:t>Suppliers’ Shipment Subsystem of Northwinds2022TSQLV7</a:t>
            </a:r>
          </a:p>
        </p:txBody>
      </p:sp>
      <p:pic>
        <p:nvPicPr>
          <p:cNvPr id="5" name="Content Placeholder 4">
            <a:extLst>
              <a:ext uri="{FF2B5EF4-FFF2-40B4-BE49-F238E27FC236}">
                <a16:creationId xmlns:a16="http://schemas.microsoft.com/office/drawing/2014/main" id="{6331D02E-4392-4BEB-B005-4542885C8CE3}"/>
              </a:ext>
            </a:extLst>
          </p:cNvPr>
          <p:cNvPicPr>
            <a:picLocks noGrp="1" noChangeAspect="1"/>
          </p:cNvPicPr>
          <p:nvPr>
            <p:ph idx="1"/>
          </p:nvPr>
        </p:nvPicPr>
        <p:blipFill>
          <a:blip r:embed="rId2"/>
          <a:stretch>
            <a:fillRect/>
          </a:stretch>
        </p:blipFill>
        <p:spPr>
          <a:xfrm>
            <a:off x="1101837" y="2160588"/>
            <a:ext cx="7748364" cy="3881437"/>
          </a:xfrm>
        </p:spPr>
      </p:pic>
    </p:spTree>
    <p:extLst>
      <p:ext uri="{BB962C8B-B14F-4D97-AF65-F5344CB8AC3E}">
        <p14:creationId xmlns:p14="http://schemas.microsoft.com/office/powerpoint/2010/main" val="364399728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677333" y="609600"/>
            <a:ext cx="8596670" cy="1320800"/>
          </a:xfrm>
          <a:prstGeom prst="rect">
            <a:avLst/>
          </a:prstGeom>
        </p:spPr>
        <p:txBody>
          <a:bodyPr/>
          <a:lstStyle/>
          <a:p>
            <a:r>
              <a:t>Key View of Tables Used Diagram</a:t>
            </a:r>
          </a:p>
        </p:txBody>
      </p:sp>
      <p:pic>
        <p:nvPicPr>
          <p:cNvPr id="5" name="Picture 4">
            <a:extLst>
              <a:ext uri="{FF2B5EF4-FFF2-40B4-BE49-F238E27FC236}">
                <a16:creationId xmlns:a16="http://schemas.microsoft.com/office/drawing/2014/main" id="{3FD06CB5-D51D-4209-89CE-9A591842EAF4}"/>
              </a:ext>
            </a:extLst>
          </p:cNvPr>
          <p:cNvPicPr>
            <a:picLocks noChangeAspect="1"/>
          </p:cNvPicPr>
          <p:nvPr/>
        </p:nvPicPr>
        <p:blipFill>
          <a:blip r:embed="rId2"/>
          <a:stretch>
            <a:fillRect/>
          </a:stretch>
        </p:blipFill>
        <p:spPr>
          <a:xfrm>
            <a:off x="3287691" y="1930400"/>
            <a:ext cx="3375953" cy="3871295"/>
          </a:xfrm>
          <a:prstGeom prst="rect">
            <a:avLst/>
          </a:prstGeom>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itle 1"/>
          <p:cNvSpPr txBox="1">
            <a:spLocks noGrp="1"/>
          </p:cNvSpPr>
          <p:nvPr>
            <p:ph type="title"/>
          </p:nvPr>
        </p:nvSpPr>
        <p:spPr>
          <a:xfrm>
            <a:off x="677333" y="609600"/>
            <a:ext cx="8596670" cy="1320800"/>
          </a:xfrm>
          <a:prstGeom prst="rect">
            <a:avLst/>
          </a:prstGeom>
        </p:spPr>
        <p:txBody>
          <a:bodyPr/>
          <a:lstStyle/>
          <a:p>
            <a:r>
              <a:t>Standard View of Tables Used Diagram</a:t>
            </a:r>
          </a:p>
        </p:txBody>
      </p:sp>
      <p:pic>
        <p:nvPicPr>
          <p:cNvPr id="3" name="Picture 2">
            <a:extLst>
              <a:ext uri="{FF2B5EF4-FFF2-40B4-BE49-F238E27FC236}">
                <a16:creationId xmlns:a16="http://schemas.microsoft.com/office/drawing/2014/main" id="{E8982475-D602-401C-A21B-C862316CD3D9}"/>
              </a:ext>
            </a:extLst>
          </p:cNvPr>
          <p:cNvPicPr>
            <a:picLocks noChangeAspect="1"/>
          </p:cNvPicPr>
          <p:nvPr/>
        </p:nvPicPr>
        <p:blipFill>
          <a:blip r:embed="rId2"/>
          <a:stretch>
            <a:fillRect/>
          </a:stretch>
        </p:blipFill>
        <p:spPr>
          <a:xfrm>
            <a:off x="677333" y="1686562"/>
            <a:ext cx="8199709" cy="3484876"/>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9" name="Table 7"/>
          <p:cNvGraphicFramePr/>
          <p:nvPr>
            <p:extLst>
              <p:ext uri="{D42A27DB-BD31-4B8C-83A1-F6EECF244321}">
                <p14:modId xmlns:p14="http://schemas.microsoft.com/office/powerpoint/2010/main" val="2327551039"/>
              </p:ext>
            </p:extLst>
          </p:nvPr>
        </p:nvGraphicFramePr>
        <p:xfrm>
          <a:off x="677862" y="2160588"/>
          <a:ext cx="8596312" cy="138176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20000"/>
                    </a:ext>
                  </a:extLst>
                </a:gridCol>
                <a:gridCol w="4298156">
                  <a:extLst>
                    <a:ext uri="{9D8B030D-6E8A-4147-A177-3AD203B41FA5}">
                      <a16:colId xmlns:a16="http://schemas.microsoft.com/office/drawing/2014/main" val="20001"/>
                    </a:ext>
                  </a:extLst>
                </a:gridCol>
              </a:tblGrid>
              <a:tr h="370840">
                <a:tc>
                  <a:txBody>
                    <a:bodyPr/>
                    <a:lstStyle/>
                    <a:p>
                      <a:pPr algn="l">
                        <a:defRPr sz="1800" b="0">
                          <a:solidFill>
                            <a:srgbClr val="000000"/>
                          </a:solidFill>
                        </a:defRPr>
                      </a:pPr>
                      <a:r>
                        <a:rPr b="1" dirty="0">
                          <a:solidFill>
                            <a:srgbClr val="FFFFFF"/>
                          </a:solidFill>
                        </a:rPr>
                        <a:t>Table Name</a:t>
                      </a:r>
                    </a:p>
                  </a:txBody>
                  <a:tcPr marL="45720" marR="45720" horzOverflow="overflow"/>
                </a:tc>
                <a:tc>
                  <a:txBody>
                    <a:bodyPr/>
                    <a:lstStyle/>
                    <a:p>
                      <a:pPr algn="l">
                        <a:defRPr sz="1800" b="0">
                          <a:solidFill>
                            <a:srgbClr val="000000"/>
                          </a:solidFill>
                        </a:defRPr>
                      </a:pPr>
                      <a:r>
                        <a:rPr b="1">
                          <a:solidFill>
                            <a:srgbClr val="FFFFFF"/>
                          </a:solidFill>
                        </a:rPr>
                        <a:t>Column Name</a:t>
                      </a:r>
                    </a:p>
                  </a:txBody>
                  <a:tcPr marL="45720" marR="45720" horzOverflow="overflow"/>
                </a:tc>
                <a:extLst>
                  <a:ext uri="{0D108BD9-81ED-4DB2-BD59-A6C34878D82A}">
                    <a16:rowId xmlns:a16="http://schemas.microsoft.com/office/drawing/2014/main" val="10000"/>
                  </a:ext>
                </a:extLst>
              </a:tr>
              <a:tr h="370840">
                <a:tc>
                  <a:txBody>
                    <a:bodyPr/>
                    <a:lstStyle/>
                    <a:p>
                      <a:pPr algn="l">
                        <a:defRPr sz="1800"/>
                      </a:pPr>
                      <a:r>
                        <a:t>HumanResources.Employee</a:t>
                      </a:r>
                    </a:p>
                  </a:txBody>
                  <a:tcPr marL="45720" marR="45720" horzOverflow="overflow"/>
                </a:tc>
                <a:tc>
                  <a:txBody>
                    <a:bodyPr/>
                    <a:lstStyle/>
                    <a:p>
                      <a:pPr algn="l">
                        <a:defRPr sz="1800"/>
                      </a:pPr>
                      <a:r>
                        <a:t>FullName (using EmployeeFirstName , EmployeeLastName)</a:t>
                      </a:r>
                    </a:p>
                  </a:txBody>
                  <a:tcPr marL="45720" marR="45720" horzOverflow="overflow"/>
                </a:tc>
                <a:extLst>
                  <a:ext uri="{0D108BD9-81ED-4DB2-BD59-A6C34878D82A}">
                    <a16:rowId xmlns:a16="http://schemas.microsoft.com/office/drawing/2014/main" val="10001"/>
                  </a:ext>
                </a:extLst>
              </a:tr>
              <a:tr h="370840">
                <a:tc>
                  <a:txBody>
                    <a:bodyPr/>
                    <a:lstStyle/>
                    <a:p>
                      <a:pPr algn="l">
                        <a:defRPr sz="1800"/>
                      </a:pPr>
                      <a:r>
                        <a:t>Sales.Order</a:t>
                      </a:r>
                    </a:p>
                  </a:txBody>
                  <a:tcPr marL="45720" marR="45720" horzOverflow="overflow"/>
                </a:tc>
                <a:tc>
                  <a:txBody>
                    <a:bodyPr/>
                    <a:lstStyle/>
                    <a:p>
                      <a:pPr algn="l">
                        <a:defRPr sz="1800"/>
                      </a:pPr>
                      <a:r>
                        <a:rPr dirty="0" err="1"/>
                        <a:t>OrderID</a:t>
                      </a:r>
                      <a:endParaRPr dirty="0"/>
                    </a:p>
                  </a:txBody>
                  <a:tcPr marL="45720" marR="45720" horzOverflow="overflow"/>
                </a:tc>
                <a:extLst>
                  <a:ext uri="{0D108BD9-81ED-4DB2-BD59-A6C34878D82A}">
                    <a16:rowId xmlns:a16="http://schemas.microsoft.com/office/drawing/2014/main" val="10002"/>
                  </a:ext>
                </a:extLst>
              </a:tr>
            </a:tbl>
          </a:graphicData>
        </a:graphic>
      </p:graphicFrame>
      <p:sp>
        <p:nvSpPr>
          <p:cNvPr id="210" name="Title 1"/>
          <p:cNvSpPr txBox="1">
            <a:spLocks noGrp="1"/>
          </p:cNvSpPr>
          <p:nvPr>
            <p:ph type="title"/>
          </p:nvPr>
        </p:nvSpPr>
        <p:spPr>
          <a:xfrm>
            <a:off x="677333" y="609600"/>
            <a:ext cx="8596670" cy="1320800"/>
          </a:xfrm>
          <a:prstGeom prst="rect">
            <a:avLst/>
          </a:prstGeom>
        </p:spPr>
        <p:txBody>
          <a:bodyPr/>
          <a:lstStyle/>
          <a:p>
            <a:r>
              <a:t>Informatic Table: Columns Projection</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itle 1"/>
          <p:cNvSpPr txBox="1">
            <a:spLocks noGrp="1"/>
          </p:cNvSpPr>
          <p:nvPr>
            <p:ph type="title"/>
          </p:nvPr>
        </p:nvSpPr>
        <p:spPr>
          <a:xfrm>
            <a:off x="677333" y="609600"/>
            <a:ext cx="8596670" cy="1320800"/>
          </a:xfrm>
          <a:prstGeom prst="rect">
            <a:avLst/>
          </a:prstGeom>
        </p:spPr>
        <p:txBody>
          <a:bodyPr/>
          <a:lstStyle/>
          <a:p>
            <a:r>
              <a:t>Azure Output (831 Rows Affected)</a:t>
            </a:r>
          </a:p>
        </p:txBody>
      </p:sp>
      <p:pic>
        <p:nvPicPr>
          <p:cNvPr id="213" name="Screen Shot 2022-03-07 at 12.09.29 AM.png" descr="Screen Shot 2022-03-07 at 12.09.29 AM.png"/>
          <p:cNvPicPr>
            <a:picLocks noChangeAspect="1"/>
          </p:cNvPicPr>
          <p:nvPr/>
        </p:nvPicPr>
        <p:blipFill>
          <a:blip r:embed="rId2"/>
          <a:stretch>
            <a:fillRect/>
          </a:stretch>
        </p:blipFill>
        <p:spPr>
          <a:xfrm>
            <a:off x="3604067" y="2317750"/>
            <a:ext cx="2743201" cy="2832101"/>
          </a:xfrm>
          <a:prstGeom prst="rect">
            <a:avLst/>
          </a:prstGeom>
          <a:ln w="12700">
            <a:miter lim="400000"/>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1"/>
          <p:cNvSpPr txBox="1">
            <a:spLocks noGrp="1"/>
          </p:cNvSpPr>
          <p:nvPr>
            <p:ph type="title"/>
          </p:nvPr>
        </p:nvSpPr>
        <p:spPr>
          <a:xfrm>
            <a:off x="677333" y="609600"/>
            <a:ext cx="8596670" cy="1320800"/>
          </a:xfrm>
          <a:prstGeom prst="rect">
            <a:avLst/>
          </a:prstGeom>
        </p:spPr>
        <p:txBody>
          <a:bodyPr/>
          <a:lstStyle/>
          <a:p>
            <a:r>
              <a:t>JSON Output</a:t>
            </a:r>
          </a:p>
        </p:txBody>
      </p:sp>
      <p:pic>
        <p:nvPicPr>
          <p:cNvPr id="216" name="Screen Shot 2022-03-07 at 12.10.30 AM.png" descr="Screen Shot 2022-03-07 at 12.10.30 AM.png"/>
          <p:cNvPicPr>
            <a:picLocks noChangeAspect="1"/>
          </p:cNvPicPr>
          <p:nvPr/>
        </p:nvPicPr>
        <p:blipFill>
          <a:blip r:embed="rId2"/>
          <a:stretch>
            <a:fillRect/>
          </a:stretch>
        </p:blipFill>
        <p:spPr>
          <a:xfrm>
            <a:off x="3696702" y="1799056"/>
            <a:ext cx="2557932" cy="4273250"/>
          </a:xfrm>
          <a:prstGeom prst="rect">
            <a:avLst/>
          </a:prstGeom>
          <a:ln w="12700">
            <a:miter lim="400000"/>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itle 1"/>
          <p:cNvSpPr txBox="1">
            <a:spLocks noGrp="1"/>
          </p:cNvSpPr>
          <p:nvPr>
            <p:ph type="title"/>
          </p:nvPr>
        </p:nvSpPr>
        <p:spPr>
          <a:xfrm>
            <a:off x="677333" y="609600"/>
            <a:ext cx="8596670" cy="1320800"/>
          </a:xfrm>
          <a:prstGeom prst="rect">
            <a:avLst/>
          </a:prstGeom>
        </p:spPr>
        <p:txBody>
          <a:bodyPr/>
          <a:lstStyle/>
          <a:p>
            <a:r>
              <a:t>JDBC Output</a:t>
            </a:r>
          </a:p>
        </p:txBody>
      </p:sp>
      <p:pic>
        <p:nvPicPr>
          <p:cNvPr id="219" name="Screen Shot 2022-03-07 at 12.12.35 AM.png" descr="Screen Shot 2022-03-07 at 12.12.35 AM.png"/>
          <p:cNvPicPr>
            <a:picLocks noChangeAspect="1"/>
          </p:cNvPicPr>
          <p:nvPr/>
        </p:nvPicPr>
        <p:blipFill>
          <a:blip r:embed="rId2"/>
          <a:stretch>
            <a:fillRect/>
          </a:stretch>
        </p:blipFill>
        <p:spPr>
          <a:xfrm>
            <a:off x="2889808" y="1994971"/>
            <a:ext cx="4171720" cy="2868058"/>
          </a:xfrm>
          <a:prstGeom prst="rect">
            <a:avLst/>
          </a:prstGeom>
          <a:ln w="12700">
            <a:miter lim="400000"/>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itle 3"/>
          <p:cNvSpPr txBox="1">
            <a:spLocks noGrp="1"/>
          </p:cNvSpPr>
          <p:nvPr>
            <p:ph type="title"/>
          </p:nvPr>
        </p:nvSpPr>
        <p:spPr>
          <a:xfrm>
            <a:off x="677334" y="2700866"/>
            <a:ext cx="8596670" cy="1826582"/>
          </a:xfrm>
          <a:prstGeom prst="rect">
            <a:avLst/>
          </a:prstGeom>
        </p:spPr>
        <p:txBody>
          <a:bodyPr/>
          <a:lstStyle/>
          <a:p>
            <a:pPr>
              <a:defRPr sz="2000" u="sng"/>
            </a:pPr>
            <a:r>
              <a:t>Top # 3 - Problem 20 (Complex): </a:t>
            </a:r>
            <a:br/>
            <a:r>
              <a:rPr u="none"/>
              <a:t>returns custid, emplyid, orderid and the season of the orders</a:t>
            </a:r>
          </a:p>
          <a:p>
            <a:pPr>
              <a:defRPr sz="2000" u="sng"/>
            </a:pPr>
            <a:r>
              <a:rPr u="none"/>
              <a:t>using Northwinds2022TSQLV7</a:t>
            </a:r>
          </a:p>
        </p:txBody>
      </p:sp>
      <p:sp>
        <p:nvSpPr>
          <p:cNvPr id="222" name="Content Placeholder 4"/>
          <p:cNvSpPr txBox="1">
            <a:spLocks noGrp="1"/>
          </p:cNvSpPr>
          <p:nvPr>
            <p:ph type="body" sz="quarter" idx="1"/>
          </p:nvPr>
        </p:nvSpPr>
        <p:spPr>
          <a:xfrm>
            <a:off x="677334" y="4527448"/>
            <a:ext cx="8596670" cy="860401"/>
          </a:xfrm>
          <a:prstGeom prst="rect">
            <a:avLst/>
          </a:prstGeom>
        </p:spPr>
        <p:txBody>
          <a:bodyPr/>
          <a:lstStyle/>
          <a:p>
            <a:r>
              <a:t>Reasoning: </a:t>
            </a:r>
          </a:p>
          <a:p>
            <a:r>
              <a:t>only scalar function that does something a built in function could not</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itle 1"/>
          <p:cNvSpPr txBox="1">
            <a:spLocks noGrp="1"/>
          </p:cNvSpPr>
          <p:nvPr>
            <p:ph type="title"/>
          </p:nvPr>
        </p:nvSpPr>
        <p:spPr>
          <a:xfrm>
            <a:off x="677333" y="609600"/>
            <a:ext cx="8596670" cy="1320800"/>
          </a:xfrm>
          <a:prstGeom prst="rect">
            <a:avLst/>
          </a:prstGeom>
        </p:spPr>
        <p:txBody>
          <a:bodyPr/>
          <a:lstStyle/>
          <a:p>
            <a:r>
              <a:rPr dirty="0"/>
              <a:t>Custom Function #1 Used: </a:t>
            </a:r>
            <a:r>
              <a:rPr lang="en-US" dirty="0"/>
              <a:t>Season</a:t>
            </a:r>
            <a:endParaRPr dirty="0"/>
          </a:p>
        </p:txBody>
      </p:sp>
      <p:sp>
        <p:nvSpPr>
          <p:cNvPr id="225" name="Content Placeholder 3"/>
          <p:cNvSpPr txBox="1">
            <a:spLocks noGrp="1"/>
          </p:cNvSpPr>
          <p:nvPr>
            <p:ph type="body" sz="half" idx="1"/>
          </p:nvPr>
        </p:nvSpPr>
        <p:spPr>
          <a:xfrm>
            <a:off x="677333" y="2160589"/>
            <a:ext cx="8596670" cy="3880773"/>
          </a:xfrm>
          <a:prstGeom prst="rect">
            <a:avLst/>
          </a:prstGeom>
          <a:solidFill>
            <a:srgbClr val="FFFFFF"/>
          </a:solidFill>
        </p:spPr>
        <p:txBody>
          <a:bodyPr/>
          <a:lstStyle/>
          <a:p>
            <a:pPr marL="0" indent="0" defTabSz="256031">
              <a:spcBef>
                <a:spcPts val="0"/>
              </a:spcBef>
              <a:buClrTx/>
              <a:buSzTx/>
              <a:buNone/>
              <a:defRPr sz="728" b="1">
                <a:solidFill>
                  <a:srgbClr val="0000AA"/>
                </a:solidFill>
                <a:latin typeface="Courier"/>
                <a:ea typeface="Courier"/>
                <a:cs typeface="Courier"/>
                <a:sym typeface="Courier"/>
              </a:defRPr>
            </a:pPr>
            <a:r>
              <a:rPr dirty="0"/>
              <a:t>DROP</a:t>
            </a:r>
            <a:r>
              <a:rPr dirty="0">
                <a:solidFill>
                  <a:srgbClr val="000000"/>
                </a:solidFill>
              </a:rPr>
              <a:t> </a:t>
            </a:r>
            <a:r>
              <a:rPr dirty="0"/>
              <a:t>FUNCTION</a:t>
            </a:r>
            <a:endParaRPr dirty="0">
              <a:solidFill>
                <a:srgbClr val="000000"/>
              </a:solidFill>
            </a:endParaRPr>
          </a:p>
          <a:p>
            <a:pPr marL="0" indent="0" defTabSz="256031">
              <a:spcBef>
                <a:spcPts val="0"/>
              </a:spcBef>
              <a:buClrTx/>
              <a:buSzTx/>
              <a:buNone/>
              <a:defRPr sz="728" b="1">
                <a:solidFill>
                  <a:srgbClr val="000000"/>
                </a:solidFill>
                <a:latin typeface="Courier"/>
                <a:ea typeface="Courier"/>
                <a:cs typeface="Courier"/>
                <a:sym typeface="Courier"/>
              </a:defRPr>
            </a:pPr>
            <a:endParaRPr dirty="0">
              <a:solidFill>
                <a:srgbClr val="000000"/>
              </a:solidFill>
            </a:endParaRPr>
          </a:p>
          <a:p>
            <a:pPr marL="0" indent="0" defTabSz="256031">
              <a:spcBef>
                <a:spcPts val="0"/>
              </a:spcBef>
              <a:buClrTx/>
              <a:buSzTx/>
              <a:buNone/>
              <a:defRPr sz="728" b="1">
                <a:solidFill>
                  <a:srgbClr val="777777"/>
                </a:solidFill>
                <a:latin typeface="Courier"/>
                <a:ea typeface="Courier"/>
                <a:cs typeface="Courier"/>
                <a:sym typeface="Courier"/>
              </a:defRPr>
            </a:pPr>
            <a:r>
              <a:rPr dirty="0">
                <a:solidFill>
                  <a:srgbClr val="0000AA"/>
                </a:solidFill>
              </a:rPr>
              <a:t>IF</a:t>
            </a:r>
            <a:r>
              <a:rPr dirty="0">
                <a:solidFill>
                  <a:srgbClr val="000000"/>
                </a:solidFill>
              </a:rPr>
              <a:t> </a:t>
            </a:r>
            <a:r>
              <a:rPr dirty="0"/>
              <a:t>EXISTS</a:t>
            </a:r>
            <a:r>
              <a:rPr dirty="0">
                <a:solidFill>
                  <a:srgbClr val="000000"/>
                </a:solidFill>
              </a:rPr>
              <a:t> </a:t>
            </a:r>
            <a:r>
              <a:rPr dirty="0" err="1">
                <a:solidFill>
                  <a:srgbClr val="000000"/>
                </a:solidFill>
              </a:rPr>
              <a:t>Sales</a:t>
            </a:r>
            <a:r>
              <a:rPr dirty="0" err="1"/>
              <a:t>.</a:t>
            </a:r>
            <a:r>
              <a:rPr dirty="0" err="1">
                <a:solidFill>
                  <a:srgbClr val="000000"/>
                </a:solidFill>
              </a:rPr>
              <a:t>Season</a:t>
            </a:r>
            <a:r>
              <a:rPr dirty="0" err="1"/>
              <a:t>;</a:t>
            </a:r>
            <a:r>
              <a:rPr dirty="0" err="1">
                <a:solidFill>
                  <a:srgbClr val="0000AA"/>
                </a:solidFill>
              </a:rPr>
              <a:t>GO</a:t>
            </a:r>
            <a:endParaRPr dirty="0">
              <a:solidFill>
                <a:srgbClr val="000000"/>
              </a:solidFill>
            </a:endParaRPr>
          </a:p>
          <a:p>
            <a:pPr marL="0" indent="0" defTabSz="256031">
              <a:spcBef>
                <a:spcPts val="0"/>
              </a:spcBef>
              <a:buClrTx/>
              <a:buSzTx/>
              <a:buNone/>
              <a:defRPr sz="728" b="1">
                <a:solidFill>
                  <a:srgbClr val="0000AA"/>
                </a:solidFill>
                <a:latin typeface="Courier"/>
                <a:ea typeface="Courier"/>
                <a:cs typeface="Courier"/>
                <a:sym typeface="Courier"/>
              </a:defRPr>
            </a:pPr>
            <a:r>
              <a:rPr dirty="0">
                <a:solidFill>
                  <a:srgbClr val="000000"/>
                </a:solidFill>
              </a:rPr>
              <a:t>	</a:t>
            </a:r>
            <a:r>
              <a:rPr dirty="0"/>
              <a:t>CREATE</a:t>
            </a:r>
            <a:r>
              <a:rPr dirty="0">
                <a:solidFill>
                  <a:srgbClr val="000000"/>
                </a:solidFill>
              </a:rPr>
              <a:t> </a:t>
            </a:r>
            <a:r>
              <a:rPr dirty="0"/>
              <a:t>FUNCTION</a:t>
            </a:r>
            <a:r>
              <a:rPr dirty="0">
                <a:solidFill>
                  <a:srgbClr val="000000"/>
                </a:solidFill>
              </a:rPr>
              <a:t> </a:t>
            </a:r>
            <a:r>
              <a:rPr dirty="0" err="1">
                <a:solidFill>
                  <a:srgbClr val="000000"/>
                </a:solidFill>
              </a:rPr>
              <a:t>Sales</a:t>
            </a:r>
            <a:r>
              <a:rPr dirty="0" err="1">
                <a:solidFill>
                  <a:srgbClr val="777777"/>
                </a:solidFill>
              </a:rPr>
              <a:t>.</a:t>
            </a:r>
            <a:r>
              <a:rPr dirty="0" err="1">
                <a:solidFill>
                  <a:srgbClr val="000000"/>
                </a:solidFill>
              </a:rPr>
              <a:t>Season</a:t>
            </a:r>
            <a:r>
              <a:rPr dirty="0">
                <a:solidFill>
                  <a:srgbClr val="000000"/>
                </a:solidFill>
              </a:rPr>
              <a:t> </a:t>
            </a:r>
            <a:r>
              <a:rPr dirty="0">
                <a:solidFill>
                  <a:srgbClr val="777777"/>
                </a:solidFill>
              </a:rPr>
              <a:t>(</a:t>
            </a:r>
            <a:r>
              <a:rPr dirty="0">
                <a:solidFill>
                  <a:srgbClr val="000000"/>
                </a:solidFill>
              </a:rPr>
              <a:t>@date </a:t>
            </a:r>
            <a:r>
              <a:rPr dirty="0"/>
              <a:t>DATE</a:t>
            </a:r>
            <a:r>
              <a:rPr dirty="0">
                <a:solidFill>
                  <a:srgbClr val="777777"/>
                </a:solidFill>
              </a:rPr>
              <a:t>)</a:t>
            </a:r>
            <a:endParaRPr dirty="0">
              <a:solidFill>
                <a:srgbClr val="000000"/>
              </a:solidFill>
            </a:endParaRPr>
          </a:p>
          <a:p>
            <a:pPr marL="0" indent="0" defTabSz="256031">
              <a:spcBef>
                <a:spcPts val="0"/>
              </a:spcBef>
              <a:buClrTx/>
              <a:buSzTx/>
              <a:buNone/>
              <a:defRPr sz="728" b="1">
                <a:solidFill>
                  <a:srgbClr val="0000AA"/>
                </a:solidFill>
                <a:latin typeface="Courier"/>
                <a:ea typeface="Courier"/>
                <a:cs typeface="Courier"/>
                <a:sym typeface="Courier"/>
              </a:defRPr>
            </a:pPr>
            <a:r>
              <a:rPr dirty="0">
                <a:solidFill>
                  <a:srgbClr val="000000"/>
                </a:solidFill>
              </a:rPr>
              <a:t>	</a:t>
            </a:r>
            <a:r>
              <a:rPr dirty="0"/>
              <a:t>RETURNS</a:t>
            </a:r>
            <a:r>
              <a:rPr dirty="0">
                <a:solidFill>
                  <a:srgbClr val="000000"/>
                </a:solidFill>
              </a:rPr>
              <a:t> </a:t>
            </a:r>
            <a:r>
              <a:rPr dirty="0"/>
              <a:t>NVARCHAR</a:t>
            </a:r>
            <a:r>
              <a:rPr dirty="0">
                <a:solidFill>
                  <a:srgbClr val="777777"/>
                </a:solidFill>
              </a:rPr>
              <a:t>(</a:t>
            </a:r>
            <a:r>
              <a:rPr dirty="0">
                <a:solidFill>
                  <a:srgbClr val="000000"/>
                </a:solidFill>
              </a:rPr>
              <a:t>20</a:t>
            </a:r>
            <a:r>
              <a:rPr dirty="0">
                <a:solidFill>
                  <a:srgbClr val="777777"/>
                </a:solidFill>
              </a:rPr>
              <a:t>)</a:t>
            </a:r>
            <a:endParaRPr dirty="0">
              <a:solidFill>
                <a:srgbClr val="000000"/>
              </a:solidFill>
            </a:endParaRPr>
          </a:p>
          <a:p>
            <a:pPr marL="0" indent="0" defTabSz="256031">
              <a:spcBef>
                <a:spcPts val="0"/>
              </a:spcBef>
              <a:buClrTx/>
              <a:buSzTx/>
              <a:buNone/>
              <a:defRPr sz="728" b="1">
                <a:solidFill>
                  <a:srgbClr val="0000AA"/>
                </a:solidFill>
                <a:latin typeface="Courier"/>
                <a:ea typeface="Courier"/>
                <a:cs typeface="Courier"/>
                <a:sym typeface="Courier"/>
              </a:defRPr>
            </a:pPr>
            <a:r>
              <a:rPr dirty="0">
                <a:solidFill>
                  <a:srgbClr val="000000"/>
                </a:solidFill>
              </a:rPr>
              <a:t>	</a:t>
            </a:r>
            <a:r>
              <a:rPr dirty="0"/>
              <a:t>AS</a:t>
            </a:r>
            <a:endParaRPr dirty="0">
              <a:solidFill>
                <a:srgbClr val="000000"/>
              </a:solidFill>
            </a:endParaRPr>
          </a:p>
          <a:p>
            <a:pPr marL="0" indent="0" defTabSz="256031">
              <a:spcBef>
                <a:spcPts val="0"/>
              </a:spcBef>
              <a:buClrTx/>
              <a:buSzTx/>
              <a:buNone/>
              <a:defRPr sz="728" b="1">
                <a:solidFill>
                  <a:srgbClr val="0000AA"/>
                </a:solidFill>
                <a:latin typeface="Courier"/>
                <a:ea typeface="Courier"/>
                <a:cs typeface="Courier"/>
                <a:sym typeface="Courier"/>
              </a:defRPr>
            </a:pPr>
            <a:r>
              <a:rPr dirty="0">
                <a:solidFill>
                  <a:srgbClr val="000000"/>
                </a:solidFill>
              </a:rPr>
              <a:t>	</a:t>
            </a:r>
            <a:r>
              <a:rPr dirty="0"/>
              <a:t>BEGIN</a:t>
            </a:r>
            <a:endParaRPr dirty="0">
              <a:solidFill>
                <a:srgbClr val="000000"/>
              </a:solidFill>
            </a:endParaRPr>
          </a:p>
          <a:p>
            <a:pPr marL="0" indent="0" defTabSz="256031">
              <a:spcBef>
                <a:spcPts val="0"/>
              </a:spcBef>
              <a:buClrTx/>
              <a:buSzTx/>
              <a:buNone/>
              <a:defRPr sz="728" b="1">
                <a:solidFill>
                  <a:srgbClr val="000000"/>
                </a:solidFill>
                <a:latin typeface="Courier"/>
                <a:ea typeface="Courier"/>
                <a:cs typeface="Courier"/>
                <a:sym typeface="Courier"/>
              </a:defRPr>
            </a:pPr>
            <a:r>
              <a:rPr dirty="0"/>
              <a:t>		</a:t>
            </a:r>
            <a:r>
              <a:rPr dirty="0">
                <a:solidFill>
                  <a:srgbClr val="0000AA"/>
                </a:solidFill>
              </a:rPr>
              <a:t>DECLARE</a:t>
            </a:r>
            <a:r>
              <a:rPr dirty="0"/>
              <a:t> @Result </a:t>
            </a:r>
            <a:r>
              <a:rPr dirty="0">
                <a:solidFill>
                  <a:srgbClr val="0000AA"/>
                </a:solidFill>
              </a:rPr>
              <a:t>NVARCHAR</a:t>
            </a:r>
            <a:r>
              <a:rPr dirty="0">
                <a:solidFill>
                  <a:srgbClr val="777777"/>
                </a:solidFill>
              </a:rPr>
              <a:t>(</a:t>
            </a:r>
            <a:r>
              <a:rPr dirty="0"/>
              <a:t>20</a:t>
            </a:r>
            <a:r>
              <a:rPr dirty="0">
                <a:solidFill>
                  <a:srgbClr val="777777"/>
                </a:solidFill>
              </a:rPr>
              <a:t>);</a:t>
            </a:r>
          </a:p>
          <a:p>
            <a:pPr marL="0" indent="0" defTabSz="256031">
              <a:spcBef>
                <a:spcPts val="0"/>
              </a:spcBef>
              <a:buClrTx/>
              <a:buSzTx/>
              <a:buNone/>
              <a:defRPr sz="728" b="1">
                <a:solidFill>
                  <a:srgbClr val="000000"/>
                </a:solidFill>
                <a:latin typeface="Courier"/>
                <a:ea typeface="Courier"/>
                <a:cs typeface="Courier"/>
                <a:sym typeface="Courier"/>
              </a:defRPr>
            </a:pPr>
            <a:r>
              <a:rPr dirty="0"/>
              <a:t>		</a:t>
            </a:r>
            <a:r>
              <a:rPr dirty="0">
                <a:solidFill>
                  <a:srgbClr val="0000AA"/>
                </a:solidFill>
              </a:rPr>
              <a:t>DECLARE</a:t>
            </a:r>
            <a:r>
              <a:rPr dirty="0"/>
              <a:t> @Month </a:t>
            </a:r>
            <a:r>
              <a:rPr dirty="0">
                <a:solidFill>
                  <a:srgbClr val="0000AA"/>
                </a:solidFill>
              </a:rPr>
              <a:t>INT</a:t>
            </a:r>
            <a:r>
              <a:rPr dirty="0"/>
              <a:t> </a:t>
            </a:r>
            <a:r>
              <a:rPr dirty="0">
                <a:solidFill>
                  <a:srgbClr val="777777"/>
                </a:solidFill>
              </a:rPr>
              <a:t>=</a:t>
            </a:r>
            <a:r>
              <a:rPr dirty="0"/>
              <a:t> </a:t>
            </a:r>
            <a:r>
              <a:rPr dirty="0">
                <a:solidFill>
                  <a:srgbClr val="AA00AA"/>
                </a:solidFill>
              </a:rPr>
              <a:t>MONTH</a:t>
            </a:r>
            <a:r>
              <a:rPr dirty="0">
                <a:solidFill>
                  <a:srgbClr val="777777"/>
                </a:solidFill>
              </a:rPr>
              <a:t>(</a:t>
            </a:r>
            <a:r>
              <a:rPr dirty="0"/>
              <a:t>@date</a:t>
            </a:r>
            <a:r>
              <a:rPr dirty="0">
                <a:solidFill>
                  <a:srgbClr val="777777"/>
                </a:solidFill>
              </a:rPr>
              <a:t>);</a:t>
            </a:r>
          </a:p>
          <a:p>
            <a:pPr marL="0" indent="0" defTabSz="256031">
              <a:spcBef>
                <a:spcPts val="0"/>
              </a:spcBef>
              <a:buClrTx/>
              <a:buSzTx/>
              <a:buNone/>
              <a:defRPr sz="728" b="1">
                <a:solidFill>
                  <a:srgbClr val="000000"/>
                </a:solidFill>
                <a:latin typeface="Courier"/>
                <a:ea typeface="Courier"/>
                <a:cs typeface="Courier"/>
                <a:sym typeface="Courier"/>
              </a:defRPr>
            </a:pPr>
            <a:endParaRPr dirty="0">
              <a:solidFill>
                <a:srgbClr val="777777"/>
              </a:solidFill>
            </a:endParaRPr>
          </a:p>
          <a:p>
            <a:pPr marL="0" indent="0" defTabSz="256031">
              <a:spcBef>
                <a:spcPts val="0"/>
              </a:spcBef>
              <a:buClrTx/>
              <a:buSzTx/>
              <a:buNone/>
              <a:defRPr sz="728" b="1">
                <a:solidFill>
                  <a:srgbClr val="000000"/>
                </a:solidFill>
                <a:latin typeface="Courier"/>
                <a:ea typeface="Courier"/>
                <a:cs typeface="Courier"/>
                <a:sym typeface="Courier"/>
              </a:defRPr>
            </a:pPr>
            <a:r>
              <a:rPr dirty="0"/>
              <a:t>		</a:t>
            </a:r>
            <a:r>
              <a:rPr dirty="0">
                <a:solidFill>
                  <a:srgbClr val="0000AA"/>
                </a:solidFill>
              </a:rPr>
              <a:t>SELECT</a:t>
            </a:r>
            <a:r>
              <a:rPr dirty="0"/>
              <a:t> @Result </a:t>
            </a:r>
            <a:r>
              <a:rPr dirty="0">
                <a:solidFill>
                  <a:srgbClr val="777777"/>
                </a:solidFill>
              </a:rPr>
              <a:t>=</a:t>
            </a:r>
            <a:r>
              <a:rPr dirty="0"/>
              <a:t> </a:t>
            </a:r>
            <a:r>
              <a:rPr dirty="0">
                <a:solidFill>
                  <a:srgbClr val="0000AA"/>
                </a:solidFill>
              </a:rPr>
              <a:t>CASE</a:t>
            </a:r>
            <a:r>
              <a:rPr dirty="0"/>
              <a:t> </a:t>
            </a:r>
          </a:p>
          <a:p>
            <a:pPr marL="0" indent="0" defTabSz="256031">
              <a:spcBef>
                <a:spcPts val="0"/>
              </a:spcBef>
              <a:buClrTx/>
              <a:buSzTx/>
              <a:buNone/>
              <a:defRPr sz="728" b="1">
                <a:solidFill>
                  <a:srgbClr val="000000"/>
                </a:solidFill>
                <a:latin typeface="Courier"/>
                <a:ea typeface="Courier"/>
                <a:cs typeface="Courier"/>
                <a:sym typeface="Courier"/>
              </a:defRPr>
            </a:pPr>
            <a:r>
              <a:rPr dirty="0"/>
              <a:t>				</a:t>
            </a:r>
            <a:r>
              <a:rPr dirty="0">
                <a:solidFill>
                  <a:srgbClr val="0000AA"/>
                </a:solidFill>
              </a:rPr>
              <a:t>WHEN</a:t>
            </a:r>
            <a:r>
              <a:rPr dirty="0"/>
              <a:t> @Month </a:t>
            </a:r>
            <a:r>
              <a:rPr dirty="0">
                <a:solidFill>
                  <a:srgbClr val="777777"/>
                </a:solidFill>
              </a:rPr>
              <a:t>IN</a:t>
            </a:r>
            <a:r>
              <a:rPr dirty="0"/>
              <a:t> </a:t>
            </a:r>
            <a:r>
              <a:rPr dirty="0">
                <a:solidFill>
                  <a:srgbClr val="777777"/>
                </a:solidFill>
              </a:rPr>
              <a:t>(</a:t>
            </a:r>
          </a:p>
          <a:p>
            <a:pPr marL="0" indent="0" defTabSz="256031">
              <a:spcBef>
                <a:spcPts val="0"/>
              </a:spcBef>
              <a:buClrTx/>
              <a:buSzTx/>
              <a:buNone/>
              <a:defRPr sz="728" b="1">
                <a:solidFill>
                  <a:srgbClr val="000000"/>
                </a:solidFill>
                <a:latin typeface="Courier"/>
                <a:ea typeface="Courier"/>
                <a:cs typeface="Courier"/>
                <a:sym typeface="Courier"/>
              </a:defRPr>
            </a:pPr>
            <a:r>
              <a:rPr dirty="0"/>
              <a:t>						12</a:t>
            </a:r>
          </a:p>
          <a:p>
            <a:pPr marL="0" indent="0" defTabSz="256031">
              <a:spcBef>
                <a:spcPts val="0"/>
              </a:spcBef>
              <a:buClrTx/>
              <a:buSzTx/>
              <a:buNone/>
              <a:defRPr sz="728" b="1">
                <a:solidFill>
                  <a:srgbClr val="000000"/>
                </a:solidFill>
                <a:latin typeface="Courier"/>
                <a:ea typeface="Courier"/>
                <a:cs typeface="Courier"/>
                <a:sym typeface="Courier"/>
              </a:defRPr>
            </a:pPr>
            <a:r>
              <a:rPr dirty="0"/>
              <a:t>						</a:t>
            </a:r>
            <a:r>
              <a:rPr dirty="0">
                <a:solidFill>
                  <a:srgbClr val="777777"/>
                </a:solidFill>
              </a:rPr>
              <a:t>,</a:t>
            </a:r>
            <a:r>
              <a:rPr dirty="0"/>
              <a:t>1</a:t>
            </a:r>
          </a:p>
          <a:p>
            <a:pPr marL="0" indent="0" defTabSz="256031">
              <a:spcBef>
                <a:spcPts val="0"/>
              </a:spcBef>
              <a:buClrTx/>
              <a:buSzTx/>
              <a:buNone/>
              <a:defRPr sz="728" b="1">
                <a:solidFill>
                  <a:srgbClr val="000000"/>
                </a:solidFill>
                <a:latin typeface="Courier"/>
                <a:ea typeface="Courier"/>
                <a:cs typeface="Courier"/>
                <a:sym typeface="Courier"/>
              </a:defRPr>
            </a:pPr>
            <a:r>
              <a:rPr dirty="0"/>
              <a:t>						</a:t>
            </a:r>
            <a:r>
              <a:rPr dirty="0">
                <a:solidFill>
                  <a:srgbClr val="777777"/>
                </a:solidFill>
              </a:rPr>
              <a:t>,</a:t>
            </a:r>
            <a:r>
              <a:rPr dirty="0"/>
              <a:t>2</a:t>
            </a:r>
          </a:p>
          <a:p>
            <a:pPr marL="0" indent="0" defTabSz="256031">
              <a:spcBef>
                <a:spcPts val="0"/>
              </a:spcBef>
              <a:buClrTx/>
              <a:buSzTx/>
              <a:buNone/>
              <a:defRPr sz="728" b="1">
                <a:solidFill>
                  <a:srgbClr val="000000"/>
                </a:solidFill>
                <a:latin typeface="Courier"/>
                <a:ea typeface="Courier"/>
                <a:cs typeface="Courier"/>
                <a:sym typeface="Courier"/>
              </a:defRPr>
            </a:pPr>
            <a:r>
              <a:rPr dirty="0"/>
              <a:t>						</a:t>
            </a:r>
            <a:r>
              <a:rPr dirty="0">
                <a:solidFill>
                  <a:srgbClr val="777777"/>
                </a:solidFill>
              </a:rPr>
              <a:t>)</a:t>
            </a:r>
          </a:p>
          <a:p>
            <a:pPr marL="0" indent="0" defTabSz="256031">
              <a:spcBef>
                <a:spcPts val="0"/>
              </a:spcBef>
              <a:buClrTx/>
              <a:buSzTx/>
              <a:buNone/>
              <a:defRPr sz="728" b="1">
                <a:solidFill>
                  <a:srgbClr val="AA0000"/>
                </a:solidFill>
                <a:latin typeface="Courier"/>
                <a:ea typeface="Courier"/>
                <a:cs typeface="Courier"/>
                <a:sym typeface="Courier"/>
              </a:defRPr>
            </a:pPr>
            <a:r>
              <a:rPr dirty="0">
                <a:solidFill>
                  <a:srgbClr val="000000"/>
                </a:solidFill>
              </a:rPr>
              <a:t>					</a:t>
            </a:r>
            <a:r>
              <a:rPr dirty="0">
                <a:solidFill>
                  <a:srgbClr val="0000AA"/>
                </a:solidFill>
              </a:rPr>
              <a:t>THEN</a:t>
            </a:r>
            <a:r>
              <a:rPr dirty="0">
                <a:solidFill>
                  <a:srgbClr val="000000"/>
                </a:solidFill>
              </a:rPr>
              <a:t> </a:t>
            </a:r>
            <a:r>
              <a:rPr dirty="0"/>
              <a:t>'Winter'</a:t>
            </a:r>
            <a:endParaRPr dirty="0">
              <a:solidFill>
                <a:srgbClr val="000000"/>
              </a:solidFill>
            </a:endParaRPr>
          </a:p>
          <a:p>
            <a:pPr marL="0" indent="0" defTabSz="256031">
              <a:spcBef>
                <a:spcPts val="0"/>
              </a:spcBef>
              <a:buClrTx/>
              <a:buSzTx/>
              <a:buNone/>
              <a:defRPr sz="728" b="1">
                <a:solidFill>
                  <a:srgbClr val="000000"/>
                </a:solidFill>
                <a:latin typeface="Courier"/>
                <a:ea typeface="Courier"/>
                <a:cs typeface="Courier"/>
                <a:sym typeface="Courier"/>
              </a:defRPr>
            </a:pPr>
            <a:r>
              <a:rPr dirty="0"/>
              <a:t>				</a:t>
            </a:r>
            <a:r>
              <a:rPr dirty="0">
                <a:solidFill>
                  <a:srgbClr val="0000AA"/>
                </a:solidFill>
              </a:rPr>
              <a:t>WHEN</a:t>
            </a:r>
            <a:r>
              <a:rPr dirty="0"/>
              <a:t> @Month </a:t>
            </a:r>
            <a:r>
              <a:rPr dirty="0">
                <a:solidFill>
                  <a:srgbClr val="0000AA"/>
                </a:solidFill>
              </a:rPr>
              <a:t>BETWEEN</a:t>
            </a:r>
            <a:r>
              <a:rPr dirty="0"/>
              <a:t> 3</a:t>
            </a:r>
          </a:p>
          <a:p>
            <a:pPr marL="0" indent="0" defTabSz="256031">
              <a:spcBef>
                <a:spcPts val="0"/>
              </a:spcBef>
              <a:buClrTx/>
              <a:buSzTx/>
              <a:buNone/>
              <a:defRPr sz="728" b="1">
                <a:solidFill>
                  <a:srgbClr val="000000"/>
                </a:solidFill>
                <a:latin typeface="Courier"/>
                <a:ea typeface="Courier"/>
                <a:cs typeface="Courier"/>
                <a:sym typeface="Courier"/>
              </a:defRPr>
            </a:pPr>
            <a:r>
              <a:rPr dirty="0"/>
              <a:t>						</a:t>
            </a:r>
            <a:r>
              <a:rPr dirty="0">
                <a:solidFill>
                  <a:srgbClr val="0000AA"/>
                </a:solidFill>
              </a:rPr>
              <a:t>AND</a:t>
            </a:r>
            <a:r>
              <a:rPr dirty="0"/>
              <a:t> 5</a:t>
            </a:r>
          </a:p>
          <a:p>
            <a:pPr marL="0" indent="0" defTabSz="256031">
              <a:spcBef>
                <a:spcPts val="0"/>
              </a:spcBef>
              <a:buClrTx/>
              <a:buSzTx/>
              <a:buNone/>
              <a:defRPr sz="728" b="1">
                <a:solidFill>
                  <a:srgbClr val="AA0000"/>
                </a:solidFill>
                <a:latin typeface="Courier"/>
                <a:ea typeface="Courier"/>
                <a:cs typeface="Courier"/>
                <a:sym typeface="Courier"/>
              </a:defRPr>
            </a:pPr>
            <a:r>
              <a:rPr dirty="0">
                <a:solidFill>
                  <a:srgbClr val="000000"/>
                </a:solidFill>
              </a:rPr>
              <a:t>					</a:t>
            </a:r>
            <a:r>
              <a:rPr dirty="0">
                <a:solidFill>
                  <a:srgbClr val="0000AA"/>
                </a:solidFill>
              </a:rPr>
              <a:t>THEN</a:t>
            </a:r>
            <a:r>
              <a:rPr dirty="0">
                <a:solidFill>
                  <a:srgbClr val="000000"/>
                </a:solidFill>
              </a:rPr>
              <a:t> </a:t>
            </a:r>
            <a:r>
              <a:rPr dirty="0"/>
              <a:t>'Spring'</a:t>
            </a:r>
            <a:endParaRPr dirty="0">
              <a:solidFill>
                <a:srgbClr val="000000"/>
              </a:solidFill>
            </a:endParaRPr>
          </a:p>
          <a:p>
            <a:pPr marL="0" indent="0" defTabSz="256031">
              <a:spcBef>
                <a:spcPts val="0"/>
              </a:spcBef>
              <a:buClrTx/>
              <a:buSzTx/>
              <a:buNone/>
              <a:defRPr sz="728" b="1">
                <a:solidFill>
                  <a:srgbClr val="000000"/>
                </a:solidFill>
                <a:latin typeface="Courier"/>
                <a:ea typeface="Courier"/>
                <a:cs typeface="Courier"/>
                <a:sym typeface="Courier"/>
              </a:defRPr>
            </a:pPr>
            <a:r>
              <a:rPr dirty="0"/>
              <a:t>				</a:t>
            </a:r>
            <a:r>
              <a:rPr dirty="0">
                <a:solidFill>
                  <a:srgbClr val="0000AA"/>
                </a:solidFill>
              </a:rPr>
              <a:t>WHEN</a:t>
            </a:r>
            <a:r>
              <a:rPr dirty="0"/>
              <a:t> @Month </a:t>
            </a:r>
            <a:r>
              <a:rPr dirty="0">
                <a:solidFill>
                  <a:srgbClr val="0000AA"/>
                </a:solidFill>
              </a:rPr>
              <a:t>BETWEEN</a:t>
            </a:r>
            <a:r>
              <a:rPr dirty="0"/>
              <a:t> 6</a:t>
            </a:r>
          </a:p>
          <a:p>
            <a:pPr marL="0" indent="0" defTabSz="256031">
              <a:spcBef>
                <a:spcPts val="0"/>
              </a:spcBef>
              <a:buClrTx/>
              <a:buSzTx/>
              <a:buNone/>
              <a:defRPr sz="728" b="1">
                <a:solidFill>
                  <a:srgbClr val="000000"/>
                </a:solidFill>
                <a:latin typeface="Courier"/>
                <a:ea typeface="Courier"/>
                <a:cs typeface="Courier"/>
                <a:sym typeface="Courier"/>
              </a:defRPr>
            </a:pPr>
            <a:r>
              <a:rPr dirty="0"/>
              <a:t>						</a:t>
            </a:r>
            <a:r>
              <a:rPr dirty="0">
                <a:solidFill>
                  <a:srgbClr val="0000AA"/>
                </a:solidFill>
              </a:rPr>
              <a:t>AND</a:t>
            </a:r>
            <a:r>
              <a:rPr dirty="0"/>
              <a:t> 8</a:t>
            </a:r>
          </a:p>
          <a:p>
            <a:pPr marL="0" indent="0" defTabSz="256031">
              <a:spcBef>
                <a:spcPts val="0"/>
              </a:spcBef>
              <a:buClrTx/>
              <a:buSzTx/>
              <a:buNone/>
              <a:defRPr sz="728" b="1">
                <a:solidFill>
                  <a:srgbClr val="AA0000"/>
                </a:solidFill>
                <a:latin typeface="Courier"/>
                <a:ea typeface="Courier"/>
                <a:cs typeface="Courier"/>
                <a:sym typeface="Courier"/>
              </a:defRPr>
            </a:pPr>
            <a:r>
              <a:rPr dirty="0">
                <a:solidFill>
                  <a:srgbClr val="000000"/>
                </a:solidFill>
              </a:rPr>
              <a:t>					</a:t>
            </a:r>
            <a:r>
              <a:rPr dirty="0">
                <a:solidFill>
                  <a:srgbClr val="0000AA"/>
                </a:solidFill>
              </a:rPr>
              <a:t>THEN</a:t>
            </a:r>
            <a:r>
              <a:rPr dirty="0">
                <a:solidFill>
                  <a:srgbClr val="000000"/>
                </a:solidFill>
              </a:rPr>
              <a:t> </a:t>
            </a:r>
            <a:r>
              <a:rPr dirty="0"/>
              <a:t>'Summer'</a:t>
            </a:r>
            <a:endParaRPr dirty="0">
              <a:solidFill>
                <a:srgbClr val="000000"/>
              </a:solidFill>
            </a:endParaRPr>
          </a:p>
          <a:p>
            <a:pPr marL="0" indent="0" defTabSz="256031">
              <a:spcBef>
                <a:spcPts val="0"/>
              </a:spcBef>
              <a:buClrTx/>
              <a:buSzTx/>
              <a:buNone/>
              <a:defRPr sz="728" b="1">
                <a:solidFill>
                  <a:srgbClr val="000000"/>
                </a:solidFill>
                <a:latin typeface="Courier"/>
                <a:ea typeface="Courier"/>
                <a:cs typeface="Courier"/>
                <a:sym typeface="Courier"/>
              </a:defRPr>
            </a:pPr>
            <a:r>
              <a:rPr dirty="0"/>
              <a:t>				</a:t>
            </a:r>
            <a:r>
              <a:rPr dirty="0">
                <a:solidFill>
                  <a:srgbClr val="0000AA"/>
                </a:solidFill>
              </a:rPr>
              <a:t>WHEN</a:t>
            </a:r>
            <a:r>
              <a:rPr dirty="0"/>
              <a:t> @Month </a:t>
            </a:r>
            <a:r>
              <a:rPr dirty="0">
                <a:solidFill>
                  <a:srgbClr val="0000AA"/>
                </a:solidFill>
              </a:rPr>
              <a:t>BETWEEN</a:t>
            </a:r>
            <a:r>
              <a:rPr dirty="0"/>
              <a:t> 9</a:t>
            </a:r>
          </a:p>
          <a:p>
            <a:pPr marL="0" indent="0" defTabSz="256031">
              <a:spcBef>
                <a:spcPts val="0"/>
              </a:spcBef>
              <a:buClrTx/>
              <a:buSzTx/>
              <a:buNone/>
              <a:defRPr sz="728" b="1">
                <a:solidFill>
                  <a:srgbClr val="000000"/>
                </a:solidFill>
                <a:latin typeface="Courier"/>
                <a:ea typeface="Courier"/>
                <a:cs typeface="Courier"/>
                <a:sym typeface="Courier"/>
              </a:defRPr>
            </a:pPr>
            <a:r>
              <a:rPr dirty="0"/>
              <a:t>						</a:t>
            </a:r>
            <a:r>
              <a:rPr dirty="0">
                <a:solidFill>
                  <a:srgbClr val="0000AA"/>
                </a:solidFill>
              </a:rPr>
              <a:t>AND</a:t>
            </a:r>
            <a:r>
              <a:rPr dirty="0"/>
              <a:t> 11</a:t>
            </a:r>
          </a:p>
          <a:p>
            <a:pPr marL="0" indent="0" defTabSz="256031">
              <a:spcBef>
                <a:spcPts val="0"/>
              </a:spcBef>
              <a:buClrTx/>
              <a:buSzTx/>
              <a:buNone/>
              <a:defRPr sz="728" b="1">
                <a:solidFill>
                  <a:srgbClr val="AA0000"/>
                </a:solidFill>
                <a:latin typeface="Courier"/>
                <a:ea typeface="Courier"/>
                <a:cs typeface="Courier"/>
                <a:sym typeface="Courier"/>
              </a:defRPr>
            </a:pPr>
            <a:r>
              <a:rPr dirty="0">
                <a:solidFill>
                  <a:srgbClr val="000000"/>
                </a:solidFill>
              </a:rPr>
              <a:t>					</a:t>
            </a:r>
            <a:r>
              <a:rPr dirty="0">
                <a:solidFill>
                  <a:srgbClr val="0000AA"/>
                </a:solidFill>
              </a:rPr>
              <a:t>THEN</a:t>
            </a:r>
            <a:r>
              <a:rPr dirty="0">
                <a:solidFill>
                  <a:srgbClr val="000000"/>
                </a:solidFill>
              </a:rPr>
              <a:t> </a:t>
            </a:r>
            <a:r>
              <a:rPr dirty="0"/>
              <a:t>'Autumn'</a:t>
            </a:r>
            <a:endParaRPr dirty="0">
              <a:solidFill>
                <a:srgbClr val="000000"/>
              </a:solidFill>
            </a:endParaRPr>
          </a:p>
          <a:p>
            <a:pPr marL="0" indent="0" defTabSz="256031">
              <a:spcBef>
                <a:spcPts val="0"/>
              </a:spcBef>
              <a:buClrTx/>
              <a:buSzTx/>
              <a:buNone/>
              <a:defRPr sz="728" b="1">
                <a:solidFill>
                  <a:srgbClr val="AA0000"/>
                </a:solidFill>
                <a:latin typeface="Courier"/>
                <a:ea typeface="Courier"/>
                <a:cs typeface="Courier"/>
                <a:sym typeface="Courier"/>
              </a:defRPr>
            </a:pPr>
            <a:r>
              <a:rPr dirty="0">
                <a:solidFill>
                  <a:srgbClr val="000000"/>
                </a:solidFill>
              </a:rPr>
              <a:t>				</a:t>
            </a:r>
            <a:r>
              <a:rPr dirty="0">
                <a:solidFill>
                  <a:srgbClr val="0000AA"/>
                </a:solidFill>
              </a:rPr>
              <a:t>ELSE</a:t>
            </a:r>
            <a:r>
              <a:rPr dirty="0">
                <a:solidFill>
                  <a:srgbClr val="000000"/>
                </a:solidFill>
              </a:rPr>
              <a:t> </a:t>
            </a:r>
            <a:r>
              <a:rPr dirty="0"/>
              <a:t>'ERROR - CANNOT CALCULATE Season'</a:t>
            </a:r>
            <a:endParaRPr dirty="0">
              <a:solidFill>
                <a:srgbClr val="000000"/>
              </a:solidFill>
            </a:endParaRPr>
          </a:p>
          <a:p>
            <a:pPr marL="0" indent="0" defTabSz="256031">
              <a:spcBef>
                <a:spcPts val="0"/>
              </a:spcBef>
              <a:buClrTx/>
              <a:buSzTx/>
              <a:buNone/>
              <a:defRPr sz="728" b="1">
                <a:solidFill>
                  <a:srgbClr val="000000"/>
                </a:solidFill>
                <a:latin typeface="Courier"/>
                <a:ea typeface="Courier"/>
                <a:cs typeface="Courier"/>
                <a:sym typeface="Courier"/>
              </a:defRPr>
            </a:pPr>
            <a:r>
              <a:rPr dirty="0"/>
              <a:t>				</a:t>
            </a:r>
            <a:r>
              <a:rPr dirty="0">
                <a:solidFill>
                  <a:srgbClr val="0000AA"/>
                </a:solidFill>
              </a:rPr>
              <a:t>END</a:t>
            </a:r>
            <a:r>
              <a:rPr dirty="0">
                <a:solidFill>
                  <a:srgbClr val="777777"/>
                </a:solidFill>
              </a:rPr>
              <a:t>;</a:t>
            </a:r>
          </a:p>
          <a:p>
            <a:pPr marL="0" indent="0" defTabSz="256031">
              <a:spcBef>
                <a:spcPts val="0"/>
              </a:spcBef>
              <a:buClrTx/>
              <a:buSzTx/>
              <a:buNone/>
              <a:defRPr sz="728" b="1">
                <a:solidFill>
                  <a:srgbClr val="000000"/>
                </a:solidFill>
                <a:latin typeface="Courier"/>
                <a:ea typeface="Courier"/>
                <a:cs typeface="Courier"/>
                <a:sym typeface="Courier"/>
              </a:defRPr>
            </a:pPr>
            <a:endParaRPr dirty="0">
              <a:solidFill>
                <a:srgbClr val="777777"/>
              </a:solidFill>
            </a:endParaRPr>
          </a:p>
          <a:p>
            <a:pPr marL="0" indent="0" defTabSz="256031">
              <a:spcBef>
                <a:spcPts val="0"/>
              </a:spcBef>
              <a:buClrTx/>
              <a:buSzTx/>
              <a:buNone/>
              <a:defRPr sz="728" b="1">
                <a:solidFill>
                  <a:srgbClr val="000000"/>
                </a:solidFill>
                <a:latin typeface="Courier"/>
                <a:ea typeface="Courier"/>
                <a:cs typeface="Courier"/>
                <a:sym typeface="Courier"/>
              </a:defRPr>
            </a:pPr>
            <a:r>
              <a:rPr dirty="0"/>
              <a:t>		</a:t>
            </a:r>
            <a:r>
              <a:rPr dirty="0">
                <a:solidFill>
                  <a:srgbClr val="0000AA"/>
                </a:solidFill>
              </a:rPr>
              <a:t>RETURN</a:t>
            </a:r>
            <a:r>
              <a:rPr dirty="0"/>
              <a:t> @Result</a:t>
            </a:r>
          </a:p>
          <a:p>
            <a:pPr marL="0" indent="0" defTabSz="256031">
              <a:spcBef>
                <a:spcPts val="0"/>
              </a:spcBef>
              <a:buClrTx/>
              <a:buSzTx/>
              <a:buNone/>
              <a:defRPr sz="728" b="1">
                <a:solidFill>
                  <a:srgbClr val="0000AA"/>
                </a:solidFill>
                <a:latin typeface="Courier"/>
                <a:ea typeface="Courier"/>
                <a:cs typeface="Courier"/>
                <a:sym typeface="Courier"/>
              </a:defRPr>
            </a:pPr>
            <a:r>
              <a:rPr dirty="0">
                <a:solidFill>
                  <a:srgbClr val="000000"/>
                </a:solidFill>
              </a:rPr>
              <a:t>	</a:t>
            </a:r>
            <a:r>
              <a:rPr dirty="0"/>
              <a:t>END</a:t>
            </a:r>
            <a:r>
              <a:rPr dirty="0">
                <a:solidFill>
                  <a:srgbClr val="777777"/>
                </a:solidFill>
              </a:rPr>
              <a:t>;</a:t>
            </a:r>
            <a:endParaRPr dirty="0">
              <a:solidFill>
                <a:srgbClr val="000000"/>
              </a:solidFill>
            </a:endParaRPr>
          </a:p>
          <a:p>
            <a:pPr marL="0" indent="0" defTabSz="256031">
              <a:spcBef>
                <a:spcPts val="0"/>
              </a:spcBef>
              <a:buClrTx/>
              <a:buSzTx/>
              <a:buNone/>
              <a:defRPr sz="728" b="1">
                <a:solidFill>
                  <a:srgbClr val="0000AA"/>
                </a:solidFill>
                <a:latin typeface="Courier"/>
                <a:ea typeface="Courier"/>
                <a:cs typeface="Courier"/>
                <a:sym typeface="Courier"/>
              </a:defRPr>
            </a:pPr>
            <a:r>
              <a:rPr dirty="0"/>
              <a:t>GO</a:t>
            </a:r>
            <a:endParaRPr dirty="0">
              <a:solidFill>
                <a:srgbClr val="000000"/>
              </a:solidFil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itle 1"/>
          <p:cNvSpPr txBox="1">
            <a:spLocks noGrp="1"/>
          </p:cNvSpPr>
          <p:nvPr>
            <p:ph type="title"/>
          </p:nvPr>
        </p:nvSpPr>
        <p:spPr>
          <a:xfrm>
            <a:off x="677333" y="609600"/>
            <a:ext cx="8596670" cy="1320800"/>
          </a:xfrm>
          <a:prstGeom prst="rect">
            <a:avLst/>
          </a:prstGeom>
        </p:spPr>
        <p:txBody>
          <a:bodyPr/>
          <a:lstStyle/>
          <a:p>
            <a:r>
              <a:t>Query</a:t>
            </a:r>
          </a:p>
        </p:txBody>
      </p:sp>
      <p:sp>
        <p:nvSpPr>
          <p:cNvPr id="228" name="Content Placeholder 3"/>
          <p:cNvSpPr txBox="1">
            <a:spLocks noGrp="1"/>
          </p:cNvSpPr>
          <p:nvPr>
            <p:ph type="body" sz="half" idx="1"/>
          </p:nvPr>
        </p:nvSpPr>
        <p:spPr>
          <a:xfrm>
            <a:off x="677333" y="2160589"/>
            <a:ext cx="8596670" cy="3880773"/>
          </a:xfrm>
          <a:prstGeom prst="rect">
            <a:avLst/>
          </a:prstGeom>
        </p:spPr>
        <p:txBody>
          <a:bodyPr/>
          <a:lstStyle/>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SELECT</a:t>
            </a:r>
            <a:r>
              <a:t> C</a:t>
            </a:r>
            <a:r>
              <a:rPr>
                <a:solidFill>
                  <a:srgbClr val="777777"/>
                </a:solidFill>
              </a:rPr>
              <a:t>.</a:t>
            </a:r>
            <a:r>
              <a:t>customerid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E</a:t>
            </a:r>
            <a:r>
              <a:rPr>
                <a:solidFill>
                  <a:srgbClr val="777777"/>
                </a:solidFill>
              </a:rPr>
              <a:t>.</a:t>
            </a:r>
            <a:r>
              <a:t>employeeid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O</a:t>
            </a:r>
            <a:r>
              <a:rPr>
                <a:solidFill>
                  <a:srgbClr val="777777"/>
                </a:solidFill>
              </a:rPr>
              <a:t>.</a:t>
            </a:r>
            <a:r>
              <a:t>OrderId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Sales</a:t>
            </a:r>
            <a:r>
              <a:rPr>
                <a:solidFill>
                  <a:srgbClr val="777777"/>
                </a:solidFill>
              </a:rPr>
              <a:t>.</a:t>
            </a:r>
            <a:r>
              <a:t>Season</a:t>
            </a:r>
            <a:r>
              <a:rPr>
                <a:solidFill>
                  <a:srgbClr val="777777"/>
                </a:solidFill>
              </a:rPr>
              <a:t>(</a:t>
            </a:r>
            <a:r>
              <a:t>O</a:t>
            </a:r>
            <a:r>
              <a:rPr>
                <a:solidFill>
                  <a:srgbClr val="777777"/>
                </a:solidFill>
              </a:rPr>
              <a:t>.</a:t>
            </a:r>
            <a:r>
              <a:t>orderdate</a:t>
            </a:r>
            <a:r>
              <a:rPr>
                <a:solidFill>
                  <a:srgbClr val="777777"/>
                </a:solidFill>
              </a:rPr>
              <a:t>)</a:t>
            </a:r>
            <a:r>
              <a:t> </a:t>
            </a:r>
            <a:r>
              <a:rPr>
                <a:solidFill>
                  <a:srgbClr val="0000AA"/>
                </a:solidFill>
              </a:rPr>
              <a:t>AS</a:t>
            </a:r>
            <a:r>
              <a:t> [Order Season]</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FROM</a:t>
            </a:r>
            <a:r>
              <a:t> Sales</a:t>
            </a:r>
            <a:r>
              <a:rPr>
                <a:solidFill>
                  <a:srgbClr val="777777"/>
                </a:solidFill>
              </a:rPr>
              <a:t>.</a:t>
            </a:r>
            <a:r>
              <a:t>Customer </a:t>
            </a:r>
            <a:r>
              <a:rPr>
                <a:solidFill>
                  <a:srgbClr val="0000AA"/>
                </a:solidFill>
              </a:rPr>
              <a:t>AS</a:t>
            </a:r>
            <a:r>
              <a:t> C</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CROSS JOIN</a:t>
            </a:r>
            <a:r>
              <a:t> HumanResources</a:t>
            </a:r>
            <a:r>
              <a:rPr>
                <a:solidFill>
                  <a:srgbClr val="777777"/>
                </a:solidFill>
              </a:rPr>
              <a:t>.</a:t>
            </a:r>
            <a:r>
              <a:t>Employee </a:t>
            </a:r>
            <a:r>
              <a:rPr>
                <a:solidFill>
                  <a:srgbClr val="0000AA"/>
                </a:solidFill>
              </a:rPr>
              <a:t>AS</a:t>
            </a:r>
            <a:r>
              <a:t> E</a:t>
            </a:r>
          </a:p>
          <a:p>
            <a:pPr marL="0" indent="0">
              <a:spcBef>
                <a:spcPts val="0"/>
              </a:spcBef>
              <a:buClrTx/>
              <a:buSzTx/>
              <a:buNone/>
              <a:defRPr sz="1300" b="1">
                <a:solidFill>
                  <a:srgbClr val="0000AA"/>
                </a:solidFill>
                <a:latin typeface="Courier"/>
                <a:ea typeface="Courier"/>
                <a:cs typeface="Courier"/>
                <a:sym typeface="Courier"/>
              </a:defRPr>
            </a:pPr>
            <a:r>
              <a:t>CROSS JOIN</a:t>
            </a:r>
            <a:r>
              <a:rPr>
                <a:solidFill>
                  <a:srgbClr val="000000"/>
                </a:solidFill>
              </a:rPr>
              <a:t> Sales</a:t>
            </a:r>
            <a:r>
              <a:rPr>
                <a:solidFill>
                  <a:srgbClr val="777777"/>
                </a:solidFill>
              </a:rPr>
              <a:t>.</a:t>
            </a:r>
            <a:r>
              <a:rPr>
                <a:solidFill>
                  <a:srgbClr val="000000"/>
                </a:solidFill>
              </a:rPr>
              <a:t>[Order] </a:t>
            </a:r>
            <a:r>
              <a:t>AS</a:t>
            </a:r>
            <a:r>
              <a:rPr>
                <a:solidFill>
                  <a:srgbClr val="000000"/>
                </a:solidFill>
              </a:rPr>
              <a:t> O</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WHERE</a:t>
            </a:r>
            <a:r>
              <a:t> C</a:t>
            </a:r>
            <a:r>
              <a:rPr>
                <a:solidFill>
                  <a:srgbClr val="777777"/>
                </a:solidFill>
              </a:rPr>
              <a:t>.</a:t>
            </a:r>
            <a:r>
              <a:t>CustomerId </a:t>
            </a:r>
            <a:r>
              <a:rPr>
                <a:solidFill>
                  <a:srgbClr val="777777"/>
                </a:solidFill>
              </a:rPr>
              <a:t>=</a:t>
            </a:r>
            <a:r>
              <a:t> </a:t>
            </a:r>
            <a:r>
              <a:rPr>
                <a:solidFill>
                  <a:srgbClr val="777777"/>
                </a:solidFill>
              </a:rPr>
              <a:t>(</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0000AA"/>
                </a:solidFill>
              </a:rPr>
              <a:t>SELECT</a:t>
            </a:r>
            <a:r>
              <a:t> O</a:t>
            </a:r>
            <a:r>
              <a:rPr>
                <a:solidFill>
                  <a:srgbClr val="777777"/>
                </a:solidFill>
              </a:rPr>
              <a:t>.</a:t>
            </a:r>
            <a:r>
              <a:t>CustomerId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0000AA"/>
                </a:solidFill>
              </a:rPr>
              <a:t>WHERE</a:t>
            </a:r>
            <a:r>
              <a:t> E</a:t>
            </a:r>
            <a:r>
              <a:rPr>
                <a:solidFill>
                  <a:srgbClr val="777777"/>
                </a:solidFill>
              </a:rPr>
              <a:t>.</a:t>
            </a:r>
            <a:r>
              <a:t>EmployeeId </a:t>
            </a:r>
            <a:r>
              <a:rPr>
                <a:solidFill>
                  <a:srgbClr val="777777"/>
                </a:solidFill>
              </a:rPr>
              <a:t>=</a:t>
            </a:r>
            <a:r>
              <a:t> O</a:t>
            </a:r>
            <a:r>
              <a:rPr>
                <a:solidFill>
                  <a:srgbClr val="777777"/>
                </a:solidFill>
              </a:rPr>
              <a:t>.</a:t>
            </a:r>
            <a:r>
              <a:t>EmployeeId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GROUP</a:t>
            </a:r>
            <a:r>
              <a:t> </a:t>
            </a:r>
            <a:r>
              <a:rPr>
                <a:solidFill>
                  <a:srgbClr val="0000AA"/>
                </a:solidFill>
              </a:rPr>
              <a:t>BY</a:t>
            </a:r>
            <a:r>
              <a:t> C</a:t>
            </a:r>
            <a:r>
              <a:rPr>
                <a:solidFill>
                  <a:srgbClr val="777777"/>
                </a:solidFill>
              </a:rPr>
              <a:t>.</a:t>
            </a:r>
            <a:r>
              <a:t>customerid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E</a:t>
            </a:r>
            <a:r>
              <a:rPr>
                <a:solidFill>
                  <a:srgbClr val="777777"/>
                </a:solidFill>
              </a:rPr>
              <a:t>.</a:t>
            </a:r>
            <a:r>
              <a:t>employeeid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O</a:t>
            </a:r>
            <a:r>
              <a:rPr>
                <a:solidFill>
                  <a:srgbClr val="777777"/>
                </a:solidFill>
              </a:rPr>
              <a:t>.</a:t>
            </a:r>
            <a:r>
              <a:t>OrderId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Sales</a:t>
            </a:r>
            <a:r>
              <a:rPr>
                <a:solidFill>
                  <a:srgbClr val="777777"/>
                </a:solidFill>
              </a:rPr>
              <a:t>.</a:t>
            </a:r>
            <a:r>
              <a:t>Season</a:t>
            </a:r>
            <a:r>
              <a:rPr>
                <a:solidFill>
                  <a:srgbClr val="777777"/>
                </a:solidFill>
              </a:rPr>
              <a:t>(</a:t>
            </a:r>
            <a:r>
              <a:t>O</a:t>
            </a:r>
            <a:r>
              <a:rPr>
                <a:solidFill>
                  <a:srgbClr val="777777"/>
                </a:solidFill>
              </a:rPr>
              <a:t>.</a:t>
            </a:r>
            <a:r>
              <a:t>orderdate</a:t>
            </a:r>
            <a:r>
              <a:rPr>
                <a:solidFill>
                  <a:srgbClr val="777777"/>
                </a:solidFill>
              </a:rPr>
              <a:t>);</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itle 1"/>
          <p:cNvSpPr txBox="1">
            <a:spLocks noGrp="1"/>
          </p:cNvSpPr>
          <p:nvPr>
            <p:ph type="title"/>
          </p:nvPr>
        </p:nvSpPr>
        <p:spPr>
          <a:xfrm>
            <a:off x="677333" y="609600"/>
            <a:ext cx="8596670" cy="1320800"/>
          </a:xfrm>
          <a:prstGeom prst="rect">
            <a:avLst/>
          </a:prstGeom>
        </p:spPr>
        <p:txBody>
          <a:bodyPr/>
          <a:lstStyle/>
          <a:p>
            <a:r>
              <a:t>Key View of Tables Used Diagram</a:t>
            </a:r>
          </a:p>
        </p:txBody>
      </p:sp>
      <p:pic>
        <p:nvPicPr>
          <p:cNvPr id="3" name="Picture 2">
            <a:extLst>
              <a:ext uri="{FF2B5EF4-FFF2-40B4-BE49-F238E27FC236}">
                <a16:creationId xmlns:a16="http://schemas.microsoft.com/office/drawing/2014/main" id="{33D76A88-2F4C-4B59-88C1-BB194E5F9AE8}"/>
              </a:ext>
            </a:extLst>
          </p:cNvPr>
          <p:cNvPicPr>
            <a:picLocks noChangeAspect="1"/>
          </p:cNvPicPr>
          <p:nvPr/>
        </p:nvPicPr>
        <p:blipFill>
          <a:blip r:embed="rId2"/>
          <a:stretch>
            <a:fillRect/>
          </a:stretch>
        </p:blipFill>
        <p:spPr>
          <a:xfrm>
            <a:off x="2305871" y="1930400"/>
            <a:ext cx="5339594" cy="348790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487B-0C08-41F3-906B-D47935E248B2}"/>
              </a:ext>
            </a:extLst>
          </p:cNvPr>
          <p:cNvSpPr>
            <a:spLocks noGrp="1"/>
          </p:cNvSpPr>
          <p:nvPr>
            <p:ph type="title"/>
          </p:nvPr>
        </p:nvSpPr>
        <p:spPr/>
        <p:txBody>
          <a:bodyPr/>
          <a:lstStyle/>
          <a:p>
            <a:r>
              <a:rPr lang="en-US" dirty="0"/>
              <a:t>Supplier Information Subsystem of </a:t>
            </a:r>
            <a:r>
              <a:rPr lang="en-US" dirty="0" err="1"/>
              <a:t>WideWorldImporters</a:t>
            </a:r>
            <a:endParaRPr lang="en-US" dirty="0"/>
          </a:p>
        </p:txBody>
      </p:sp>
      <p:pic>
        <p:nvPicPr>
          <p:cNvPr id="5" name="Content Placeholder 4">
            <a:extLst>
              <a:ext uri="{FF2B5EF4-FFF2-40B4-BE49-F238E27FC236}">
                <a16:creationId xmlns:a16="http://schemas.microsoft.com/office/drawing/2014/main" id="{F58FE062-21B5-46DA-82EC-464FB4E62FF7}"/>
              </a:ext>
            </a:extLst>
          </p:cNvPr>
          <p:cNvPicPr>
            <a:picLocks noGrp="1" noChangeAspect="1"/>
          </p:cNvPicPr>
          <p:nvPr>
            <p:ph idx="1"/>
          </p:nvPr>
        </p:nvPicPr>
        <p:blipFill>
          <a:blip r:embed="rId2"/>
          <a:stretch>
            <a:fillRect/>
          </a:stretch>
        </p:blipFill>
        <p:spPr>
          <a:xfrm>
            <a:off x="1325995" y="2160588"/>
            <a:ext cx="7300047" cy="3881437"/>
          </a:xfrm>
        </p:spPr>
      </p:pic>
    </p:spTree>
    <p:extLst>
      <p:ext uri="{BB962C8B-B14F-4D97-AF65-F5344CB8AC3E}">
        <p14:creationId xmlns:p14="http://schemas.microsoft.com/office/powerpoint/2010/main" val="367111718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le 1"/>
          <p:cNvSpPr txBox="1">
            <a:spLocks noGrp="1"/>
          </p:cNvSpPr>
          <p:nvPr>
            <p:ph type="title"/>
          </p:nvPr>
        </p:nvSpPr>
        <p:spPr>
          <a:prstGeom prst="rect">
            <a:avLst/>
          </a:prstGeom>
        </p:spPr>
        <p:txBody>
          <a:bodyPr/>
          <a:lstStyle/>
          <a:p>
            <a:r>
              <a:t>Standard View of Tables Used Diagram</a:t>
            </a:r>
          </a:p>
        </p:txBody>
      </p:sp>
      <p:pic>
        <p:nvPicPr>
          <p:cNvPr id="3" name="Picture 2">
            <a:extLst>
              <a:ext uri="{FF2B5EF4-FFF2-40B4-BE49-F238E27FC236}">
                <a16:creationId xmlns:a16="http://schemas.microsoft.com/office/drawing/2014/main" id="{908E7A67-2B3D-4B49-A2E9-063BECE9E5EA}"/>
              </a:ext>
            </a:extLst>
          </p:cNvPr>
          <p:cNvPicPr>
            <a:picLocks noChangeAspect="1"/>
          </p:cNvPicPr>
          <p:nvPr/>
        </p:nvPicPr>
        <p:blipFill>
          <a:blip r:embed="rId2"/>
          <a:stretch>
            <a:fillRect/>
          </a:stretch>
        </p:blipFill>
        <p:spPr>
          <a:xfrm>
            <a:off x="2287302" y="1930400"/>
            <a:ext cx="5376731" cy="4054584"/>
          </a:xfrm>
          <a:prstGeom prst="rect">
            <a:avLst/>
          </a:prstGeom>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Title 1"/>
          <p:cNvSpPr txBox="1">
            <a:spLocks noGrp="1"/>
          </p:cNvSpPr>
          <p:nvPr>
            <p:ph type="title"/>
          </p:nvPr>
        </p:nvSpPr>
        <p:spPr>
          <a:xfrm>
            <a:off x="677333" y="609600"/>
            <a:ext cx="8596670" cy="1320800"/>
          </a:xfrm>
          <a:prstGeom prst="rect">
            <a:avLst/>
          </a:prstGeom>
        </p:spPr>
        <p:txBody>
          <a:bodyPr/>
          <a:lstStyle/>
          <a:p>
            <a:r>
              <a:t>Informatic Table: Columns Projection</a:t>
            </a:r>
          </a:p>
        </p:txBody>
      </p:sp>
      <p:graphicFrame>
        <p:nvGraphicFramePr>
          <p:cNvPr id="237" name="Table 7"/>
          <p:cNvGraphicFramePr/>
          <p:nvPr>
            <p:extLst>
              <p:ext uri="{D42A27DB-BD31-4B8C-83A1-F6EECF244321}">
                <p14:modId xmlns:p14="http://schemas.microsoft.com/office/powerpoint/2010/main" val="551792297"/>
              </p:ext>
            </p:extLst>
          </p:nvPr>
        </p:nvGraphicFramePr>
        <p:xfrm>
          <a:off x="677862" y="2160588"/>
          <a:ext cx="8596312" cy="175260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20000"/>
                    </a:ext>
                  </a:extLst>
                </a:gridCol>
                <a:gridCol w="4298156">
                  <a:extLst>
                    <a:ext uri="{9D8B030D-6E8A-4147-A177-3AD203B41FA5}">
                      <a16:colId xmlns:a16="http://schemas.microsoft.com/office/drawing/2014/main" val="20001"/>
                    </a:ext>
                  </a:extLst>
                </a:gridCol>
              </a:tblGrid>
              <a:tr h="370840">
                <a:tc>
                  <a:txBody>
                    <a:bodyPr/>
                    <a:lstStyle/>
                    <a:p>
                      <a:pPr algn="l">
                        <a:defRPr sz="1800" b="0">
                          <a:solidFill>
                            <a:srgbClr val="000000"/>
                          </a:solidFill>
                        </a:defRPr>
                      </a:pPr>
                      <a:r>
                        <a:rPr b="1" dirty="0">
                          <a:solidFill>
                            <a:srgbClr val="FFFFFF"/>
                          </a:solidFill>
                        </a:rPr>
                        <a:t>Table Name</a:t>
                      </a:r>
                    </a:p>
                  </a:txBody>
                  <a:tcPr marL="45720" marR="45720" horzOverflow="overflow"/>
                </a:tc>
                <a:tc>
                  <a:txBody>
                    <a:bodyPr/>
                    <a:lstStyle/>
                    <a:p>
                      <a:pPr algn="l">
                        <a:defRPr sz="1800" b="0">
                          <a:solidFill>
                            <a:srgbClr val="000000"/>
                          </a:solidFill>
                        </a:defRPr>
                      </a:pPr>
                      <a:r>
                        <a:rPr b="1">
                          <a:solidFill>
                            <a:srgbClr val="FFFFFF"/>
                          </a:solidFill>
                        </a:rPr>
                        <a:t>Column Name</a:t>
                      </a:r>
                    </a:p>
                  </a:txBody>
                  <a:tcPr marL="45720" marR="45720" horzOverflow="overflow"/>
                </a:tc>
                <a:extLst>
                  <a:ext uri="{0D108BD9-81ED-4DB2-BD59-A6C34878D82A}">
                    <a16:rowId xmlns:a16="http://schemas.microsoft.com/office/drawing/2014/main" val="10000"/>
                  </a:ext>
                </a:extLst>
              </a:tr>
              <a:tr h="370840">
                <a:tc>
                  <a:txBody>
                    <a:bodyPr/>
                    <a:lstStyle/>
                    <a:p>
                      <a:pPr algn="l">
                        <a:defRPr sz="1800"/>
                      </a:pPr>
                      <a:r>
                        <a:t>Sales.Customer</a:t>
                      </a:r>
                    </a:p>
                  </a:txBody>
                  <a:tcPr marL="45720" marR="45720" horzOverflow="overflow"/>
                </a:tc>
                <a:tc>
                  <a:txBody>
                    <a:bodyPr/>
                    <a:lstStyle/>
                    <a:p>
                      <a:pPr algn="l">
                        <a:defRPr sz="1800"/>
                      </a:pPr>
                      <a:r>
                        <a:t>CustomerId</a:t>
                      </a:r>
                    </a:p>
                  </a:txBody>
                  <a:tcPr marL="45720" marR="45720" horzOverflow="overflow"/>
                </a:tc>
                <a:extLst>
                  <a:ext uri="{0D108BD9-81ED-4DB2-BD59-A6C34878D82A}">
                    <a16:rowId xmlns:a16="http://schemas.microsoft.com/office/drawing/2014/main" val="10001"/>
                  </a:ext>
                </a:extLst>
              </a:tr>
              <a:tr h="370840">
                <a:tc>
                  <a:txBody>
                    <a:bodyPr/>
                    <a:lstStyle/>
                    <a:p>
                      <a:pPr algn="l">
                        <a:defRPr sz="1800"/>
                      </a:pPr>
                      <a:r>
                        <a:t>HumanResources.Employee</a:t>
                      </a:r>
                    </a:p>
                  </a:txBody>
                  <a:tcPr marL="45720" marR="45720" horzOverflow="overflow"/>
                </a:tc>
                <a:tc>
                  <a:txBody>
                    <a:bodyPr/>
                    <a:lstStyle/>
                    <a:p>
                      <a:pPr algn="l">
                        <a:defRPr sz="1800"/>
                      </a:pPr>
                      <a:r>
                        <a:t>EmployeeId</a:t>
                      </a:r>
                    </a:p>
                  </a:txBody>
                  <a:tcPr marL="45720" marR="45720" horzOverflow="overflow"/>
                </a:tc>
                <a:extLst>
                  <a:ext uri="{0D108BD9-81ED-4DB2-BD59-A6C34878D82A}">
                    <a16:rowId xmlns:a16="http://schemas.microsoft.com/office/drawing/2014/main" val="10002"/>
                  </a:ext>
                </a:extLst>
              </a:tr>
              <a:tr h="370840">
                <a:tc>
                  <a:txBody>
                    <a:bodyPr/>
                    <a:lstStyle/>
                    <a:p>
                      <a:pPr algn="l">
                        <a:defRPr sz="1800"/>
                      </a:pPr>
                      <a:r>
                        <a:t>Sales.Order</a:t>
                      </a:r>
                    </a:p>
                  </a:txBody>
                  <a:tcPr marL="45720" marR="45720" horzOverflow="overflow"/>
                </a:tc>
                <a:tc>
                  <a:txBody>
                    <a:bodyPr/>
                    <a:lstStyle/>
                    <a:p>
                      <a:pPr algn="l">
                        <a:defRPr sz="1800"/>
                      </a:pPr>
                      <a:r>
                        <a:rPr dirty="0" err="1"/>
                        <a:t>OrderId</a:t>
                      </a:r>
                      <a:r>
                        <a:rPr dirty="0"/>
                        <a:t>
Order Season (using </a:t>
                      </a:r>
                      <a:r>
                        <a:rPr dirty="0" err="1"/>
                        <a:t>OrderDate</a:t>
                      </a:r>
                      <a:r>
                        <a:rPr dirty="0"/>
                        <a:t>)</a:t>
                      </a:r>
                    </a:p>
                  </a:txBody>
                  <a:tcPr marL="45720" marR="45720" horzOverflow="overflow"/>
                </a:tc>
                <a:extLst>
                  <a:ext uri="{0D108BD9-81ED-4DB2-BD59-A6C34878D82A}">
                    <a16:rowId xmlns:a16="http://schemas.microsoft.com/office/drawing/2014/main" val="10003"/>
                  </a:ext>
                </a:extLst>
              </a:tr>
            </a:tbl>
          </a:graphicData>
        </a:graphic>
      </p:graphicFrame>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itle 1"/>
          <p:cNvSpPr txBox="1">
            <a:spLocks noGrp="1"/>
          </p:cNvSpPr>
          <p:nvPr>
            <p:ph type="title"/>
          </p:nvPr>
        </p:nvSpPr>
        <p:spPr>
          <a:xfrm>
            <a:off x="677333" y="609600"/>
            <a:ext cx="8596670" cy="1320800"/>
          </a:xfrm>
          <a:prstGeom prst="rect">
            <a:avLst/>
          </a:prstGeom>
        </p:spPr>
        <p:txBody>
          <a:bodyPr/>
          <a:lstStyle/>
          <a:p>
            <a:r>
              <a:t>Azure Output (830 Rows Affected)</a:t>
            </a:r>
          </a:p>
        </p:txBody>
      </p:sp>
      <p:pic>
        <p:nvPicPr>
          <p:cNvPr id="240" name="Screen Shot 2022-03-07 at 12.17.30 AM.png" descr="Screen Shot 2022-03-07 at 12.17.30 AM.png"/>
          <p:cNvPicPr>
            <a:picLocks noChangeAspect="1"/>
          </p:cNvPicPr>
          <p:nvPr/>
        </p:nvPicPr>
        <p:blipFill>
          <a:blip r:embed="rId2"/>
          <a:stretch>
            <a:fillRect/>
          </a:stretch>
        </p:blipFill>
        <p:spPr>
          <a:xfrm>
            <a:off x="2302317" y="2395841"/>
            <a:ext cx="5346701" cy="2781301"/>
          </a:xfrm>
          <a:prstGeom prst="rect">
            <a:avLst/>
          </a:prstGeom>
          <a:ln w="12700">
            <a:miter lim="400000"/>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Title 1"/>
          <p:cNvSpPr txBox="1">
            <a:spLocks noGrp="1"/>
          </p:cNvSpPr>
          <p:nvPr>
            <p:ph type="title"/>
          </p:nvPr>
        </p:nvSpPr>
        <p:spPr>
          <a:xfrm>
            <a:off x="677333" y="609600"/>
            <a:ext cx="8596670" cy="1320800"/>
          </a:xfrm>
          <a:prstGeom prst="rect">
            <a:avLst/>
          </a:prstGeom>
        </p:spPr>
        <p:txBody>
          <a:bodyPr/>
          <a:lstStyle/>
          <a:p>
            <a:r>
              <a:t>JSON Output</a:t>
            </a:r>
          </a:p>
        </p:txBody>
      </p:sp>
      <p:pic>
        <p:nvPicPr>
          <p:cNvPr id="243" name="Screen Shot 2022-03-07 at 12.18.11 AM.png" descr="Screen Shot 2022-03-07 at 12.18.11 AM.png"/>
          <p:cNvPicPr>
            <a:picLocks noChangeAspect="1"/>
          </p:cNvPicPr>
          <p:nvPr/>
        </p:nvPicPr>
        <p:blipFill>
          <a:blip r:embed="rId2"/>
          <a:stretch>
            <a:fillRect/>
          </a:stretch>
        </p:blipFill>
        <p:spPr>
          <a:xfrm>
            <a:off x="3695571" y="1618752"/>
            <a:ext cx="2560194" cy="4426594"/>
          </a:xfrm>
          <a:prstGeom prst="rect">
            <a:avLst/>
          </a:prstGeom>
          <a:ln w="12700">
            <a:miter lim="400000"/>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itle 1"/>
          <p:cNvSpPr txBox="1">
            <a:spLocks noGrp="1"/>
          </p:cNvSpPr>
          <p:nvPr>
            <p:ph type="title"/>
          </p:nvPr>
        </p:nvSpPr>
        <p:spPr>
          <a:xfrm>
            <a:off x="677333" y="609600"/>
            <a:ext cx="8596670" cy="1320800"/>
          </a:xfrm>
          <a:prstGeom prst="rect">
            <a:avLst/>
          </a:prstGeom>
        </p:spPr>
        <p:txBody>
          <a:bodyPr/>
          <a:lstStyle/>
          <a:p>
            <a:r>
              <a:t>JDBC Output</a:t>
            </a:r>
          </a:p>
        </p:txBody>
      </p:sp>
      <p:pic>
        <p:nvPicPr>
          <p:cNvPr id="246" name="Screen Shot 2022-03-07 at 12.18.57 AM.png" descr="Screen Shot 2022-03-07 at 12.18.57 AM.png"/>
          <p:cNvPicPr>
            <a:picLocks noChangeAspect="1"/>
          </p:cNvPicPr>
          <p:nvPr/>
        </p:nvPicPr>
        <p:blipFill>
          <a:blip r:embed="rId2"/>
          <a:stretch>
            <a:fillRect/>
          </a:stretch>
        </p:blipFill>
        <p:spPr>
          <a:xfrm>
            <a:off x="1504247" y="2070308"/>
            <a:ext cx="6942842" cy="2717384"/>
          </a:xfrm>
          <a:prstGeom prst="rect">
            <a:avLst/>
          </a:prstGeom>
          <a:ln w="12700">
            <a:miter lim="400000"/>
          </a:ln>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itle 3"/>
          <p:cNvSpPr txBox="1">
            <a:spLocks noGrp="1"/>
          </p:cNvSpPr>
          <p:nvPr>
            <p:ph type="title"/>
          </p:nvPr>
        </p:nvSpPr>
        <p:spPr>
          <a:xfrm>
            <a:off x="677334" y="2700866"/>
            <a:ext cx="8596670" cy="1826582"/>
          </a:xfrm>
          <a:prstGeom prst="rect">
            <a:avLst/>
          </a:prstGeom>
        </p:spPr>
        <p:txBody>
          <a:bodyPr/>
          <a:lstStyle/>
          <a:p>
            <a:r>
              <a:t>Worst 3 Queries of Shivanie Kemraj</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3"/>
          <p:cNvSpPr txBox="1">
            <a:spLocks noGrp="1"/>
          </p:cNvSpPr>
          <p:nvPr>
            <p:ph type="title"/>
          </p:nvPr>
        </p:nvSpPr>
        <p:spPr>
          <a:xfrm>
            <a:off x="677334" y="2700866"/>
            <a:ext cx="8596670" cy="1826582"/>
          </a:xfrm>
          <a:prstGeom prst="rect">
            <a:avLst/>
          </a:prstGeom>
        </p:spPr>
        <p:txBody>
          <a:bodyPr/>
          <a:lstStyle/>
          <a:p>
            <a:pPr>
              <a:defRPr sz="2000" u="sng"/>
            </a:pPr>
            <a:r>
              <a:t>Worst # 1 - Problem 02 (Simple): </a:t>
            </a:r>
            <a:br/>
            <a:r>
              <a:rPr u="none"/>
              <a:t>return employee's full name with their birthday</a:t>
            </a:r>
          </a:p>
          <a:p>
            <a:pPr>
              <a:defRPr sz="2000" u="sng"/>
            </a:pPr>
            <a:r>
              <a:rPr u="none"/>
              <a:t>using AdventureWorksDW2017</a:t>
            </a:r>
          </a:p>
        </p:txBody>
      </p:sp>
      <p:sp>
        <p:nvSpPr>
          <p:cNvPr id="251" name="Content Placeholder 4"/>
          <p:cNvSpPr txBox="1">
            <a:spLocks noGrp="1"/>
          </p:cNvSpPr>
          <p:nvPr>
            <p:ph type="body" sz="quarter" idx="1"/>
          </p:nvPr>
        </p:nvSpPr>
        <p:spPr>
          <a:xfrm>
            <a:off x="677334" y="4527448"/>
            <a:ext cx="8596670" cy="860401"/>
          </a:xfrm>
          <a:prstGeom prst="rect">
            <a:avLst/>
          </a:prstGeom>
        </p:spPr>
        <p:txBody>
          <a:bodyPr/>
          <a:lstStyle/>
          <a:p>
            <a:r>
              <a:t>Reasoning: </a:t>
            </a:r>
          </a:p>
          <a:p>
            <a:r>
              <a:t>can use a concat function to do so</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1"/>
          <p:cNvSpPr txBox="1">
            <a:spLocks noGrp="1"/>
          </p:cNvSpPr>
          <p:nvPr>
            <p:ph type="title"/>
          </p:nvPr>
        </p:nvSpPr>
        <p:spPr>
          <a:xfrm>
            <a:off x="677333" y="609600"/>
            <a:ext cx="8596670" cy="1320800"/>
          </a:xfrm>
          <a:prstGeom prst="rect">
            <a:avLst/>
          </a:prstGeom>
        </p:spPr>
        <p:txBody>
          <a:bodyPr/>
          <a:lstStyle/>
          <a:p>
            <a:r>
              <a:t>Query</a:t>
            </a:r>
          </a:p>
        </p:txBody>
      </p:sp>
      <p:sp>
        <p:nvSpPr>
          <p:cNvPr id="254" name="Content Placeholder 3"/>
          <p:cNvSpPr txBox="1">
            <a:spLocks noGrp="1"/>
          </p:cNvSpPr>
          <p:nvPr>
            <p:ph type="body" sz="half" idx="1"/>
          </p:nvPr>
        </p:nvSpPr>
        <p:spPr>
          <a:xfrm>
            <a:off x="677333" y="2160589"/>
            <a:ext cx="8596670" cy="3880773"/>
          </a:xfrm>
          <a:prstGeom prst="rect">
            <a:avLst/>
          </a:prstGeom>
        </p:spPr>
        <p:txBody>
          <a:bodyPr/>
          <a:lstStyle/>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USE</a:t>
            </a:r>
            <a:r>
              <a:t> AdventureWorksDW2017</a:t>
            </a:r>
            <a:r>
              <a:rPr>
                <a:solidFill>
                  <a:srgbClr val="777777"/>
                </a:solidFill>
              </a:rPr>
              <a:t>;</a:t>
            </a:r>
          </a:p>
          <a:p>
            <a:pPr marL="0" indent="0">
              <a:spcBef>
                <a:spcPts val="0"/>
              </a:spcBef>
              <a:buClrTx/>
              <a:buSzTx/>
              <a:buNone/>
              <a:defRPr sz="1300" b="1">
                <a:solidFill>
                  <a:srgbClr val="000000"/>
                </a:solidFill>
                <a:latin typeface="Courier"/>
                <a:ea typeface="Courier"/>
                <a:cs typeface="Courier"/>
                <a:sym typeface="Courier"/>
              </a:defRPr>
            </a:pPr>
            <a:endParaRPr>
              <a:solidFill>
                <a:srgbClr val="777777"/>
              </a:solidFill>
            </a:endParaRP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SELECT</a:t>
            </a:r>
            <a:r>
              <a:t> FirstName </a:t>
            </a:r>
            <a:r>
              <a:rPr>
                <a:solidFill>
                  <a:srgbClr val="777777"/>
                </a:solidFill>
              </a:rPr>
              <a:t>+</a:t>
            </a:r>
            <a:r>
              <a:t> </a:t>
            </a:r>
            <a:r>
              <a:rPr>
                <a:solidFill>
                  <a:srgbClr val="AA0000"/>
                </a:solidFill>
              </a:rPr>
              <a:t>' '</a:t>
            </a:r>
            <a:r>
              <a:t> </a:t>
            </a:r>
            <a:r>
              <a:rPr>
                <a:solidFill>
                  <a:srgbClr val="777777"/>
                </a:solidFill>
              </a:rPr>
              <a:t>+</a:t>
            </a:r>
            <a:r>
              <a:t> LastName </a:t>
            </a:r>
            <a:r>
              <a:rPr>
                <a:solidFill>
                  <a:srgbClr val="0000AA"/>
                </a:solidFill>
              </a:rPr>
              <a:t>AS</a:t>
            </a:r>
            <a:r>
              <a:t> FullName</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BirthDate</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FROM</a:t>
            </a:r>
            <a:r>
              <a:t> dbo</a:t>
            </a:r>
            <a:r>
              <a:rPr>
                <a:solidFill>
                  <a:srgbClr val="777777"/>
                </a:solidFill>
              </a:rPr>
              <a:t>.</a:t>
            </a:r>
            <a:r>
              <a:t>DimEmployee</a:t>
            </a:r>
            <a:r>
              <a:rPr>
                <a:solidFill>
                  <a:srgbClr val="777777"/>
                </a:solidFill>
              </a:rPr>
              <a:t>;</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itle 1"/>
          <p:cNvSpPr txBox="1">
            <a:spLocks noGrp="1"/>
          </p:cNvSpPr>
          <p:nvPr>
            <p:ph type="title"/>
          </p:nvPr>
        </p:nvSpPr>
        <p:spPr>
          <a:prstGeom prst="rect">
            <a:avLst/>
          </a:prstGeom>
        </p:spPr>
        <p:txBody>
          <a:bodyPr/>
          <a:lstStyle/>
          <a:p>
            <a:r>
              <a:t>Key View of Tables Used Diagram</a:t>
            </a:r>
          </a:p>
        </p:txBody>
      </p:sp>
      <p:pic>
        <p:nvPicPr>
          <p:cNvPr id="3" name="Picture 2">
            <a:extLst>
              <a:ext uri="{FF2B5EF4-FFF2-40B4-BE49-F238E27FC236}">
                <a16:creationId xmlns:a16="http://schemas.microsoft.com/office/drawing/2014/main" id="{142535D5-0FFE-4765-A01A-5C3E9BB60852}"/>
              </a:ext>
            </a:extLst>
          </p:cNvPr>
          <p:cNvPicPr>
            <a:picLocks noChangeAspect="1"/>
          </p:cNvPicPr>
          <p:nvPr/>
        </p:nvPicPr>
        <p:blipFill>
          <a:blip r:embed="rId2"/>
          <a:stretch>
            <a:fillRect/>
          </a:stretch>
        </p:blipFill>
        <p:spPr>
          <a:xfrm>
            <a:off x="3177192" y="2487848"/>
            <a:ext cx="3596952" cy="1882303"/>
          </a:xfrm>
          <a:prstGeom prst="rect">
            <a:avLst/>
          </a:prstGeom>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itle 1"/>
          <p:cNvSpPr txBox="1">
            <a:spLocks noGrp="1"/>
          </p:cNvSpPr>
          <p:nvPr>
            <p:ph type="title"/>
          </p:nvPr>
        </p:nvSpPr>
        <p:spPr>
          <a:prstGeom prst="rect">
            <a:avLst/>
          </a:prstGeom>
        </p:spPr>
        <p:txBody>
          <a:bodyPr/>
          <a:lstStyle/>
          <a:p>
            <a:r>
              <a:t>Standard View of Tables Used Diagram</a:t>
            </a:r>
          </a:p>
        </p:txBody>
      </p:sp>
      <p:pic>
        <p:nvPicPr>
          <p:cNvPr id="3" name="Picture 2">
            <a:extLst>
              <a:ext uri="{FF2B5EF4-FFF2-40B4-BE49-F238E27FC236}">
                <a16:creationId xmlns:a16="http://schemas.microsoft.com/office/drawing/2014/main" id="{AE9C211C-A442-4DD0-8AD0-33A991A286AA}"/>
              </a:ext>
            </a:extLst>
          </p:cNvPr>
          <p:cNvPicPr>
            <a:picLocks noChangeAspect="1"/>
          </p:cNvPicPr>
          <p:nvPr/>
        </p:nvPicPr>
        <p:blipFill>
          <a:blip r:embed="rId2"/>
          <a:stretch>
            <a:fillRect/>
          </a:stretch>
        </p:blipFill>
        <p:spPr>
          <a:xfrm>
            <a:off x="3335047" y="1358636"/>
            <a:ext cx="3281242" cy="44325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487B-0C08-41F3-906B-D47935E248B2}"/>
              </a:ext>
            </a:extLst>
          </p:cNvPr>
          <p:cNvSpPr>
            <a:spLocks noGrp="1"/>
          </p:cNvSpPr>
          <p:nvPr>
            <p:ph type="title"/>
          </p:nvPr>
        </p:nvSpPr>
        <p:spPr/>
        <p:txBody>
          <a:bodyPr/>
          <a:lstStyle/>
          <a:p>
            <a:r>
              <a:rPr lang="en-US" dirty="0"/>
              <a:t>Order Information Subsystem of </a:t>
            </a:r>
            <a:r>
              <a:rPr lang="en-US" dirty="0" err="1"/>
              <a:t>WideWorldImportersDW</a:t>
            </a:r>
            <a:endParaRPr lang="en-US" dirty="0"/>
          </a:p>
        </p:txBody>
      </p:sp>
      <p:pic>
        <p:nvPicPr>
          <p:cNvPr id="5" name="Content Placeholder 4">
            <a:extLst>
              <a:ext uri="{FF2B5EF4-FFF2-40B4-BE49-F238E27FC236}">
                <a16:creationId xmlns:a16="http://schemas.microsoft.com/office/drawing/2014/main" id="{B90334E8-5027-4C33-AD44-8410CA4AE3F7}"/>
              </a:ext>
            </a:extLst>
          </p:cNvPr>
          <p:cNvPicPr>
            <a:picLocks noGrp="1" noChangeAspect="1"/>
          </p:cNvPicPr>
          <p:nvPr>
            <p:ph idx="1"/>
          </p:nvPr>
        </p:nvPicPr>
        <p:blipFill>
          <a:blip r:embed="rId2"/>
          <a:stretch>
            <a:fillRect/>
          </a:stretch>
        </p:blipFill>
        <p:spPr>
          <a:xfrm>
            <a:off x="1867914" y="2160588"/>
            <a:ext cx="6216210" cy="3881437"/>
          </a:xfrm>
        </p:spPr>
      </p:pic>
    </p:spTree>
    <p:extLst>
      <p:ext uri="{BB962C8B-B14F-4D97-AF65-F5344CB8AC3E}">
        <p14:creationId xmlns:p14="http://schemas.microsoft.com/office/powerpoint/2010/main" val="392164916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itle 1"/>
          <p:cNvSpPr txBox="1">
            <a:spLocks noGrp="1"/>
          </p:cNvSpPr>
          <p:nvPr>
            <p:ph type="title"/>
          </p:nvPr>
        </p:nvSpPr>
        <p:spPr>
          <a:xfrm>
            <a:off x="677333" y="609600"/>
            <a:ext cx="8596670" cy="1320800"/>
          </a:xfrm>
          <a:prstGeom prst="rect">
            <a:avLst/>
          </a:prstGeom>
        </p:spPr>
        <p:txBody>
          <a:bodyPr/>
          <a:lstStyle/>
          <a:p>
            <a:r>
              <a:t>Informatic Table: Columns Projection</a:t>
            </a:r>
          </a:p>
        </p:txBody>
      </p:sp>
      <p:graphicFrame>
        <p:nvGraphicFramePr>
          <p:cNvPr id="263" name="Table 7"/>
          <p:cNvGraphicFramePr/>
          <p:nvPr>
            <p:extLst>
              <p:ext uri="{D42A27DB-BD31-4B8C-83A1-F6EECF244321}">
                <p14:modId xmlns:p14="http://schemas.microsoft.com/office/powerpoint/2010/main" val="3013475685"/>
              </p:ext>
            </p:extLst>
          </p:nvPr>
        </p:nvGraphicFramePr>
        <p:xfrm>
          <a:off x="677862" y="2160588"/>
          <a:ext cx="8596312" cy="10109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20000"/>
                    </a:ext>
                  </a:extLst>
                </a:gridCol>
                <a:gridCol w="4298156">
                  <a:extLst>
                    <a:ext uri="{9D8B030D-6E8A-4147-A177-3AD203B41FA5}">
                      <a16:colId xmlns:a16="http://schemas.microsoft.com/office/drawing/2014/main" val="20001"/>
                    </a:ext>
                  </a:extLst>
                </a:gridCol>
              </a:tblGrid>
              <a:tr h="370840">
                <a:tc>
                  <a:txBody>
                    <a:bodyPr/>
                    <a:lstStyle/>
                    <a:p>
                      <a:pPr algn="l">
                        <a:defRPr sz="1800" b="0">
                          <a:solidFill>
                            <a:srgbClr val="000000"/>
                          </a:solidFill>
                        </a:defRPr>
                      </a:pPr>
                      <a:r>
                        <a:rPr b="1">
                          <a:solidFill>
                            <a:srgbClr val="FFFFFF"/>
                          </a:solidFill>
                        </a:rPr>
                        <a:t>Table Name</a:t>
                      </a:r>
                    </a:p>
                  </a:txBody>
                  <a:tcPr marL="45720" marR="45720" horzOverflow="overflow"/>
                </a:tc>
                <a:tc>
                  <a:txBody>
                    <a:bodyPr/>
                    <a:lstStyle/>
                    <a:p>
                      <a:pPr algn="l">
                        <a:defRPr sz="1800" b="0">
                          <a:solidFill>
                            <a:srgbClr val="000000"/>
                          </a:solidFill>
                        </a:defRPr>
                      </a:pPr>
                      <a:r>
                        <a:rPr b="1">
                          <a:solidFill>
                            <a:srgbClr val="FFFFFF"/>
                          </a:solidFill>
                        </a:rPr>
                        <a:t>Column Name</a:t>
                      </a:r>
                    </a:p>
                  </a:txBody>
                  <a:tcPr marL="45720" marR="45720" horzOverflow="overflow"/>
                </a:tc>
                <a:extLst>
                  <a:ext uri="{0D108BD9-81ED-4DB2-BD59-A6C34878D82A}">
                    <a16:rowId xmlns:a16="http://schemas.microsoft.com/office/drawing/2014/main" val="10000"/>
                  </a:ext>
                </a:extLst>
              </a:tr>
              <a:tr h="370840">
                <a:tc>
                  <a:txBody>
                    <a:bodyPr/>
                    <a:lstStyle/>
                    <a:p>
                      <a:pPr algn="l">
                        <a:defRPr sz="1800"/>
                      </a:pPr>
                      <a:r>
                        <a:t>dbo.DimEmployee
</a:t>
                      </a:r>
                    </a:p>
                  </a:txBody>
                  <a:tcPr marL="45720" marR="45720" horzOverflow="overflow"/>
                </a:tc>
                <a:tc>
                  <a:txBody>
                    <a:bodyPr/>
                    <a:lstStyle/>
                    <a:p>
                      <a:pPr algn="l">
                        <a:defRPr sz="1800"/>
                      </a:pPr>
                      <a:r>
                        <a:rPr dirty="0" err="1"/>
                        <a:t>FullName</a:t>
                      </a:r>
                      <a:r>
                        <a:rPr dirty="0"/>
                        <a:t> (using FirstName, </a:t>
                      </a:r>
                      <a:r>
                        <a:rPr dirty="0" err="1"/>
                        <a:t>LastName</a:t>
                      </a:r>
                      <a:r>
                        <a:rPr dirty="0"/>
                        <a:t>)
</a:t>
                      </a:r>
                      <a:r>
                        <a:rPr dirty="0" err="1"/>
                        <a:t>BirthDate</a:t>
                      </a:r>
                      <a:endParaRPr dirty="0"/>
                    </a:p>
                  </a:txBody>
                  <a:tcPr marL="45720" marR="45720" horzOverflow="overflow"/>
                </a:tc>
                <a:extLst>
                  <a:ext uri="{0D108BD9-81ED-4DB2-BD59-A6C34878D82A}">
                    <a16:rowId xmlns:a16="http://schemas.microsoft.com/office/drawing/2014/main" val="10001"/>
                  </a:ext>
                </a:extLst>
              </a:tr>
            </a:tbl>
          </a:graphicData>
        </a:graphic>
      </p:graphicFrame>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le 1"/>
          <p:cNvSpPr txBox="1">
            <a:spLocks noGrp="1"/>
          </p:cNvSpPr>
          <p:nvPr>
            <p:ph type="title"/>
          </p:nvPr>
        </p:nvSpPr>
        <p:spPr>
          <a:xfrm>
            <a:off x="677333" y="609600"/>
            <a:ext cx="8596670" cy="1320800"/>
          </a:xfrm>
          <a:prstGeom prst="rect">
            <a:avLst/>
          </a:prstGeom>
        </p:spPr>
        <p:txBody>
          <a:bodyPr/>
          <a:lstStyle/>
          <a:p>
            <a:r>
              <a:t>Azure Output (296 Rows Affected)</a:t>
            </a:r>
          </a:p>
        </p:txBody>
      </p:sp>
      <p:pic>
        <p:nvPicPr>
          <p:cNvPr id="266" name="Screen Shot 2022-03-07 at 12.33.09 AM.png" descr="Screen Shot 2022-03-07 at 12.33.09 AM.png"/>
          <p:cNvPicPr>
            <a:picLocks noChangeAspect="1"/>
          </p:cNvPicPr>
          <p:nvPr/>
        </p:nvPicPr>
        <p:blipFill>
          <a:blip r:embed="rId2"/>
          <a:stretch>
            <a:fillRect/>
          </a:stretch>
        </p:blipFill>
        <p:spPr>
          <a:xfrm>
            <a:off x="3240610" y="1895475"/>
            <a:ext cx="3470116" cy="3686998"/>
          </a:xfrm>
          <a:prstGeom prst="rect">
            <a:avLst/>
          </a:prstGeom>
          <a:ln w="12700">
            <a:miter lim="400000"/>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677333" y="609600"/>
            <a:ext cx="8596670" cy="1320800"/>
          </a:xfrm>
          <a:prstGeom prst="rect">
            <a:avLst/>
          </a:prstGeom>
        </p:spPr>
        <p:txBody>
          <a:bodyPr/>
          <a:lstStyle/>
          <a:p>
            <a:r>
              <a:t>JSON Output</a:t>
            </a:r>
          </a:p>
        </p:txBody>
      </p:sp>
      <p:pic>
        <p:nvPicPr>
          <p:cNvPr id="269" name="Screen Shot 2022-03-07 at 12.33.55 AM.png" descr="Screen Shot 2022-03-07 at 12.33.55 AM.png"/>
          <p:cNvPicPr>
            <a:picLocks noChangeAspect="1"/>
          </p:cNvPicPr>
          <p:nvPr/>
        </p:nvPicPr>
        <p:blipFill>
          <a:blip r:embed="rId2"/>
          <a:stretch>
            <a:fillRect/>
          </a:stretch>
        </p:blipFill>
        <p:spPr>
          <a:xfrm>
            <a:off x="3233072" y="1630031"/>
            <a:ext cx="3485192" cy="4193338"/>
          </a:xfrm>
          <a:prstGeom prst="rect">
            <a:avLst/>
          </a:prstGeom>
          <a:ln w="12700">
            <a:miter lim="400000"/>
          </a:ln>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itle 1"/>
          <p:cNvSpPr txBox="1">
            <a:spLocks noGrp="1"/>
          </p:cNvSpPr>
          <p:nvPr>
            <p:ph type="title"/>
          </p:nvPr>
        </p:nvSpPr>
        <p:spPr>
          <a:xfrm>
            <a:off x="677333" y="609600"/>
            <a:ext cx="8596670" cy="1320800"/>
          </a:xfrm>
          <a:prstGeom prst="rect">
            <a:avLst/>
          </a:prstGeom>
        </p:spPr>
        <p:txBody>
          <a:bodyPr/>
          <a:lstStyle/>
          <a:p>
            <a:r>
              <a:t>JDBC Output</a:t>
            </a:r>
          </a:p>
        </p:txBody>
      </p:sp>
      <p:pic>
        <p:nvPicPr>
          <p:cNvPr id="272" name="Screen Shot 2022-03-07 at 12.34.40 AM.png" descr="Screen Shot 2022-03-07 at 12.34.40 AM.png"/>
          <p:cNvPicPr>
            <a:picLocks noChangeAspect="1"/>
          </p:cNvPicPr>
          <p:nvPr/>
        </p:nvPicPr>
        <p:blipFill>
          <a:blip r:embed="rId2"/>
          <a:stretch>
            <a:fillRect/>
          </a:stretch>
        </p:blipFill>
        <p:spPr>
          <a:xfrm>
            <a:off x="2613106" y="2244129"/>
            <a:ext cx="4725124" cy="2911609"/>
          </a:xfrm>
          <a:prstGeom prst="rect">
            <a:avLst/>
          </a:prstGeom>
          <a:ln w="12700">
            <a:miter lim="400000"/>
          </a:ln>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3"/>
          <p:cNvSpPr txBox="1">
            <a:spLocks noGrp="1"/>
          </p:cNvSpPr>
          <p:nvPr>
            <p:ph type="title"/>
          </p:nvPr>
        </p:nvSpPr>
        <p:spPr>
          <a:xfrm>
            <a:off x="677334" y="2700866"/>
            <a:ext cx="8596670" cy="1826582"/>
          </a:xfrm>
          <a:prstGeom prst="rect">
            <a:avLst/>
          </a:prstGeom>
        </p:spPr>
        <p:txBody>
          <a:bodyPr/>
          <a:lstStyle/>
          <a:p>
            <a:pPr>
              <a:defRPr sz="2000" u="sng"/>
            </a:pPr>
            <a:r>
              <a:t>Worst # 1 (Corrected) - Problem 02 (Simple): </a:t>
            </a:r>
            <a:br/>
            <a:r>
              <a:rPr u="none"/>
              <a:t>return employee's full name with their birthday</a:t>
            </a:r>
          </a:p>
          <a:p>
            <a:pPr>
              <a:defRPr sz="2000" u="sng"/>
            </a:pPr>
            <a:r>
              <a:rPr u="none"/>
              <a:t>using AdventureWorksDW2017</a:t>
            </a:r>
          </a:p>
        </p:txBody>
      </p:sp>
      <p:sp>
        <p:nvSpPr>
          <p:cNvPr id="275" name="Content Placeholder 4"/>
          <p:cNvSpPr txBox="1">
            <a:spLocks noGrp="1"/>
          </p:cNvSpPr>
          <p:nvPr>
            <p:ph type="body" sz="quarter" idx="1"/>
          </p:nvPr>
        </p:nvSpPr>
        <p:spPr>
          <a:xfrm>
            <a:off x="677334" y="4527448"/>
            <a:ext cx="8596670" cy="860401"/>
          </a:xfrm>
          <a:prstGeom prst="rect">
            <a:avLst/>
          </a:prstGeom>
        </p:spPr>
        <p:txBody>
          <a:bodyPr/>
          <a:lstStyle/>
          <a:p>
            <a:r>
              <a:t>Correction: </a:t>
            </a:r>
          </a:p>
          <a:p>
            <a:r>
              <a:t>used a concate function for better readability</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677333" y="622300"/>
            <a:ext cx="8596670" cy="1320800"/>
          </a:xfrm>
          <a:prstGeom prst="rect">
            <a:avLst/>
          </a:prstGeom>
        </p:spPr>
        <p:txBody>
          <a:bodyPr/>
          <a:lstStyle/>
          <a:p>
            <a:r>
              <a:t>Query</a:t>
            </a:r>
          </a:p>
        </p:txBody>
      </p:sp>
      <p:sp>
        <p:nvSpPr>
          <p:cNvPr id="278" name="Content Placeholder 3"/>
          <p:cNvSpPr txBox="1">
            <a:spLocks noGrp="1"/>
          </p:cNvSpPr>
          <p:nvPr>
            <p:ph type="body" sz="half" idx="1"/>
          </p:nvPr>
        </p:nvSpPr>
        <p:spPr>
          <a:xfrm>
            <a:off x="677333" y="2160589"/>
            <a:ext cx="8596670" cy="3880773"/>
          </a:xfrm>
          <a:prstGeom prst="rect">
            <a:avLst/>
          </a:prstGeom>
        </p:spPr>
        <p:txBody>
          <a:bodyPr/>
          <a:lstStyle/>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USE</a:t>
            </a:r>
            <a:r>
              <a:t> AdventureWorksDW2017</a:t>
            </a:r>
            <a:r>
              <a:rPr>
                <a:solidFill>
                  <a:srgbClr val="777777"/>
                </a:solidFill>
              </a:rPr>
              <a:t>;</a:t>
            </a:r>
          </a:p>
          <a:p>
            <a:pPr marL="0" indent="0">
              <a:spcBef>
                <a:spcPts val="0"/>
              </a:spcBef>
              <a:buClrTx/>
              <a:buSzTx/>
              <a:buNone/>
              <a:defRPr sz="1300" b="1">
                <a:solidFill>
                  <a:srgbClr val="000000"/>
                </a:solidFill>
                <a:latin typeface="Courier"/>
                <a:ea typeface="Courier"/>
                <a:cs typeface="Courier"/>
                <a:sym typeface="Courier"/>
              </a:defRPr>
            </a:pPr>
            <a:endParaRPr>
              <a:solidFill>
                <a:srgbClr val="777777"/>
              </a:solidFill>
            </a:endParaRPr>
          </a:p>
          <a:p>
            <a:pPr marL="0" indent="0">
              <a:spcBef>
                <a:spcPts val="0"/>
              </a:spcBef>
              <a:buClrTx/>
              <a:buSzTx/>
              <a:buNone/>
              <a:defRPr sz="1300" b="1">
                <a:solidFill>
                  <a:srgbClr val="0000AA"/>
                </a:solidFill>
                <a:latin typeface="Courier"/>
                <a:ea typeface="Courier"/>
                <a:cs typeface="Courier"/>
                <a:sym typeface="Courier"/>
              </a:defRPr>
            </a:pPr>
            <a:r>
              <a:t>SELECT</a:t>
            </a:r>
            <a:r>
              <a:rPr>
                <a:solidFill>
                  <a:srgbClr val="000000"/>
                </a:solidFill>
              </a:rPr>
              <a:t> </a:t>
            </a:r>
            <a:r>
              <a:t>CONCAT</a:t>
            </a:r>
            <a:r>
              <a:rPr>
                <a:solidFill>
                  <a:srgbClr val="000000"/>
                </a:solidFill>
              </a:rPr>
              <a:t> </a:t>
            </a:r>
            <a:r>
              <a:rPr>
                <a:solidFill>
                  <a:srgbClr val="777777"/>
                </a:solidFill>
              </a:rPr>
              <a:t>(</a:t>
            </a:r>
            <a:endParaRPr>
              <a:solidFill>
                <a:srgbClr val="000000"/>
              </a:solidFill>
            </a:endParaRPr>
          </a:p>
          <a:p>
            <a:pPr marL="0" indent="0">
              <a:spcBef>
                <a:spcPts val="0"/>
              </a:spcBef>
              <a:buClrTx/>
              <a:buSzTx/>
              <a:buNone/>
              <a:defRPr sz="1300" b="1">
                <a:solidFill>
                  <a:srgbClr val="000000"/>
                </a:solidFill>
                <a:latin typeface="Courier"/>
                <a:ea typeface="Courier"/>
                <a:cs typeface="Courier"/>
                <a:sym typeface="Courier"/>
              </a:defRPr>
            </a:pPr>
            <a:r>
              <a:t>		FirstName</a:t>
            </a:r>
          </a:p>
          <a:p>
            <a:pPr marL="0" indent="0">
              <a:spcBef>
                <a:spcPts val="0"/>
              </a:spcBef>
              <a:buClrTx/>
              <a:buSzTx/>
              <a:buNone/>
              <a:defRPr sz="1300" b="1">
                <a:solidFill>
                  <a:srgbClr val="AA0000"/>
                </a:solidFill>
                <a:latin typeface="Courier"/>
                <a:ea typeface="Courier"/>
                <a:cs typeface="Courier"/>
                <a:sym typeface="Courier"/>
              </a:defRPr>
            </a:pPr>
            <a:r>
              <a:rPr>
                <a:solidFill>
                  <a:srgbClr val="000000"/>
                </a:solidFill>
              </a:rPr>
              <a:t>		</a:t>
            </a:r>
            <a:r>
              <a:rPr>
                <a:solidFill>
                  <a:srgbClr val="777777"/>
                </a:solidFill>
              </a:rPr>
              <a:t>,</a:t>
            </a:r>
            <a:r>
              <a:t>' '</a:t>
            </a:r>
            <a:endParaRPr>
              <a:solidFill>
                <a:srgbClr val="000000"/>
              </a:solidFill>
            </a:endParaRP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LastName</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 </a:t>
            </a:r>
            <a:r>
              <a:rPr>
                <a:solidFill>
                  <a:srgbClr val="0000AA"/>
                </a:solidFill>
              </a:rPr>
              <a:t>AS</a:t>
            </a:r>
            <a:r>
              <a:t> FullName</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BirthDate</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FROM</a:t>
            </a:r>
            <a:r>
              <a:t> dbo</a:t>
            </a:r>
            <a:r>
              <a:rPr>
                <a:solidFill>
                  <a:srgbClr val="777777"/>
                </a:solidFill>
              </a:rPr>
              <a:t>.</a:t>
            </a:r>
            <a:r>
              <a:t>DimEmployee</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itle 1"/>
          <p:cNvSpPr txBox="1">
            <a:spLocks noGrp="1"/>
          </p:cNvSpPr>
          <p:nvPr>
            <p:ph type="title"/>
          </p:nvPr>
        </p:nvSpPr>
        <p:spPr>
          <a:prstGeom prst="rect">
            <a:avLst/>
          </a:prstGeom>
        </p:spPr>
        <p:txBody>
          <a:bodyPr/>
          <a:lstStyle/>
          <a:p>
            <a:r>
              <a:t>Key View of Tables Used Diagram</a:t>
            </a:r>
          </a:p>
        </p:txBody>
      </p:sp>
      <p:pic>
        <p:nvPicPr>
          <p:cNvPr id="3" name="Picture 2">
            <a:extLst>
              <a:ext uri="{FF2B5EF4-FFF2-40B4-BE49-F238E27FC236}">
                <a16:creationId xmlns:a16="http://schemas.microsoft.com/office/drawing/2014/main" id="{142535D5-0FFE-4765-A01A-5C3E9BB60852}"/>
              </a:ext>
            </a:extLst>
          </p:cNvPr>
          <p:cNvPicPr>
            <a:picLocks noChangeAspect="1"/>
          </p:cNvPicPr>
          <p:nvPr/>
        </p:nvPicPr>
        <p:blipFill>
          <a:blip r:embed="rId2"/>
          <a:stretch>
            <a:fillRect/>
          </a:stretch>
        </p:blipFill>
        <p:spPr>
          <a:xfrm>
            <a:off x="3177192" y="2487848"/>
            <a:ext cx="3596952" cy="1882303"/>
          </a:xfrm>
          <a:prstGeom prst="rect">
            <a:avLst/>
          </a:prstGeom>
        </p:spPr>
      </p:pic>
    </p:spTree>
    <p:extLst>
      <p:ext uri="{BB962C8B-B14F-4D97-AF65-F5344CB8AC3E}">
        <p14:creationId xmlns:p14="http://schemas.microsoft.com/office/powerpoint/2010/main" val="164101734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itle 1"/>
          <p:cNvSpPr txBox="1">
            <a:spLocks noGrp="1"/>
          </p:cNvSpPr>
          <p:nvPr>
            <p:ph type="title"/>
          </p:nvPr>
        </p:nvSpPr>
        <p:spPr>
          <a:prstGeom prst="rect">
            <a:avLst/>
          </a:prstGeom>
        </p:spPr>
        <p:txBody>
          <a:bodyPr/>
          <a:lstStyle/>
          <a:p>
            <a:r>
              <a:t>Standard View of Tables Used Diagram</a:t>
            </a:r>
          </a:p>
        </p:txBody>
      </p:sp>
      <p:pic>
        <p:nvPicPr>
          <p:cNvPr id="3" name="Picture 2">
            <a:extLst>
              <a:ext uri="{FF2B5EF4-FFF2-40B4-BE49-F238E27FC236}">
                <a16:creationId xmlns:a16="http://schemas.microsoft.com/office/drawing/2014/main" id="{AE9C211C-A442-4DD0-8AD0-33A991A286AA}"/>
              </a:ext>
            </a:extLst>
          </p:cNvPr>
          <p:cNvPicPr>
            <a:picLocks noChangeAspect="1"/>
          </p:cNvPicPr>
          <p:nvPr/>
        </p:nvPicPr>
        <p:blipFill>
          <a:blip r:embed="rId2"/>
          <a:stretch>
            <a:fillRect/>
          </a:stretch>
        </p:blipFill>
        <p:spPr>
          <a:xfrm>
            <a:off x="3335047" y="1358636"/>
            <a:ext cx="3281242" cy="4432555"/>
          </a:xfrm>
          <a:prstGeom prst="rect">
            <a:avLst/>
          </a:prstGeom>
        </p:spPr>
      </p:pic>
    </p:spTree>
    <p:extLst>
      <p:ext uri="{BB962C8B-B14F-4D97-AF65-F5344CB8AC3E}">
        <p14:creationId xmlns:p14="http://schemas.microsoft.com/office/powerpoint/2010/main" val="107503790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itle 1"/>
          <p:cNvSpPr txBox="1">
            <a:spLocks noGrp="1"/>
          </p:cNvSpPr>
          <p:nvPr>
            <p:ph type="title"/>
          </p:nvPr>
        </p:nvSpPr>
        <p:spPr>
          <a:xfrm>
            <a:off x="677333" y="609600"/>
            <a:ext cx="8596670" cy="1320800"/>
          </a:xfrm>
          <a:prstGeom prst="rect">
            <a:avLst/>
          </a:prstGeom>
        </p:spPr>
        <p:txBody>
          <a:bodyPr/>
          <a:lstStyle/>
          <a:p>
            <a:r>
              <a:t>Informatic Table: Columns Projection</a:t>
            </a:r>
          </a:p>
        </p:txBody>
      </p:sp>
      <p:graphicFrame>
        <p:nvGraphicFramePr>
          <p:cNvPr id="287" name="Table 7"/>
          <p:cNvGraphicFramePr/>
          <p:nvPr>
            <p:extLst>
              <p:ext uri="{D42A27DB-BD31-4B8C-83A1-F6EECF244321}">
                <p14:modId xmlns:p14="http://schemas.microsoft.com/office/powerpoint/2010/main" val="3359063891"/>
              </p:ext>
            </p:extLst>
          </p:nvPr>
        </p:nvGraphicFramePr>
        <p:xfrm>
          <a:off x="677862" y="2160588"/>
          <a:ext cx="8596312" cy="10109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20000"/>
                    </a:ext>
                  </a:extLst>
                </a:gridCol>
                <a:gridCol w="4298156">
                  <a:extLst>
                    <a:ext uri="{9D8B030D-6E8A-4147-A177-3AD203B41FA5}">
                      <a16:colId xmlns:a16="http://schemas.microsoft.com/office/drawing/2014/main" val="20001"/>
                    </a:ext>
                  </a:extLst>
                </a:gridCol>
              </a:tblGrid>
              <a:tr h="370840">
                <a:tc>
                  <a:txBody>
                    <a:bodyPr/>
                    <a:lstStyle/>
                    <a:p>
                      <a:pPr algn="l">
                        <a:defRPr sz="1800" b="0">
                          <a:solidFill>
                            <a:srgbClr val="000000"/>
                          </a:solidFill>
                        </a:defRPr>
                      </a:pPr>
                      <a:r>
                        <a:rPr b="1">
                          <a:solidFill>
                            <a:srgbClr val="FFFFFF"/>
                          </a:solidFill>
                        </a:rPr>
                        <a:t>Table Name</a:t>
                      </a:r>
                    </a:p>
                  </a:txBody>
                  <a:tcPr marL="45720" marR="45720" horzOverflow="overflow"/>
                </a:tc>
                <a:tc>
                  <a:txBody>
                    <a:bodyPr/>
                    <a:lstStyle/>
                    <a:p>
                      <a:pPr algn="l">
                        <a:defRPr sz="1800" b="0">
                          <a:solidFill>
                            <a:srgbClr val="000000"/>
                          </a:solidFill>
                        </a:defRPr>
                      </a:pPr>
                      <a:r>
                        <a:rPr b="1">
                          <a:solidFill>
                            <a:srgbClr val="FFFFFF"/>
                          </a:solidFill>
                        </a:rPr>
                        <a:t>Column Name</a:t>
                      </a:r>
                    </a:p>
                  </a:txBody>
                  <a:tcPr marL="45720" marR="45720" horzOverflow="overflow"/>
                </a:tc>
                <a:extLst>
                  <a:ext uri="{0D108BD9-81ED-4DB2-BD59-A6C34878D82A}">
                    <a16:rowId xmlns:a16="http://schemas.microsoft.com/office/drawing/2014/main" val="10000"/>
                  </a:ext>
                </a:extLst>
              </a:tr>
              <a:tr h="370840">
                <a:tc>
                  <a:txBody>
                    <a:bodyPr/>
                    <a:lstStyle/>
                    <a:p>
                      <a:pPr algn="l">
                        <a:defRPr sz="1800"/>
                      </a:pPr>
                      <a:r>
                        <a:t>dbo.DimEmployee
</a:t>
                      </a:r>
                    </a:p>
                  </a:txBody>
                  <a:tcPr marL="45720" marR="45720" horzOverflow="overflow"/>
                </a:tc>
                <a:tc>
                  <a:txBody>
                    <a:bodyPr/>
                    <a:lstStyle/>
                    <a:p>
                      <a:pPr algn="l">
                        <a:defRPr sz="1800"/>
                      </a:pPr>
                      <a:r>
                        <a:rPr dirty="0" err="1"/>
                        <a:t>FullName</a:t>
                      </a:r>
                      <a:r>
                        <a:rPr dirty="0"/>
                        <a:t> (using FirstName, </a:t>
                      </a:r>
                      <a:r>
                        <a:rPr dirty="0" err="1"/>
                        <a:t>LastName</a:t>
                      </a:r>
                      <a:r>
                        <a:rPr dirty="0"/>
                        <a:t>)
</a:t>
                      </a:r>
                      <a:r>
                        <a:rPr dirty="0" err="1"/>
                        <a:t>BirthDate</a:t>
                      </a:r>
                      <a:endParaRPr dirty="0"/>
                    </a:p>
                  </a:txBody>
                  <a:tcPr marL="45720" marR="45720" horzOverflow="overflow"/>
                </a:tc>
                <a:extLst>
                  <a:ext uri="{0D108BD9-81ED-4DB2-BD59-A6C34878D82A}">
                    <a16:rowId xmlns:a16="http://schemas.microsoft.com/office/drawing/2014/main" val="10001"/>
                  </a:ext>
                </a:extLst>
              </a:tr>
            </a:tbl>
          </a:graphicData>
        </a:graphic>
      </p:graphicFrame>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itle 1"/>
          <p:cNvSpPr txBox="1">
            <a:spLocks noGrp="1"/>
          </p:cNvSpPr>
          <p:nvPr>
            <p:ph type="title"/>
          </p:nvPr>
        </p:nvSpPr>
        <p:spPr>
          <a:xfrm>
            <a:off x="677333" y="609600"/>
            <a:ext cx="8596670" cy="1320800"/>
          </a:xfrm>
          <a:prstGeom prst="rect">
            <a:avLst/>
          </a:prstGeom>
        </p:spPr>
        <p:txBody>
          <a:bodyPr/>
          <a:lstStyle/>
          <a:p>
            <a:r>
              <a:t>Azure Output (296 Rows Affected)</a:t>
            </a:r>
          </a:p>
        </p:txBody>
      </p:sp>
      <p:pic>
        <p:nvPicPr>
          <p:cNvPr id="290" name="Screen Shot 2022-03-07 at 12.33.09 AM.png" descr="Screen Shot 2022-03-07 at 12.33.09 AM.png"/>
          <p:cNvPicPr>
            <a:picLocks noChangeAspect="1"/>
          </p:cNvPicPr>
          <p:nvPr/>
        </p:nvPicPr>
        <p:blipFill>
          <a:blip r:embed="rId2"/>
          <a:stretch>
            <a:fillRect/>
          </a:stretch>
        </p:blipFill>
        <p:spPr>
          <a:xfrm>
            <a:off x="3240610" y="1895475"/>
            <a:ext cx="3470116" cy="3686998"/>
          </a:xfrm>
          <a:prstGeom prst="rect">
            <a:avLst/>
          </a:prstGeom>
          <a:ln w="12700">
            <a:miter lim="400000"/>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B9343-57CE-46AA-A1D9-33694B869656}"/>
              </a:ext>
            </a:extLst>
          </p:cNvPr>
          <p:cNvSpPr>
            <a:spLocks noGrp="1"/>
          </p:cNvSpPr>
          <p:nvPr>
            <p:ph type="title"/>
          </p:nvPr>
        </p:nvSpPr>
        <p:spPr/>
        <p:txBody>
          <a:bodyPr/>
          <a:lstStyle/>
          <a:p>
            <a:r>
              <a:rPr lang="en-US" dirty="0"/>
              <a:t>Queries of Timothy </a:t>
            </a:r>
            <a:r>
              <a:rPr lang="en-US" dirty="0" err="1"/>
              <a:t>Dakis</a:t>
            </a:r>
            <a:endParaRPr lang="en-US" dirty="0"/>
          </a:p>
        </p:txBody>
      </p:sp>
    </p:spTree>
    <p:extLst>
      <p:ext uri="{BB962C8B-B14F-4D97-AF65-F5344CB8AC3E}">
        <p14:creationId xmlns:p14="http://schemas.microsoft.com/office/powerpoint/2010/main" val="168795608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Title 1"/>
          <p:cNvSpPr txBox="1">
            <a:spLocks noGrp="1"/>
          </p:cNvSpPr>
          <p:nvPr>
            <p:ph type="title"/>
          </p:nvPr>
        </p:nvSpPr>
        <p:spPr>
          <a:xfrm>
            <a:off x="677333" y="609600"/>
            <a:ext cx="8596670" cy="1320800"/>
          </a:xfrm>
          <a:prstGeom prst="rect">
            <a:avLst/>
          </a:prstGeom>
        </p:spPr>
        <p:txBody>
          <a:bodyPr/>
          <a:lstStyle/>
          <a:p>
            <a:r>
              <a:t>JSON Output</a:t>
            </a:r>
          </a:p>
        </p:txBody>
      </p:sp>
      <p:pic>
        <p:nvPicPr>
          <p:cNvPr id="293" name="Screen Shot 2022-03-07 at 12.33.55 AM.png" descr="Screen Shot 2022-03-07 at 12.33.55 AM.png"/>
          <p:cNvPicPr>
            <a:picLocks noChangeAspect="1"/>
          </p:cNvPicPr>
          <p:nvPr/>
        </p:nvPicPr>
        <p:blipFill>
          <a:blip r:embed="rId2"/>
          <a:stretch>
            <a:fillRect/>
          </a:stretch>
        </p:blipFill>
        <p:spPr>
          <a:xfrm>
            <a:off x="3233072" y="1630031"/>
            <a:ext cx="3485192" cy="4193338"/>
          </a:xfrm>
          <a:prstGeom prst="rect">
            <a:avLst/>
          </a:prstGeom>
          <a:ln w="12700">
            <a:miter lim="400000"/>
          </a:ln>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677333" y="609600"/>
            <a:ext cx="8596670" cy="1320800"/>
          </a:xfrm>
          <a:prstGeom prst="rect">
            <a:avLst/>
          </a:prstGeom>
        </p:spPr>
        <p:txBody>
          <a:bodyPr/>
          <a:lstStyle/>
          <a:p>
            <a:r>
              <a:t>JDBC Output</a:t>
            </a:r>
          </a:p>
        </p:txBody>
      </p:sp>
      <p:pic>
        <p:nvPicPr>
          <p:cNvPr id="296" name="Screen Shot 2022-03-07 at 12.34.40 AM.png" descr="Screen Shot 2022-03-07 at 12.34.40 AM.png"/>
          <p:cNvPicPr>
            <a:picLocks noChangeAspect="1"/>
          </p:cNvPicPr>
          <p:nvPr/>
        </p:nvPicPr>
        <p:blipFill>
          <a:blip r:embed="rId2"/>
          <a:stretch>
            <a:fillRect/>
          </a:stretch>
        </p:blipFill>
        <p:spPr>
          <a:xfrm>
            <a:off x="2613106" y="2244129"/>
            <a:ext cx="4725124" cy="2911609"/>
          </a:xfrm>
          <a:prstGeom prst="rect">
            <a:avLst/>
          </a:prstGeom>
          <a:ln w="12700">
            <a:miter lim="400000"/>
          </a:ln>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itle 3"/>
          <p:cNvSpPr txBox="1">
            <a:spLocks noGrp="1"/>
          </p:cNvSpPr>
          <p:nvPr>
            <p:ph type="title"/>
          </p:nvPr>
        </p:nvSpPr>
        <p:spPr>
          <a:xfrm>
            <a:off x="677334" y="2700866"/>
            <a:ext cx="8596670" cy="1826582"/>
          </a:xfrm>
          <a:prstGeom prst="rect">
            <a:avLst/>
          </a:prstGeom>
        </p:spPr>
        <p:txBody>
          <a:bodyPr/>
          <a:lstStyle/>
          <a:p>
            <a:pPr>
              <a:defRPr sz="2000" u="sng"/>
            </a:pPr>
            <a:r>
              <a:t>Worst # 2 - Problem 11 (Medium): </a:t>
            </a:r>
            <a:br/>
            <a:r>
              <a:rPr u="none"/>
              <a:t>returns custid, emplid and order year</a:t>
            </a:r>
          </a:p>
          <a:p>
            <a:pPr>
              <a:defRPr sz="2000" u="sng"/>
            </a:pPr>
            <a:r>
              <a:rPr u="none"/>
              <a:t>using Northwinds2022TSQLV7</a:t>
            </a:r>
          </a:p>
        </p:txBody>
      </p:sp>
      <p:sp>
        <p:nvSpPr>
          <p:cNvPr id="299" name="Content Placeholder 4"/>
          <p:cNvSpPr txBox="1">
            <a:spLocks noGrp="1"/>
          </p:cNvSpPr>
          <p:nvPr>
            <p:ph type="body" sz="quarter" idx="1"/>
          </p:nvPr>
        </p:nvSpPr>
        <p:spPr>
          <a:xfrm>
            <a:off x="677334" y="4527448"/>
            <a:ext cx="8596670" cy="860401"/>
          </a:xfrm>
          <a:prstGeom prst="rect">
            <a:avLst/>
          </a:prstGeom>
        </p:spPr>
        <p:txBody>
          <a:bodyPr>
            <a:normAutofit lnSpcReduction="10000"/>
          </a:bodyPr>
          <a:lstStyle/>
          <a:p>
            <a:pPr defTabSz="352043">
              <a:spcBef>
                <a:spcPts val="700"/>
              </a:spcBef>
              <a:defRPr sz="1540"/>
            </a:pPr>
            <a:r>
              <a:t>Reasoning: </a:t>
            </a:r>
          </a:p>
          <a:p>
            <a:pPr defTabSz="352043">
              <a:spcBef>
                <a:spcPts val="700"/>
              </a:spcBef>
              <a:defRPr sz="1540"/>
            </a:pPr>
            <a:r>
              <a:t>can use a built in function for full name, also can use inner joins to replace the cross join and subquery</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Title 1"/>
          <p:cNvSpPr txBox="1">
            <a:spLocks noGrp="1"/>
          </p:cNvSpPr>
          <p:nvPr>
            <p:ph type="title"/>
          </p:nvPr>
        </p:nvSpPr>
        <p:spPr>
          <a:xfrm>
            <a:off x="677333" y="609600"/>
            <a:ext cx="8596670" cy="1320800"/>
          </a:xfrm>
          <a:prstGeom prst="rect">
            <a:avLst/>
          </a:prstGeom>
        </p:spPr>
        <p:txBody>
          <a:bodyPr/>
          <a:lstStyle/>
          <a:p>
            <a:r>
              <a:t>Query</a:t>
            </a:r>
          </a:p>
        </p:txBody>
      </p:sp>
      <p:sp>
        <p:nvSpPr>
          <p:cNvPr id="302" name="Content Placeholder 3"/>
          <p:cNvSpPr txBox="1">
            <a:spLocks noGrp="1"/>
          </p:cNvSpPr>
          <p:nvPr>
            <p:ph type="body" sz="half" idx="1"/>
          </p:nvPr>
        </p:nvSpPr>
        <p:spPr>
          <a:xfrm>
            <a:off x="677333" y="2160589"/>
            <a:ext cx="8596670" cy="3880773"/>
          </a:xfrm>
          <a:prstGeom prst="rect">
            <a:avLst/>
          </a:prstGeom>
        </p:spPr>
        <p:txBody>
          <a:bodyPr/>
          <a:lstStyle/>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USE</a:t>
            </a:r>
            <a:r>
              <a:t> Northwinds2022TSQLV7</a:t>
            </a:r>
            <a:r>
              <a:rPr>
                <a:solidFill>
                  <a:srgbClr val="777777"/>
                </a:solidFill>
              </a:rPr>
              <a:t>;</a:t>
            </a:r>
          </a:p>
          <a:p>
            <a:pPr marL="0" indent="0">
              <a:spcBef>
                <a:spcPts val="0"/>
              </a:spcBef>
              <a:buClrTx/>
              <a:buSzTx/>
              <a:buNone/>
              <a:defRPr sz="1300" b="1">
                <a:solidFill>
                  <a:srgbClr val="000000"/>
                </a:solidFill>
                <a:latin typeface="Courier"/>
                <a:ea typeface="Courier"/>
                <a:cs typeface="Courier"/>
                <a:sym typeface="Courier"/>
              </a:defRPr>
            </a:pPr>
            <a:endParaRPr>
              <a:solidFill>
                <a:srgbClr val="777777"/>
              </a:solidFill>
            </a:endParaRP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SELECT</a:t>
            </a:r>
            <a:r>
              <a:t> CO</a:t>
            </a:r>
            <a:r>
              <a:rPr>
                <a:solidFill>
                  <a:srgbClr val="777777"/>
                </a:solidFill>
              </a:rPr>
              <a:t>.</a:t>
            </a:r>
            <a:r>
              <a:t>CustomerID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O</a:t>
            </a:r>
            <a:r>
              <a:rPr>
                <a:solidFill>
                  <a:srgbClr val="777777"/>
                </a:solidFill>
              </a:rPr>
              <a:t>.</a:t>
            </a:r>
            <a:r>
              <a:t>EmployeeId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rPr>
                <a:solidFill>
                  <a:srgbClr val="AA00AA"/>
                </a:solidFill>
              </a:rPr>
              <a:t>YEAR</a:t>
            </a:r>
            <a:r>
              <a:rPr>
                <a:solidFill>
                  <a:srgbClr val="777777"/>
                </a:solidFill>
              </a:rPr>
              <a:t>(</a:t>
            </a:r>
            <a:r>
              <a:t>CO</a:t>
            </a:r>
            <a:r>
              <a:rPr>
                <a:solidFill>
                  <a:srgbClr val="777777"/>
                </a:solidFill>
              </a:rPr>
              <a:t>.</a:t>
            </a:r>
            <a:r>
              <a:t>Ordermonth</a:t>
            </a:r>
            <a:r>
              <a:rPr>
                <a:solidFill>
                  <a:srgbClr val="777777"/>
                </a:solidFill>
              </a:rPr>
              <a:t>)</a:t>
            </a:r>
            <a:r>
              <a:t> </a:t>
            </a:r>
            <a:r>
              <a:rPr>
                <a:solidFill>
                  <a:srgbClr val="0000AA"/>
                </a:solidFill>
              </a:rPr>
              <a:t>AS</a:t>
            </a:r>
            <a:r>
              <a:t> [Year]</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FROM</a:t>
            </a:r>
            <a:r>
              <a:t> Sales</a:t>
            </a:r>
            <a:r>
              <a:rPr>
                <a:solidFill>
                  <a:srgbClr val="777777"/>
                </a:solidFill>
              </a:rPr>
              <a:t>.</a:t>
            </a:r>
            <a:r>
              <a:t>[Order] </a:t>
            </a:r>
            <a:r>
              <a:rPr>
                <a:solidFill>
                  <a:srgbClr val="0000AA"/>
                </a:solidFill>
              </a:rPr>
              <a:t>AS</a:t>
            </a:r>
            <a:r>
              <a:t> O</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CROSS JOIN</a:t>
            </a:r>
            <a:r>
              <a:t> Sales</a:t>
            </a:r>
            <a:r>
              <a:rPr>
                <a:solidFill>
                  <a:srgbClr val="777777"/>
                </a:solidFill>
              </a:rPr>
              <a:t>.</a:t>
            </a:r>
            <a:r>
              <a:t>uvw_CustomerOrder </a:t>
            </a:r>
            <a:r>
              <a:rPr>
                <a:solidFill>
                  <a:srgbClr val="0000AA"/>
                </a:solidFill>
              </a:rPr>
              <a:t>AS</a:t>
            </a:r>
            <a:r>
              <a:t> CO</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WHERE</a:t>
            </a:r>
            <a:r>
              <a:t> CO</a:t>
            </a:r>
            <a:r>
              <a:rPr>
                <a:solidFill>
                  <a:srgbClr val="777777"/>
                </a:solidFill>
              </a:rPr>
              <a:t>.</a:t>
            </a:r>
            <a:r>
              <a:t>CustomerID </a:t>
            </a:r>
            <a:r>
              <a:rPr>
                <a:solidFill>
                  <a:srgbClr val="777777"/>
                </a:solidFill>
              </a:rPr>
              <a:t>=</a:t>
            </a:r>
            <a:r>
              <a:t> </a:t>
            </a:r>
            <a:r>
              <a:rPr>
                <a:solidFill>
                  <a:srgbClr val="777777"/>
                </a:solidFill>
              </a:rPr>
              <a:t>(</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0000AA"/>
                </a:solidFill>
              </a:rPr>
              <a:t>SELECT</a:t>
            </a:r>
            <a:r>
              <a:t> O</a:t>
            </a:r>
            <a:r>
              <a:rPr>
                <a:solidFill>
                  <a:srgbClr val="777777"/>
                </a:solidFill>
              </a:rPr>
              <a:t>.</a:t>
            </a:r>
            <a:r>
              <a:t>CustomerID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GROUP</a:t>
            </a:r>
            <a:r>
              <a:t> </a:t>
            </a:r>
            <a:r>
              <a:rPr>
                <a:solidFill>
                  <a:srgbClr val="0000AA"/>
                </a:solidFill>
              </a:rPr>
              <a:t>BY</a:t>
            </a:r>
            <a:r>
              <a:t> CO</a:t>
            </a:r>
            <a:r>
              <a:rPr>
                <a:solidFill>
                  <a:srgbClr val="777777"/>
                </a:solidFill>
              </a:rPr>
              <a:t>.</a:t>
            </a:r>
            <a:r>
              <a:t>CustomerID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O</a:t>
            </a:r>
            <a:r>
              <a:rPr>
                <a:solidFill>
                  <a:srgbClr val="777777"/>
                </a:solidFill>
              </a:rPr>
              <a:t>.</a:t>
            </a:r>
            <a:r>
              <a:t>EmployeeId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rPr>
                <a:solidFill>
                  <a:srgbClr val="AA00AA"/>
                </a:solidFill>
              </a:rPr>
              <a:t>YEAR</a:t>
            </a:r>
            <a:r>
              <a:rPr>
                <a:solidFill>
                  <a:srgbClr val="777777"/>
                </a:solidFill>
              </a:rPr>
              <a:t>(</a:t>
            </a:r>
            <a:r>
              <a:t>CO</a:t>
            </a:r>
            <a:r>
              <a:rPr>
                <a:solidFill>
                  <a:srgbClr val="777777"/>
                </a:solidFill>
              </a:rPr>
              <a:t>.</a:t>
            </a:r>
            <a:r>
              <a:t>Ordermonth</a:t>
            </a:r>
            <a:r>
              <a:rPr>
                <a:solidFill>
                  <a:srgbClr val="777777"/>
                </a:solidFill>
              </a:rPr>
              <a:t>)</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ORDER</a:t>
            </a:r>
            <a:r>
              <a:t> </a:t>
            </a:r>
            <a:r>
              <a:rPr>
                <a:solidFill>
                  <a:srgbClr val="0000AA"/>
                </a:solidFill>
              </a:rPr>
              <a:t>BY</a:t>
            </a:r>
            <a:r>
              <a:t> CO</a:t>
            </a:r>
            <a:r>
              <a:rPr>
                <a:solidFill>
                  <a:srgbClr val="777777"/>
                </a:solidFill>
              </a:rPr>
              <a:t>.</a:t>
            </a:r>
            <a:r>
              <a:t>CustomerID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O</a:t>
            </a:r>
            <a:r>
              <a:rPr>
                <a:solidFill>
                  <a:srgbClr val="777777"/>
                </a:solidFill>
              </a:rPr>
              <a:t>.</a:t>
            </a:r>
            <a:r>
              <a:t>EmployeeId</a:t>
            </a:r>
            <a:r>
              <a:rPr>
                <a:solidFill>
                  <a:srgbClr val="777777"/>
                </a:solidFill>
              </a:rPr>
              <a:t>;</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Title 1"/>
          <p:cNvSpPr txBox="1">
            <a:spLocks noGrp="1"/>
          </p:cNvSpPr>
          <p:nvPr>
            <p:ph type="title"/>
          </p:nvPr>
        </p:nvSpPr>
        <p:spPr>
          <a:prstGeom prst="rect">
            <a:avLst/>
          </a:prstGeom>
        </p:spPr>
        <p:txBody>
          <a:bodyPr/>
          <a:lstStyle/>
          <a:p>
            <a:r>
              <a:t>Key View of Tables Used Diagram</a:t>
            </a:r>
          </a:p>
        </p:txBody>
      </p:sp>
      <p:pic>
        <p:nvPicPr>
          <p:cNvPr id="3" name="Picture 2">
            <a:extLst>
              <a:ext uri="{FF2B5EF4-FFF2-40B4-BE49-F238E27FC236}">
                <a16:creationId xmlns:a16="http://schemas.microsoft.com/office/drawing/2014/main" id="{CE9C5CF0-C4B5-4E05-938E-D2F959B57BF7}"/>
              </a:ext>
            </a:extLst>
          </p:cNvPr>
          <p:cNvPicPr>
            <a:picLocks noChangeAspect="1"/>
          </p:cNvPicPr>
          <p:nvPr/>
        </p:nvPicPr>
        <p:blipFill>
          <a:blip r:embed="rId2"/>
          <a:stretch>
            <a:fillRect/>
          </a:stretch>
        </p:blipFill>
        <p:spPr>
          <a:xfrm>
            <a:off x="1413009" y="2236366"/>
            <a:ext cx="7125317" cy="2385267"/>
          </a:xfrm>
          <a:prstGeom prst="rect">
            <a:avLst/>
          </a:prstGeom>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itle 1"/>
          <p:cNvSpPr txBox="1">
            <a:spLocks noGrp="1"/>
          </p:cNvSpPr>
          <p:nvPr>
            <p:ph type="title"/>
          </p:nvPr>
        </p:nvSpPr>
        <p:spPr>
          <a:xfrm>
            <a:off x="677333" y="609600"/>
            <a:ext cx="8596670" cy="1320800"/>
          </a:xfrm>
          <a:prstGeom prst="rect">
            <a:avLst/>
          </a:prstGeom>
        </p:spPr>
        <p:txBody>
          <a:bodyPr/>
          <a:lstStyle/>
          <a:p>
            <a:r>
              <a:t>Standard View of Tables Used Diagram</a:t>
            </a:r>
          </a:p>
        </p:txBody>
      </p:sp>
      <p:pic>
        <p:nvPicPr>
          <p:cNvPr id="3" name="Picture 2">
            <a:extLst>
              <a:ext uri="{FF2B5EF4-FFF2-40B4-BE49-F238E27FC236}">
                <a16:creationId xmlns:a16="http://schemas.microsoft.com/office/drawing/2014/main" id="{F8A5446E-30CF-4D27-AD38-B371792C2592}"/>
              </a:ext>
            </a:extLst>
          </p:cNvPr>
          <p:cNvPicPr>
            <a:picLocks noChangeAspect="1"/>
          </p:cNvPicPr>
          <p:nvPr/>
        </p:nvPicPr>
        <p:blipFill>
          <a:blip r:embed="rId2"/>
          <a:stretch>
            <a:fillRect/>
          </a:stretch>
        </p:blipFill>
        <p:spPr>
          <a:xfrm>
            <a:off x="3210127" y="1410416"/>
            <a:ext cx="3540964" cy="5143299"/>
          </a:xfrm>
          <a:prstGeom prst="rect">
            <a:avLst/>
          </a:prstGeom>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0" name="Table 7"/>
          <p:cNvGraphicFramePr/>
          <p:nvPr>
            <p:extLst>
              <p:ext uri="{D42A27DB-BD31-4B8C-83A1-F6EECF244321}">
                <p14:modId xmlns:p14="http://schemas.microsoft.com/office/powerpoint/2010/main" val="219869174"/>
              </p:ext>
            </p:extLst>
          </p:nvPr>
        </p:nvGraphicFramePr>
        <p:xfrm>
          <a:off x="677862" y="2160588"/>
          <a:ext cx="8596312" cy="138176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20000"/>
                    </a:ext>
                  </a:extLst>
                </a:gridCol>
                <a:gridCol w="4298156">
                  <a:extLst>
                    <a:ext uri="{9D8B030D-6E8A-4147-A177-3AD203B41FA5}">
                      <a16:colId xmlns:a16="http://schemas.microsoft.com/office/drawing/2014/main" val="20001"/>
                    </a:ext>
                  </a:extLst>
                </a:gridCol>
              </a:tblGrid>
              <a:tr h="370840">
                <a:tc>
                  <a:txBody>
                    <a:bodyPr/>
                    <a:lstStyle/>
                    <a:p>
                      <a:pPr algn="l">
                        <a:defRPr sz="1800" b="0">
                          <a:solidFill>
                            <a:srgbClr val="000000"/>
                          </a:solidFill>
                        </a:defRPr>
                      </a:pPr>
                      <a:r>
                        <a:rPr b="1">
                          <a:solidFill>
                            <a:srgbClr val="FFFFFF"/>
                          </a:solidFill>
                        </a:rPr>
                        <a:t>Table Name</a:t>
                      </a:r>
                    </a:p>
                  </a:txBody>
                  <a:tcPr marL="45720" marR="45720" horzOverflow="overflow"/>
                </a:tc>
                <a:tc>
                  <a:txBody>
                    <a:bodyPr/>
                    <a:lstStyle/>
                    <a:p>
                      <a:pPr algn="l">
                        <a:defRPr sz="1800" b="0">
                          <a:solidFill>
                            <a:srgbClr val="000000"/>
                          </a:solidFill>
                        </a:defRPr>
                      </a:pPr>
                      <a:r>
                        <a:rPr b="1">
                          <a:solidFill>
                            <a:srgbClr val="FFFFFF"/>
                          </a:solidFill>
                        </a:rPr>
                        <a:t>Column Name</a:t>
                      </a:r>
                    </a:p>
                  </a:txBody>
                  <a:tcPr marL="45720" marR="45720" horzOverflow="overflow"/>
                </a:tc>
                <a:extLst>
                  <a:ext uri="{0D108BD9-81ED-4DB2-BD59-A6C34878D82A}">
                    <a16:rowId xmlns:a16="http://schemas.microsoft.com/office/drawing/2014/main" val="10000"/>
                  </a:ext>
                </a:extLst>
              </a:tr>
              <a:tr h="370840">
                <a:tc>
                  <a:txBody>
                    <a:bodyPr/>
                    <a:lstStyle/>
                    <a:p>
                      <a:pPr algn="l">
                        <a:defRPr sz="1800"/>
                      </a:pPr>
                      <a:r>
                        <a:t>Sales.Order</a:t>
                      </a:r>
                    </a:p>
                  </a:txBody>
                  <a:tcPr marL="45720" marR="45720" horzOverflow="overflow"/>
                </a:tc>
                <a:tc>
                  <a:txBody>
                    <a:bodyPr/>
                    <a:lstStyle/>
                    <a:p>
                      <a:pPr algn="l">
                        <a:defRPr sz="1800"/>
                      </a:pPr>
                      <a:r>
                        <a:t>EmployeeID</a:t>
                      </a:r>
                    </a:p>
                  </a:txBody>
                  <a:tcPr marL="45720" marR="45720" horzOverflow="overflow"/>
                </a:tc>
                <a:extLst>
                  <a:ext uri="{0D108BD9-81ED-4DB2-BD59-A6C34878D82A}">
                    <a16:rowId xmlns:a16="http://schemas.microsoft.com/office/drawing/2014/main" val="10001"/>
                  </a:ext>
                </a:extLst>
              </a:tr>
              <a:tr h="370840">
                <a:tc>
                  <a:txBody>
                    <a:bodyPr/>
                    <a:lstStyle/>
                    <a:p>
                      <a:pPr algn="l">
                        <a:defRPr sz="1800"/>
                      </a:pPr>
                      <a:r>
                        <a:t>Sales.uvw_CustomerOrder</a:t>
                      </a:r>
                    </a:p>
                  </a:txBody>
                  <a:tcPr marL="45720" marR="45720" horzOverflow="overflow"/>
                </a:tc>
                <a:tc>
                  <a:txBody>
                    <a:bodyPr/>
                    <a:lstStyle/>
                    <a:p>
                      <a:pPr algn="l">
                        <a:defRPr sz="1800"/>
                      </a:pPr>
                      <a:r>
                        <a:rPr dirty="0" err="1"/>
                        <a:t>CustomerID</a:t>
                      </a:r>
                      <a:r>
                        <a:rPr dirty="0"/>
                        <a:t>
Year (using </a:t>
                      </a:r>
                      <a:r>
                        <a:rPr dirty="0" err="1"/>
                        <a:t>OrderMonth</a:t>
                      </a:r>
                      <a:r>
                        <a:rPr dirty="0"/>
                        <a:t>)</a:t>
                      </a:r>
                    </a:p>
                  </a:txBody>
                  <a:tcPr marL="45720" marR="45720" horzOverflow="overflow"/>
                </a:tc>
                <a:extLst>
                  <a:ext uri="{0D108BD9-81ED-4DB2-BD59-A6C34878D82A}">
                    <a16:rowId xmlns:a16="http://schemas.microsoft.com/office/drawing/2014/main" val="10002"/>
                  </a:ext>
                </a:extLst>
              </a:tr>
            </a:tbl>
          </a:graphicData>
        </a:graphic>
      </p:graphicFrame>
      <p:sp>
        <p:nvSpPr>
          <p:cNvPr id="311" name="Title 1"/>
          <p:cNvSpPr txBox="1">
            <a:spLocks noGrp="1"/>
          </p:cNvSpPr>
          <p:nvPr>
            <p:ph type="title"/>
          </p:nvPr>
        </p:nvSpPr>
        <p:spPr>
          <a:xfrm>
            <a:off x="677333" y="609600"/>
            <a:ext cx="8596670" cy="1320800"/>
          </a:xfrm>
          <a:prstGeom prst="rect">
            <a:avLst/>
          </a:prstGeom>
        </p:spPr>
        <p:txBody>
          <a:bodyPr/>
          <a:lstStyle/>
          <a:p>
            <a:r>
              <a:t>Informatic Table: Columns Projection</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Title 1"/>
          <p:cNvSpPr txBox="1">
            <a:spLocks noGrp="1"/>
          </p:cNvSpPr>
          <p:nvPr>
            <p:ph type="title"/>
          </p:nvPr>
        </p:nvSpPr>
        <p:spPr>
          <a:xfrm>
            <a:off x="677333" y="609600"/>
            <a:ext cx="8596670" cy="1320800"/>
          </a:xfrm>
          <a:prstGeom prst="rect">
            <a:avLst/>
          </a:prstGeom>
        </p:spPr>
        <p:txBody>
          <a:bodyPr/>
          <a:lstStyle/>
          <a:p>
            <a:r>
              <a:t>Informatic Table: Projection Sorting</a:t>
            </a:r>
          </a:p>
        </p:txBody>
      </p:sp>
      <p:graphicFrame>
        <p:nvGraphicFramePr>
          <p:cNvPr id="314" name="Table 5"/>
          <p:cNvGraphicFramePr/>
          <p:nvPr>
            <p:extLst>
              <p:ext uri="{D42A27DB-BD31-4B8C-83A1-F6EECF244321}">
                <p14:modId xmlns:p14="http://schemas.microsoft.com/office/powerpoint/2010/main" val="180668145"/>
              </p:ext>
            </p:extLst>
          </p:nvPr>
        </p:nvGraphicFramePr>
        <p:xfrm>
          <a:off x="677862" y="2160588"/>
          <a:ext cx="8596311" cy="111252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20000"/>
                    </a:ext>
                  </a:extLst>
                </a:gridCol>
                <a:gridCol w="2865437">
                  <a:extLst>
                    <a:ext uri="{9D8B030D-6E8A-4147-A177-3AD203B41FA5}">
                      <a16:colId xmlns:a16="http://schemas.microsoft.com/office/drawing/2014/main" val="20001"/>
                    </a:ext>
                  </a:extLst>
                </a:gridCol>
                <a:gridCol w="2865437">
                  <a:extLst>
                    <a:ext uri="{9D8B030D-6E8A-4147-A177-3AD203B41FA5}">
                      <a16:colId xmlns:a16="http://schemas.microsoft.com/office/drawing/2014/main" val="20002"/>
                    </a:ext>
                  </a:extLst>
                </a:gridCol>
              </a:tblGrid>
              <a:tr h="370840">
                <a:tc>
                  <a:txBody>
                    <a:bodyPr/>
                    <a:lstStyle/>
                    <a:p>
                      <a:pPr algn="l">
                        <a:defRPr sz="1800" b="0">
                          <a:solidFill>
                            <a:srgbClr val="000000"/>
                          </a:solidFill>
                        </a:defRPr>
                      </a:pPr>
                      <a:r>
                        <a:rPr b="1">
                          <a:solidFill>
                            <a:srgbClr val="FFFFFF"/>
                          </a:solidFill>
                        </a:rPr>
                        <a:t>Table Name</a:t>
                      </a:r>
                    </a:p>
                  </a:txBody>
                  <a:tcPr marL="45720" marR="45720" horzOverflow="overflow"/>
                </a:tc>
                <a:tc>
                  <a:txBody>
                    <a:bodyPr/>
                    <a:lstStyle/>
                    <a:p>
                      <a:pPr algn="l">
                        <a:defRPr sz="1800" b="0">
                          <a:solidFill>
                            <a:srgbClr val="000000"/>
                          </a:solidFill>
                        </a:defRPr>
                      </a:pPr>
                      <a:r>
                        <a:rPr b="1">
                          <a:solidFill>
                            <a:srgbClr val="FFFFFF"/>
                          </a:solidFill>
                        </a:rPr>
                        <a:t>Column Name</a:t>
                      </a:r>
                    </a:p>
                  </a:txBody>
                  <a:tcPr marL="45720" marR="45720" horzOverflow="overflow"/>
                </a:tc>
                <a:tc>
                  <a:txBody>
                    <a:bodyPr/>
                    <a:lstStyle/>
                    <a:p>
                      <a:pPr algn="l">
                        <a:defRPr sz="1800" b="0">
                          <a:solidFill>
                            <a:srgbClr val="000000"/>
                          </a:solidFill>
                        </a:defRPr>
                      </a:pPr>
                      <a:r>
                        <a:rPr b="1">
                          <a:solidFill>
                            <a:srgbClr val="FFFFFF"/>
                          </a:solidFill>
                        </a:rPr>
                        <a:t>Sort Order</a:t>
                      </a:r>
                    </a:p>
                  </a:txBody>
                  <a:tcPr marL="45720" marR="45720" horzOverflow="overflow"/>
                </a:tc>
                <a:extLst>
                  <a:ext uri="{0D108BD9-81ED-4DB2-BD59-A6C34878D82A}">
                    <a16:rowId xmlns:a16="http://schemas.microsoft.com/office/drawing/2014/main" val="10000"/>
                  </a:ext>
                </a:extLst>
              </a:tr>
              <a:tr h="370840">
                <a:tc>
                  <a:txBody>
                    <a:bodyPr/>
                    <a:lstStyle/>
                    <a:p>
                      <a:pPr algn="l">
                        <a:defRPr sz="1800"/>
                      </a:pPr>
                      <a:r>
                        <a:t>Sales.uvw_CustomerOrder</a:t>
                      </a:r>
                    </a:p>
                  </a:txBody>
                  <a:tcPr marL="45720" marR="45720" horzOverflow="overflow"/>
                </a:tc>
                <a:tc>
                  <a:txBody>
                    <a:bodyPr/>
                    <a:lstStyle/>
                    <a:p>
                      <a:pPr algn="l">
                        <a:defRPr sz="1800"/>
                      </a:pPr>
                      <a:r>
                        <a:t>CustomerID</a:t>
                      </a:r>
                    </a:p>
                  </a:txBody>
                  <a:tcPr marL="45720" marR="45720" horzOverflow="overflow"/>
                </a:tc>
                <a:tc>
                  <a:txBody>
                    <a:bodyPr/>
                    <a:lstStyle/>
                    <a:p>
                      <a:pPr algn="l">
                        <a:defRPr sz="1800"/>
                      </a:pPr>
                      <a:r>
                        <a:t>ASC</a:t>
                      </a:r>
                    </a:p>
                  </a:txBody>
                  <a:tcPr marL="45720" marR="45720" horzOverflow="overflow"/>
                </a:tc>
                <a:extLst>
                  <a:ext uri="{0D108BD9-81ED-4DB2-BD59-A6C34878D82A}">
                    <a16:rowId xmlns:a16="http://schemas.microsoft.com/office/drawing/2014/main" val="10001"/>
                  </a:ext>
                </a:extLst>
              </a:tr>
              <a:tr h="370840">
                <a:tc>
                  <a:txBody>
                    <a:bodyPr/>
                    <a:lstStyle/>
                    <a:p>
                      <a:pPr algn="l">
                        <a:defRPr sz="1800"/>
                      </a:pPr>
                      <a:r>
                        <a:rPr dirty="0" err="1"/>
                        <a:t>Sales.Order</a:t>
                      </a:r>
                      <a:endParaRPr dirty="0"/>
                    </a:p>
                  </a:txBody>
                  <a:tcPr marL="45720" marR="45720" horzOverflow="overflow"/>
                </a:tc>
                <a:tc>
                  <a:txBody>
                    <a:bodyPr/>
                    <a:lstStyle/>
                    <a:p>
                      <a:pPr algn="l">
                        <a:defRPr sz="1800"/>
                      </a:pPr>
                      <a:r>
                        <a:t>EmployeeId</a:t>
                      </a:r>
                    </a:p>
                  </a:txBody>
                  <a:tcPr marL="45720" marR="45720" horzOverflow="overflow"/>
                </a:tc>
                <a:tc>
                  <a:txBody>
                    <a:bodyPr/>
                    <a:lstStyle/>
                    <a:p>
                      <a:pPr algn="l">
                        <a:defRPr sz="1800"/>
                      </a:pPr>
                      <a:r>
                        <a:rPr dirty="0"/>
                        <a:t>ASC</a:t>
                      </a:r>
                    </a:p>
                  </a:txBody>
                  <a:tcPr marL="45720" marR="45720" horzOverflow="overflow"/>
                </a:tc>
                <a:extLst>
                  <a:ext uri="{0D108BD9-81ED-4DB2-BD59-A6C34878D82A}">
                    <a16:rowId xmlns:a16="http://schemas.microsoft.com/office/drawing/2014/main" val="10002"/>
                  </a:ext>
                </a:extLst>
              </a:tr>
            </a:tbl>
          </a:graphicData>
        </a:graphic>
      </p:graphicFrame>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Title 1"/>
          <p:cNvSpPr txBox="1">
            <a:spLocks noGrp="1"/>
          </p:cNvSpPr>
          <p:nvPr>
            <p:ph type="title"/>
          </p:nvPr>
        </p:nvSpPr>
        <p:spPr>
          <a:xfrm>
            <a:off x="677333" y="609600"/>
            <a:ext cx="8596670" cy="1320800"/>
          </a:xfrm>
          <a:prstGeom prst="rect">
            <a:avLst/>
          </a:prstGeom>
        </p:spPr>
        <p:txBody>
          <a:bodyPr/>
          <a:lstStyle/>
          <a:p>
            <a:r>
              <a:t>Azure Output (1267 Rows Affected)</a:t>
            </a:r>
            <a:br/>
            <a:endParaRPr/>
          </a:p>
        </p:txBody>
      </p:sp>
      <p:pic>
        <p:nvPicPr>
          <p:cNvPr id="317" name="Screen Shot 2022-03-07 at 12.42.36 AM.png" descr="Screen Shot 2022-03-07 at 12.42.36 AM.png"/>
          <p:cNvPicPr>
            <a:picLocks noChangeAspect="1"/>
          </p:cNvPicPr>
          <p:nvPr/>
        </p:nvPicPr>
        <p:blipFill>
          <a:blip r:embed="rId2"/>
          <a:stretch>
            <a:fillRect/>
          </a:stretch>
        </p:blipFill>
        <p:spPr>
          <a:xfrm>
            <a:off x="2532928" y="2156733"/>
            <a:ext cx="4885480" cy="3154134"/>
          </a:xfrm>
          <a:prstGeom prst="rect">
            <a:avLst/>
          </a:prstGeom>
          <a:ln w="12700">
            <a:miter lim="400000"/>
          </a:ln>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itle 1"/>
          <p:cNvSpPr txBox="1">
            <a:spLocks noGrp="1"/>
          </p:cNvSpPr>
          <p:nvPr>
            <p:ph type="title"/>
          </p:nvPr>
        </p:nvSpPr>
        <p:spPr>
          <a:xfrm>
            <a:off x="677333" y="609600"/>
            <a:ext cx="8596670" cy="1320800"/>
          </a:xfrm>
          <a:prstGeom prst="rect">
            <a:avLst/>
          </a:prstGeom>
        </p:spPr>
        <p:txBody>
          <a:bodyPr/>
          <a:lstStyle/>
          <a:p>
            <a:r>
              <a:t>JSON Output</a:t>
            </a:r>
          </a:p>
        </p:txBody>
      </p:sp>
      <p:pic>
        <p:nvPicPr>
          <p:cNvPr id="320" name="Screen Shot 2022-03-07 at 12.43.07 AM.png" descr="Screen Shot 2022-03-07 at 12.43.07 AM.png"/>
          <p:cNvPicPr>
            <a:picLocks noChangeAspect="1"/>
          </p:cNvPicPr>
          <p:nvPr/>
        </p:nvPicPr>
        <p:blipFill>
          <a:blip r:embed="rId2"/>
          <a:stretch>
            <a:fillRect/>
          </a:stretch>
        </p:blipFill>
        <p:spPr>
          <a:xfrm>
            <a:off x="3718367" y="1479153"/>
            <a:ext cx="2514601" cy="4787901"/>
          </a:xfrm>
          <a:prstGeom prst="rect">
            <a:avLst/>
          </a:prstGeom>
          <a:ln w="12700">
            <a:miter lim="400000"/>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B9343-57CE-46AA-A1D9-33694B869656}"/>
              </a:ext>
            </a:extLst>
          </p:cNvPr>
          <p:cNvSpPr>
            <a:spLocks noGrp="1"/>
          </p:cNvSpPr>
          <p:nvPr>
            <p:ph type="title"/>
          </p:nvPr>
        </p:nvSpPr>
        <p:spPr/>
        <p:txBody>
          <a:bodyPr/>
          <a:lstStyle/>
          <a:p>
            <a:r>
              <a:rPr lang="en-US" dirty="0"/>
              <a:t>Top 3 Queries of Timothy </a:t>
            </a:r>
            <a:r>
              <a:rPr lang="en-US" dirty="0" err="1"/>
              <a:t>Dakis</a:t>
            </a:r>
            <a:endParaRPr lang="en-US" dirty="0"/>
          </a:p>
        </p:txBody>
      </p:sp>
    </p:spTree>
    <p:extLst>
      <p:ext uri="{BB962C8B-B14F-4D97-AF65-F5344CB8AC3E}">
        <p14:creationId xmlns:p14="http://schemas.microsoft.com/office/powerpoint/2010/main" val="208987454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Title 1"/>
          <p:cNvSpPr txBox="1">
            <a:spLocks noGrp="1"/>
          </p:cNvSpPr>
          <p:nvPr>
            <p:ph type="title"/>
          </p:nvPr>
        </p:nvSpPr>
        <p:spPr>
          <a:xfrm>
            <a:off x="677333" y="609600"/>
            <a:ext cx="8596670" cy="1320800"/>
          </a:xfrm>
          <a:prstGeom prst="rect">
            <a:avLst/>
          </a:prstGeom>
        </p:spPr>
        <p:txBody>
          <a:bodyPr/>
          <a:lstStyle/>
          <a:p>
            <a:r>
              <a:t>JDBC Output</a:t>
            </a:r>
          </a:p>
        </p:txBody>
      </p:sp>
      <p:pic>
        <p:nvPicPr>
          <p:cNvPr id="323" name="Screen Shot 2022-03-07 at 1.00.24 AM.png" descr="Screen Shot 2022-03-07 at 1.00.24 AM.png"/>
          <p:cNvPicPr>
            <a:picLocks noChangeAspect="1"/>
          </p:cNvPicPr>
          <p:nvPr/>
        </p:nvPicPr>
        <p:blipFill>
          <a:blip r:embed="rId2"/>
          <a:stretch>
            <a:fillRect/>
          </a:stretch>
        </p:blipFill>
        <p:spPr>
          <a:xfrm>
            <a:off x="2075784" y="2064807"/>
            <a:ext cx="5799768" cy="2728386"/>
          </a:xfrm>
          <a:prstGeom prst="rect">
            <a:avLst/>
          </a:prstGeom>
          <a:ln w="12700">
            <a:miter lim="400000"/>
          </a:ln>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Title 3"/>
          <p:cNvSpPr txBox="1">
            <a:spLocks noGrp="1"/>
          </p:cNvSpPr>
          <p:nvPr>
            <p:ph type="title"/>
          </p:nvPr>
        </p:nvSpPr>
        <p:spPr>
          <a:xfrm>
            <a:off x="677334" y="2700866"/>
            <a:ext cx="8596670" cy="1826582"/>
          </a:xfrm>
          <a:prstGeom prst="rect">
            <a:avLst/>
          </a:prstGeom>
        </p:spPr>
        <p:txBody>
          <a:bodyPr/>
          <a:lstStyle/>
          <a:p>
            <a:pPr>
              <a:defRPr sz="2000" u="sng"/>
            </a:pPr>
            <a:r>
              <a:t>Worst # 2 (Corrected) - Problem 11 (Medium): </a:t>
            </a:r>
            <a:br/>
            <a:r>
              <a:rPr u="none"/>
              <a:t>returns custid, emplid and order year</a:t>
            </a:r>
          </a:p>
          <a:p>
            <a:pPr>
              <a:defRPr sz="2000" u="sng"/>
            </a:pPr>
            <a:r>
              <a:rPr u="none"/>
              <a:t>using Northwinds2022TSQLV7</a:t>
            </a:r>
          </a:p>
        </p:txBody>
      </p:sp>
      <p:sp>
        <p:nvSpPr>
          <p:cNvPr id="326" name="Content Placeholder 4"/>
          <p:cNvSpPr txBox="1">
            <a:spLocks noGrp="1"/>
          </p:cNvSpPr>
          <p:nvPr>
            <p:ph type="body" sz="quarter" idx="1"/>
          </p:nvPr>
        </p:nvSpPr>
        <p:spPr>
          <a:xfrm>
            <a:off x="677334" y="4527448"/>
            <a:ext cx="8596670" cy="860401"/>
          </a:xfrm>
          <a:prstGeom prst="rect">
            <a:avLst/>
          </a:prstGeom>
        </p:spPr>
        <p:txBody>
          <a:bodyPr>
            <a:normAutofit fontScale="92500"/>
          </a:bodyPr>
          <a:lstStyle/>
          <a:p>
            <a:pPr defTabSz="452627">
              <a:spcBef>
                <a:spcPts val="900"/>
              </a:spcBef>
              <a:defRPr sz="1979"/>
            </a:pPr>
            <a:r>
              <a:t>Correction: </a:t>
            </a:r>
          </a:p>
          <a:p>
            <a:pPr defTabSz="452627">
              <a:spcBef>
                <a:spcPts val="900"/>
              </a:spcBef>
              <a:defRPr sz="1979"/>
            </a:pPr>
            <a:r>
              <a:t>used an inner join to replace cross join which now did not need a subquery</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Title 1"/>
          <p:cNvSpPr txBox="1">
            <a:spLocks noGrp="1"/>
          </p:cNvSpPr>
          <p:nvPr>
            <p:ph type="title"/>
          </p:nvPr>
        </p:nvSpPr>
        <p:spPr>
          <a:xfrm>
            <a:off x="677333" y="609600"/>
            <a:ext cx="8596670" cy="1320800"/>
          </a:xfrm>
          <a:prstGeom prst="rect">
            <a:avLst/>
          </a:prstGeom>
        </p:spPr>
        <p:txBody>
          <a:bodyPr/>
          <a:lstStyle/>
          <a:p>
            <a:r>
              <a:t>Query</a:t>
            </a:r>
          </a:p>
        </p:txBody>
      </p:sp>
      <p:sp>
        <p:nvSpPr>
          <p:cNvPr id="329" name="Content Placeholder 3"/>
          <p:cNvSpPr txBox="1">
            <a:spLocks noGrp="1"/>
          </p:cNvSpPr>
          <p:nvPr>
            <p:ph type="body" sz="half" idx="1"/>
          </p:nvPr>
        </p:nvSpPr>
        <p:spPr>
          <a:xfrm>
            <a:off x="677333" y="2160589"/>
            <a:ext cx="8596670" cy="3880773"/>
          </a:xfrm>
          <a:prstGeom prst="rect">
            <a:avLst/>
          </a:prstGeom>
        </p:spPr>
        <p:txBody>
          <a:bodyPr/>
          <a:lstStyle/>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USE</a:t>
            </a:r>
            <a:r>
              <a:t> Northwinds2022TSQLV7</a:t>
            </a:r>
            <a:r>
              <a:rPr>
                <a:solidFill>
                  <a:srgbClr val="777777"/>
                </a:solidFill>
              </a:rPr>
              <a:t>;</a:t>
            </a:r>
          </a:p>
          <a:p>
            <a:pPr marL="0" indent="0">
              <a:spcBef>
                <a:spcPts val="0"/>
              </a:spcBef>
              <a:buClrTx/>
              <a:buSzTx/>
              <a:buNone/>
              <a:defRPr sz="1300" b="1">
                <a:solidFill>
                  <a:srgbClr val="000000"/>
                </a:solidFill>
                <a:latin typeface="Courier"/>
                <a:ea typeface="Courier"/>
                <a:cs typeface="Courier"/>
                <a:sym typeface="Courier"/>
              </a:defRPr>
            </a:pPr>
            <a:endParaRPr>
              <a:solidFill>
                <a:srgbClr val="777777"/>
              </a:solidFill>
            </a:endParaRP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SELECT</a:t>
            </a:r>
            <a:r>
              <a:t> CO</a:t>
            </a:r>
            <a:r>
              <a:rPr>
                <a:solidFill>
                  <a:srgbClr val="777777"/>
                </a:solidFill>
              </a:rPr>
              <a:t>.</a:t>
            </a:r>
            <a:r>
              <a:t>CustomerID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O</a:t>
            </a:r>
            <a:r>
              <a:rPr>
                <a:solidFill>
                  <a:srgbClr val="777777"/>
                </a:solidFill>
              </a:rPr>
              <a:t>.</a:t>
            </a:r>
            <a:r>
              <a:t>EmployeeId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rPr>
                <a:solidFill>
                  <a:srgbClr val="AA00AA"/>
                </a:solidFill>
              </a:rPr>
              <a:t>YEAR</a:t>
            </a:r>
            <a:r>
              <a:rPr>
                <a:solidFill>
                  <a:srgbClr val="777777"/>
                </a:solidFill>
              </a:rPr>
              <a:t>(</a:t>
            </a:r>
            <a:r>
              <a:t>CO</a:t>
            </a:r>
            <a:r>
              <a:rPr>
                <a:solidFill>
                  <a:srgbClr val="777777"/>
                </a:solidFill>
              </a:rPr>
              <a:t>.</a:t>
            </a:r>
            <a:r>
              <a:t>Ordermonth</a:t>
            </a:r>
            <a:r>
              <a:rPr>
                <a:solidFill>
                  <a:srgbClr val="777777"/>
                </a:solidFill>
              </a:rPr>
              <a:t>)</a:t>
            </a:r>
            <a:r>
              <a:t> </a:t>
            </a:r>
            <a:r>
              <a:rPr>
                <a:solidFill>
                  <a:srgbClr val="0000AA"/>
                </a:solidFill>
              </a:rPr>
              <a:t>AS</a:t>
            </a:r>
            <a:r>
              <a:t> [Year]</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FROM</a:t>
            </a:r>
            <a:r>
              <a:t> Sales</a:t>
            </a:r>
            <a:r>
              <a:rPr>
                <a:solidFill>
                  <a:srgbClr val="777777"/>
                </a:solidFill>
              </a:rPr>
              <a:t>.</a:t>
            </a:r>
            <a:r>
              <a:t>[Order] </a:t>
            </a:r>
            <a:r>
              <a:rPr>
                <a:solidFill>
                  <a:srgbClr val="0000AA"/>
                </a:solidFill>
              </a:rPr>
              <a:t>AS</a:t>
            </a:r>
            <a:r>
              <a:t> O</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INNER JOIN</a:t>
            </a:r>
            <a:r>
              <a:t> Sales</a:t>
            </a:r>
            <a:r>
              <a:rPr>
                <a:solidFill>
                  <a:srgbClr val="777777"/>
                </a:solidFill>
              </a:rPr>
              <a:t>.</a:t>
            </a:r>
            <a:r>
              <a:t>uvw_CustomerOrder </a:t>
            </a:r>
            <a:r>
              <a:rPr>
                <a:solidFill>
                  <a:srgbClr val="0000AA"/>
                </a:solidFill>
              </a:rPr>
              <a:t>AS</a:t>
            </a:r>
            <a:r>
              <a:t> CO </a:t>
            </a:r>
            <a:r>
              <a:rPr>
                <a:solidFill>
                  <a:srgbClr val="0000AA"/>
                </a:solidFill>
              </a:rPr>
              <a:t>ON</a:t>
            </a:r>
            <a:r>
              <a:t> CO</a:t>
            </a:r>
            <a:r>
              <a:rPr>
                <a:solidFill>
                  <a:srgbClr val="777777"/>
                </a:solidFill>
              </a:rPr>
              <a:t>.</a:t>
            </a:r>
            <a:r>
              <a:t>CustomerID </a:t>
            </a:r>
            <a:r>
              <a:rPr>
                <a:solidFill>
                  <a:srgbClr val="777777"/>
                </a:solidFill>
              </a:rPr>
              <a:t>=</a:t>
            </a:r>
            <a:r>
              <a:t> O</a:t>
            </a:r>
            <a:r>
              <a:rPr>
                <a:solidFill>
                  <a:srgbClr val="777777"/>
                </a:solidFill>
              </a:rPr>
              <a:t>.</a:t>
            </a:r>
            <a:r>
              <a:t>CustomerID</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GROUP</a:t>
            </a:r>
            <a:r>
              <a:t> </a:t>
            </a:r>
            <a:r>
              <a:rPr>
                <a:solidFill>
                  <a:srgbClr val="0000AA"/>
                </a:solidFill>
              </a:rPr>
              <a:t>BY</a:t>
            </a:r>
            <a:r>
              <a:t> CO</a:t>
            </a:r>
            <a:r>
              <a:rPr>
                <a:solidFill>
                  <a:srgbClr val="777777"/>
                </a:solidFill>
              </a:rPr>
              <a:t>.</a:t>
            </a:r>
            <a:r>
              <a:t>CustomerID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O</a:t>
            </a:r>
            <a:r>
              <a:rPr>
                <a:solidFill>
                  <a:srgbClr val="777777"/>
                </a:solidFill>
              </a:rPr>
              <a:t>.</a:t>
            </a:r>
            <a:r>
              <a:t>EmployeeId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rPr>
                <a:solidFill>
                  <a:srgbClr val="AA00AA"/>
                </a:solidFill>
              </a:rPr>
              <a:t>YEAR</a:t>
            </a:r>
            <a:r>
              <a:rPr>
                <a:solidFill>
                  <a:srgbClr val="777777"/>
                </a:solidFill>
              </a:rPr>
              <a:t>(</a:t>
            </a:r>
            <a:r>
              <a:t>CO</a:t>
            </a:r>
            <a:r>
              <a:rPr>
                <a:solidFill>
                  <a:srgbClr val="777777"/>
                </a:solidFill>
              </a:rPr>
              <a:t>.</a:t>
            </a:r>
            <a:r>
              <a:t>Ordermonth</a:t>
            </a:r>
            <a:r>
              <a:rPr>
                <a:solidFill>
                  <a:srgbClr val="777777"/>
                </a:solidFill>
              </a:rPr>
              <a:t>)</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ORDER</a:t>
            </a:r>
            <a:r>
              <a:t> </a:t>
            </a:r>
            <a:r>
              <a:rPr>
                <a:solidFill>
                  <a:srgbClr val="0000AA"/>
                </a:solidFill>
              </a:rPr>
              <a:t>BY</a:t>
            </a:r>
            <a:r>
              <a:t> CO</a:t>
            </a:r>
            <a:r>
              <a:rPr>
                <a:solidFill>
                  <a:srgbClr val="777777"/>
                </a:solidFill>
              </a:rPr>
              <a:t>.</a:t>
            </a:r>
            <a:r>
              <a:t>CustomerID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O</a:t>
            </a:r>
            <a:r>
              <a:rPr>
                <a:solidFill>
                  <a:srgbClr val="777777"/>
                </a:solidFill>
              </a:rPr>
              <a:t>.</a:t>
            </a:r>
            <a:r>
              <a:t>EmployeeId</a:t>
            </a:r>
            <a:r>
              <a:rPr>
                <a:solidFill>
                  <a:srgbClr val="777777"/>
                </a:solidFill>
              </a:rPr>
              <a:t>;</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Title 1"/>
          <p:cNvSpPr txBox="1">
            <a:spLocks noGrp="1"/>
          </p:cNvSpPr>
          <p:nvPr>
            <p:ph type="title"/>
          </p:nvPr>
        </p:nvSpPr>
        <p:spPr>
          <a:prstGeom prst="rect">
            <a:avLst/>
          </a:prstGeom>
        </p:spPr>
        <p:txBody>
          <a:bodyPr/>
          <a:lstStyle/>
          <a:p>
            <a:r>
              <a:t>Key View of Tables Used Diagram</a:t>
            </a:r>
          </a:p>
        </p:txBody>
      </p:sp>
      <p:pic>
        <p:nvPicPr>
          <p:cNvPr id="3" name="Picture 2">
            <a:extLst>
              <a:ext uri="{FF2B5EF4-FFF2-40B4-BE49-F238E27FC236}">
                <a16:creationId xmlns:a16="http://schemas.microsoft.com/office/drawing/2014/main" id="{CE9C5CF0-C4B5-4E05-938E-D2F959B57BF7}"/>
              </a:ext>
            </a:extLst>
          </p:cNvPr>
          <p:cNvPicPr>
            <a:picLocks noChangeAspect="1"/>
          </p:cNvPicPr>
          <p:nvPr/>
        </p:nvPicPr>
        <p:blipFill>
          <a:blip r:embed="rId2"/>
          <a:stretch>
            <a:fillRect/>
          </a:stretch>
        </p:blipFill>
        <p:spPr>
          <a:xfrm>
            <a:off x="1413009" y="2236366"/>
            <a:ext cx="7125317" cy="2385267"/>
          </a:xfrm>
          <a:prstGeom prst="rect">
            <a:avLst/>
          </a:prstGeom>
        </p:spPr>
      </p:pic>
    </p:spTree>
    <p:extLst>
      <p:ext uri="{BB962C8B-B14F-4D97-AF65-F5344CB8AC3E}">
        <p14:creationId xmlns:p14="http://schemas.microsoft.com/office/powerpoint/2010/main" val="22268007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itle 1"/>
          <p:cNvSpPr txBox="1">
            <a:spLocks noGrp="1"/>
          </p:cNvSpPr>
          <p:nvPr>
            <p:ph type="title"/>
          </p:nvPr>
        </p:nvSpPr>
        <p:spPr>
          <a:xfrm>
            <a:off x="677333" y="609600"/>
            <a:ext cx="8596670" cy="1320800"/>
          </a:xfrm>
          <a:prstGeom prst="rect">
            <a:avLst/>
          </a:prstGeom>
        </p:spPr>
        <p:txBody>
          <a:bodyPr/>
          <a:lstStyle/>
          <a:p>
            <a:r>
              <a:t>Standard View of Tables Used Diagram</a:t>
            </a:r>
          </a:p>
        </p:txBody>
      </p:sp>
      <p:pic>
        <p:nvPicPr>
          <p:cNvPr id="3" name="Picture 2">
            <a:extLst>
              <a:ext uri="{FF2B5EF4-FFF2-40B4-BE49-F238E27FC236}">
                <a16:creationId xmlns:a16="http://schemas.microsoft.com/office/drawing/2014/main" id="{F8A5446E-30CF-4D27-AD38-B371792C2592}"/>
              </a:ext>
            </a:extLst>
          </p:cNvPr>
          <p:cNvPicPr>
            <a:picLocks noChangeAspect="1"/>
          </p:cNvPicPr>
          <p:nvPr/>
        </p:nvPicPr>
        <p:blipFill>
          <a:blip r:embed="rId2"/>
          <a:stretch>
            <a:fillRect/>
          </a:stretch>
        </p:blipFill>
        <p:spPr>
          <a:xfrm>
            <a:off x="3210127" y="1410416"/>
            <a:ext cx="3540964" cy="5143299"/>
          </a:xfrm>
          <a:prstGeom prst="rect">
            <a:avLst/>
          </a:prstGeom>
        </p:spPr>
      </p:pic>
    </p:spTree>
    <p:extLst>
      <p:ext uri="{BB962C8B-B14F-4D97-AF65-F5344CB8AC3E}">
        <p14:creationId xmlns:p14="http://schemas.microsoft.com/office/powerpoint/2010/main" val="8667516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 name="Table 7"/>
          <p:cNvGraphicFramePr/>
          <p:nvPr>
            <p:extLst>
              <p:ext uri="{D42A27DB-BD31-4B8C-83A1-F6EECF244321}">
                <p14:modId xmlns:p14="http://schemas.microsoft.com/office/powerpoint/2010/main" val="1316683756"/>
              </p:ext>
            </p:extLst>
          </p:nvPr>
        </p:nvGraphicFramePr>
        <p:xfrm>
          <a:off x="677862" y="2160588"/>
          <a:ext cx="8596312" cy="138176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20000"/>
                    </a:ext>
                  </a:extLst>
                </a:gridCol>
                <a:gridCol w="4298156">
                  <a:extLst>
                    <a:ext uri="{9D8B030D-6E8A-4147-A177-3AD203B41FA5}">
                      <a16:colId xmlns:a16="http://schemas.microsoft.com/office/drawing/2014/main" val="20001"/>
                    </a:ext>
                  </a:extLst>
                </a:gridCol>
              </a:tblGrid>
              <a:tr h="370840">
                <a:tc>
                  <a:txBody>
                    <a:bodyPr/>
                    <a:lstStyle/>
                    <a:p>
                      <a:pPr algn="l">
                        <a:defRPr sz="1800" b="0">
                          <a:solidFill>
                            <a:srgbClr val="000000"/>
                          </a:solidFill>
                        </a:defRPr>
                      </a:pPr>
                      <a:r>
                        <a:rPr b="1">
                          <a:solidFill>
                            <a:srgbClr val="FFFFFF"/>
                          </a:solidFill>
                        </a:rPr>
                        <a:t>Table Name</a:t>
                      </a:r>
                    </a:p>
                  </a:txBody>
                  <a:tcPr marL="45720" marR="45720" horzOverflow="overflow"/>
                </a:tc>
                <a:tc>
                  <a:txBody>
                    <a:bodyPr/>
                    <a:lstStyle/>
                    <a:p>
                      <a:pPr algn="l">
                        <a:defRPr sz="1800" b="0">
                          <a:solidFill>
                            <a:srgbClr val="000000"/>
                          </a:solidFill>
                        </a:defRPr>
                      </a:pPr>
                      <a:r>
                        <a:rPr b="1">
                          <a:solidFill>
                            <a:srgbClr val="FFFFFF"/>
                          </a:solidFill>
                        </a:rPr>
                        <a:t>Column Name</a:t>
                      </a:r>
                    </a:p>
                  </a:txBody>
                  <a:tcPr marL="45720" marR="45720" horzOverflow="overflow"/>
                </a:tc>
                <a:extLst>
                  <a:ext uri="{0D108BD9-81ED-4DB2-BD59-A6C34878D82A}">
                    <a16:rowId xmlns:a16="http://schemas.microsoft.com/office/drawing/2014/main" val="10000"/>
                  </a:ext>
                </a:extLst>
              </a:tr>
              <a:tr h="370840">
                <a:tc>
                  <a:txBody>
                    <a:bodyPr/>
                    <a:lstStyle/>
                    <a:p>
                      <a:pPr algn="l">
                        <a:defRPr sz="1800"/>
                      </a:pPr>
                      <a:r>
                        <a:t>Sales.Order</a:t>
                      </a:r>
                    </a:p>
                  </a:txBody>
                  <a:tcPr marL="45720" marR="45720" horzOverflow="overflow"/>
                </a:tc>
                <a:tc>
                  <a:txBody>
                    <a:bodyPr/>
                    <a:lstStyle/>
                    <a:p>
                      <a:pPr algn="l">
                        <a:defRPr sz="1800"/>
                      </a:pPr>
                      <a:r>
                        <a:t>EmployeeID</a:t>
                      </a:r>
                    </a:p>
                  </a:txBody>
                  <a:tcPr marL="45720" marR="45720" horzOverflow="overflow"/>
                </a:tc>
                <a:extLst>
                  <a:ext uri="{0D108BD9-81ED-4DB2-BD59-A6C34878D82A}">
                    <a16:rowId xmlns:a16="http://schemas.microsoft.com/office/drawing/2014/main" val="10001"/>
                  </a:ext>
                </a:extLst>
              </a:tr>
              <a:tr h="370840">
                <a:tc>
                  <a:txBody>
                    <a:bodyPr/>
                    <a:lstStyle/>
                    <a:p>
                      <a:pPr algn="l">
                        <a:defRPr sz="1800"/>
                      </a:pPr>
                      <a:r>
                        <a:t>Sales.uvw_CustomerOrder</a:t>
                      </a:r>
                    </a:p>
                  </a:txBody>
                  <a:tcPr marL="45720" marR="45720" horzOverflow="overflow"/>
                </a:tc>
                <a:tc>
                  <a:txBody>
                    <a:bodyPr/>
                    <a:lstStyle/>
                    <a:p>
                      <a:pPr algn="l">
                        <a:defRPr sz="1800"/>
                      </a:pPr>
                      <a:r>
                        <a:rPr dirty="0" err="1"/>
                        <a:t>CustomerID</a:t>
                      </a:r>
                      <a:r>
                        <a:rPr dirty="0"/>
                        <a:t>
Year (using </a:t>
                      </a:r>
                      <a:r>
                        <a:rPr dirty="0" err="1"/>
                        <a:t>OrderMonth</a:t>
                      </a:r>
                      <a:r>
                        <a:rPr dirty="0"/>
                        <a:t>)</a:t>
                      </a:r>
                    </a:p>
                  </a:txBody>
                  <a:tcPr marL="45720" marR="45720" horzOverflow="overflow"/>
                </a:tc>
                <a:extLst>
                  <a:ext uri="{0D108BD9-81ED-4DB2-BD59-A6C34878D82A}">
                    <a16:rowId xmlns:a16="http://schemas.microsoft.com/office/drawing/2014/main" val="10002"/>
                  </a:ext>
                </a:extLst>
              </a:tr>
            </a:tbl>
          </a:graphicData>
        </a:graphic>
      </p:graphicFrame>
      <p:sp>
        <p:nvSpPr>
          <p:cNvPr id="338" name="Title 1"/>
          <p:cNvSpPr txBox="1">
            <a:spLocks noGrp="1"/>
          </p:cNvSpPr>
          <p:nvPr>
            <p:ph type="title"/>
          </p:nvPr>
        </p:nvSpPr>
        <p:spPr>
          <a:xfrm>
            <a:off x="677333" y="609600"/>
            <a:ext cx="8596670" cy="1320800"/>
          </a:xfrm>
          <a:prstGeom prst="rect">
            <a:avLst/>
          </a:prstGeom>
        </p:spPr>
        <p:txBody>
          <a:bodyPr/>
          <a:lstStyle/>
          <a:p>
            <a:r>
              <a:t>Informatic Table: Columns Projection</a:t>
            </a: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Title 1"/>
          <p:cNvSpPr txBox="1">
            <a:spLocks noGrp="1"/>
          </p:cNvSpPr>
          <p:nvPr>
            <p:ph type="title"/>
          </p:nvPr>
        </p:nvSpPr>
        <p:spPr>
          <a:xfrm>
            <a:off x="677333" y="609600"/>
            <a:ext cx="8596670" cy="1320800"/>
          </a:xfrm>
          <a:prstGeom prst="rect">
            <a:avLst/>
          </a:prstGeom>
        </p:spPr>
        <p:txBody>
          <a:bodyPr/>
          <a:lstStyle/>
          <a:p>
            <a:r>
              <a:t>Informatic Table: Projection Sorting</a:t>
            </a:r>
          </a:p>
        </p:txBody>
      </p:sp>
      <p:graphicFrame>
        <p:nvGraphicFramePr>
          <p:cNvPr id="341" name="Table 5"/>
          <p:cNvGraphicFramePr/>
          <p:nvPr>
            <p:extLst>
              <p:ext uri="{D42A27DB-BD31-4B8C-83A1-F6EECF244321}">
                <p14:modId xmlns:p14="http://schemas.microsoft.com/office/powerpoint/2010/main" val="2801330478"/>
              </p:ext>
            </p:extLst>
          </p:nvPr>
        </p:nvGraphicFramePr>
        <p:xfrm>
          <a:off x="677862" y="2160588"/>
          <a:ext cx="8596311" cy="111252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20000"/>
                    </a:ext>
                  </a:extLst>
                </a:gridCol>
                <a:gridCol w="2865437">
                  <a:extLst>
                    <a:ext uri="{9D8B030D-6E8A-4147-A177-3AD203B41FA5}">
                      <a16:colId xmlns:a16="http://schemas.microsoft.com/office/drawing/2014/main" val="20001"/>
                    </a:ext>
                  </a:extLst>
                </a:gridCol>
                <a:gridCol w="2865437">
                  <a:extLst>
                    <a:ext uri="{9D8B030D-6E8A-4147-A177-3AD203B41FA5}">
                      <a16:colId xmlns:a16="http://schemas.microsoft.com/office/drawing/2014/main" val="20002"/>
                    </a:ext>
                  </a:extLst>
                </a:gridCol>
              </a:tblGrid>
              <a:tr h="370840">
                <a:tc>
                  <a:txBody>
                    <a:bodyPr/>
                    <a:lstStyle/>
                    <a:p>
                      <a:pPr algn="l">
                        <a:defRPr sz="1800" b="0">
                          <a:solidFill>
                            <a:srgbClr val="000000"/>
                          </a:solidFill>
                        </a:defRPr>
                      </a:pPr>
                      <a:r>
                        <a:rPr b="1">
                          <a:solidFill>
                            <a:srgbClr val="FFFFFF"/>
                          </a:solidFill>
                        </a:rPr>
                        <a:t>Table Name</a:t>
                      </a:r>
                    </a:p>
                  </a:txBody>
                  <a:tcPr marL="45720" marR="45720" horzOverflow="overflow"/>
                </a:tc>
                <a:tc>
                  <a:txBody>
                    <a:bodyPr/>
                    <a:lstStyle/>
                    <a:p>
                      <a:pPr algn="l">
                        <a:defRPr sz="1800" b="0">
                          <a:solidFill>
                            <a:srgbClr val="000000"/>
                          </a:solidFill>
                        </a:defRPr>
                      </a:pPr>
                      <a:r>
                        <a:rPr b="1" dirty="0">
                          <a:solidFill>
                            <a:srgbClr val="FFFFFF"/>
                          </a:solidFill>
                        </a:rPr>
                        <a:t>Column Name</a:t>
                      </a:r>
                    </a:p>
                  </a:txBody>
                  <a:tcPr marL="45720" marR="45720" horzOverflow="overflow"/>
                </a:tc>
                <a:tc>
                  <a:txBody>
                    <a:bodyPr/>
                    <a:lstStyle/>
                    <a:p>
                      <a:pPr algn="l">
                        <a:defRPr sz="1800" b="0">
                          <a:solidFill>
                            <a:srgbClr val="000000"/>
                          </a:solidFill>
                        </a:defRPr>
                      </a:pPr>
                      <a:r>
                        <a:rPr b="1">
                          <a:solidFill>
                            <a:srgbClr val="FFFFFF"/>
                          </a:solidFill>
                        </a:rPr>
                        <a:t>Sort Order</a:t>
                      </a:r>
                    </a:p>
                  </a:txBody>
                  <a:tcPr marL="45720" marR="45720" horzOverflow="overflow"/>
                </a:tc>
                <a:extLst>
                  <a:ext uri="{0D108BD9-81ED-4DB2-BD59-A6C34878D82A}">
                    <a16:rowId xmlns:a16="http://schemas.microsoft.com/office/drawing/2014/main" val="10000"/>
                  </a:ext>
                </a:extLst>
              </a:tr>
              <a:tr h="370840">
                <a:tc>
                  <a:txBody>
                    <a:bodyPr/>
                    <a:lstStyle/>
                    <a:p>
                      <a:pPr algn="l">
                        <a:defRPr sz="1800"/>
                      </a:pPr>
                      <a:r>
                        <a:t>Sales.uvw_CustomerOrder</a:t>
                      </a:r>
                    </a:p>
                  </a:txBody>
                  <a:tcPr marL="45720" marR="45720" horzOverflow="overflow"/>
                </a:tc>
                <a:tc>
                  <a:txBody>
                    <a:bodyPr/>
                    <a:lstStyle/>
                    <a:p>
                      <a:pPr algn="l">
                        <a:defRPr sz="1800"/>
                      </a:pPr>
                      <a:r>
                        <a:t>CustomerID</a:t>
                      </a:r>
                    </a:p>
                  </a:txBody>
                  <a:tcPr marL="45720" marR="45720" horzOverflow="overflow"/>
                </a:tc>
                <a:tc>
                  <a:txBody>
                    <a:bodyPr/>
                    <a:lstStyle/>
                    <a:p>
                      <a:pPr algn="l">
                        <a:defRPr sz="1800"/>
                      </a:pPr>
                      <a:r>
                        <a:t>ASC</a:t>
                      </a:r>
                    </a:p>
                  </a:txBody>
                  <a:tcPr marL="45720" marR="45720" horzOverflow="overflow"/>
                </a:tc>
                <a:extLst>
                  <a:ext uri="{0D108BD9-81ED-4DB2-BD59-A6C34878D82A}">
                    <a16:rowId xmlns:a16="http://schemas.microsoft.com/office/drawing/2014/main" val="10001"/>
                  </a:ext>
                </a:extLst>
              </a:tr>
              <a:tr h="370840">
                <a:tc>
                  <a:txBody>
                    <a:bodyPr/>
                    <a:lstStyle/>
                    <a:p>
                      <a:pPr algn="l">
                        <a:defRPr sz="1800"/>
                      </a:pPr>
                      <a:r>
                        <a:t>Sales.Order</a:t>
                      </a:r>
                    </a:p>
                  </a:txBody>
                  <a:tcPr marL="45720" marR="45720" horzOverflow="overflow"/>
                </a:tc>
                <a:tc>
                  <a:txBody>
                    <a:bodyPr/>
                    <a:lstStyle/>
                    <a:p>
                      <a:pPr algn="l">
                        <a:defRPr sz="1800"/>
                      </a:pPr>
                      <a:r>
                        <a:rPr dirty="0" err="1"/>
                        <a:t>EmployeeId</a:t>
                      </a:r>
                      <a:endParaRPr dirty="0"/>
                    </a:p>
                  </a:txBody>
                  <a:tcPr marL="45720" marR="45720" horzOverflow="overflow"/>
                </a:tc>
                <a:tc>
                  <a:txBody>
                    <a:bodyPr/>
                    <a:lstStyle/>
                    <a:p>
                      <a:pPr algn="l">
                        <a:defRPr sz="1800"/>
                      </a:pPr>
                      <a:r>
                        <a:rPr dirty="0"/>
                        <a:t>ASC</a:t>
                      </a:r>
                    </a:p>
                  </a:txBody>
                  <a:tcPr marL="45720" marR="45720" horzOverflow="overflow"/>
                </a:tc>
                <a:extLst>
                  <a:ext uri="{0D108BD9-81ED-4DB2-BD59-A6C34878D82A}">
                    <a16:rowId xmlns:a16="http://schemas.microsoft.com/office/drawing/2014/main" val="10002"/>
                  </a:ext>
                </a:extLst>
              </a:tr>
            </a:tbl>
          </a:graphicData>
        </a:graphic>
      </p:graphicFrame>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itle 1"/>
          <p:cNvSpPr txBox="1">
            <a:spLocks noGrp="1"/>
          </p:cNvSpPr>
          <p:nvPr>
            <p:ph type="title"/>
          </p:nvPr>
        </p:nvSpPr>
        <p:spPr>
          <a:xfrm>
            <a:off x="677333" y="609600"/>
            <a:ext cx="8596670" cy="1320800"/>
          </a:xfrm>
          <a:prstGeom prst="rect">
            <a:avLst/>
          </a:prstGeom>
        </p:spPr>
        <p:txBody>
          <a:bodyPr/>
          <a:lstStyle/>
          <a:p>
            <a:r>
              <a:t>Azure Output (1267 Rows Affected)</a:t>
            </a:r>
            <a:br/>
            <a:endParaRPr/>
          </a:p>
        </p:txBody>
      </p:sp>
      <p:pic>
        <p:nvPicPr>
          <p:cNvPr id="344" name="Screen Shot 2022-03-07 at 12.42.36 AM.png" descr="Screen Shot 2022-03-07 at 12.42.36 AM.png"/>
          <p:cNvPicPr>
            <a:picLocks noChangeAspect="1"/>
          </p:cNvPicPr>
          <p:nvPr/>
        </p:nvPicPr>
        <p:blipFill>
          <a:blip r:embed="rId2"/>
          <a:stretch>
            <a:fillRect/>
          </a:stretch>
        </p:blipFill>
        <p:spPr>
          <a:xfrm>
            <a:off x="2532928" y="2156733"/>
            <a:ext cx="4885480" cy="3154134"/>
          </a:xfrm>
          <a:prstGeom prst="rect">
            <a:avLst/>
          </a:prstGeom>
          <a:ln w="12700">
            <a:miter lim="400000"/>
          </a:ln>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Title 1"/>
          <p:cNvSpPr txBox="1">
            <a:spLocks noGrp="1"/>
          </p:cNvSpPr>
          <p:nvPr>
            <p:ph type="title"/>
          </p:nvPr>
        </p:nvSpPr>
        <p:spPr>
          <a:xfrm>
            <a:off x="677333" y="609600"/>
            <a:ext cx="8596670" cy="1320800"/>
          </a:xfrm>
          <a:prstGeom prst="rect">
            <a:avLst/>
          </a:prstGeom>
        </p:spPr>
        <p:txBody>
          <a:bodyPr/>
          <a:lstStyle/>
          <a:p>
            <a:r>
              <a:t>JSON Output</a:t>
            </a:r>
          </a:p>
        </p:txBody>
      </p:sp>
      <p:pic>
        <p:nvPicPr>
          <p:cNvPr id="347" name="Screen Shot 2022-03-07 at 12.43.07 AM.png" descr="Screen Shot 2022-03-07 at 12.43.07 AM.png"/>
          <p:cNvPicPr>
            <a:picLocks noChangeAspect="1"/>
          </p:cNvPicPr>
          <p:nvPr/>
        </p:nvPicPr>
        <p:blipFill>
          <a:blip r:embed="rId2"/>
          <a:stretch>
            <a:fillRect/>
          </a:stretch>
        </p:blipFill>
        <p:spPr>
          <a:xfrm>
            <a:off x="3718367" y="1479153"/>
            <a:ext cx="2514601" cy="4787901"/>
          </a:xfrm>
          <a:prstGeom prst="rect">
            <a:avLst/>
          </a:prstGeom>
          <a:ln w="12700">
            <a:miter lim="400000"/>
          </a:ln>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Title 1"/>
          <p:cNvSpPr txBox="1">
            <a:spLocks noGrp="1"/>
          </p:cNvSpPr>
          <p:nvPr>
            <p:ph type="title"/>
          </p:nvPr>
        </p:nvSpPr>
        <p:spPr>
          <a:xfrm>
            <a:off x="677333" y="609600"/>
            <a:ext cx="8596670" cy="1320800"/>
          </a:xfrm>
          <a:prstGeom prst="rect">
            <a:avLst/>
          </a:prstGeom>
        </p:spPr>
        <p:txBody>
          <a:bodyPr/>
          <a:lstStyle/>
          <a:p>
            <a:r>
              <a:t>JDBC Output</a:t>
            </a:r>
          </a:p>
        </p:txBody>
      </p:sp>
      <p:pic>
        <p:nvPicPr>
          <p:cNvPr id="350" name="Screen Shot 2022-03-07 at 1.00.24 AM.png" descr="Screen Shot 2022-03-07 at 1.00.24 AM.png"/>
          <p:cNvPicPr>
            <a:picLocks noChangeAspect="1"/>
          </p:cNvPicPr>
          <p:nvPr/>
        </p:nvPicPr>
        <p:blipFill>
          <a:blip r:embed="rId2"/>
          <a:stretch>
            <a:fillRect/>
          </a:stretch>
        </p:blipFill>
        <p:spPr>
          <a:xfrm>
            <a:off x="2075784" y="2064807"/>
            <a:ext cx="5799768" cy="2728386"/>
          </a:xfrm>
          <a:prstGeom prst="rect">
            <a:avLst/>
          </a:prstGeom>
          <a:ln w="12700">
            <a:miter lim="400000"/>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Top # 1 - Problem 14 (Complex): </a:t>
            </a:r>
            <a:br>
              <a:rPr lang="en-US" sz="2000" dirty="0"/>
            </a:br>
            <a:r>
              <a:rPr lang="en-US" sz="2000" dirty="0"/>
              <a:t>Find which quarter of each year every employee handled most of their orders, how much those orders were worth after discount, and list employees by name using Northwinds2022TSQLV7</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62500" lnSpcReduction="20000"/>
          </a:bodyPr>
          <a:lstStyle/>
          <a:p>
            <a:r>
              <a:rPr lang="en-US" dirty="0"/>
              <a:t>Reasoning: </a:t>
            </a:r>
          </a:p>
          <a:p>
            <a:r>
              <a:rPr lang="en-US" dirty="0"/>
              <a:t>All things considered it is readable for what it is doing, has a decent logical flow, and it makes use of a lot of concepts learned by this point in this course. So, I feel like it is a good representation of the fruits of that learning</a:t>
            </a:r>
          </a:p>
        </p:txBody>
      </p:sp>
    </p:spTree>
    <p:extLst>
      <p:ext uri="{BB962C8B-B14F-4D97-AF65-F5344CB8AC3E}">
        <p14:creationId xmlns:p14="http://schemas.microsoft.com/office/powerpoint/2010/main" val="177562117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itle 3"/>
          <p:cNvSpPr txBox="1">
            <a:spLocks noGrp="1"/>
          </p:cNvSpPr>
          <p:nvPr>
            <p:ph type="title"/>
          </p:nvPr>
        </p:nvSpPr>
        <p:spPr>
          <a:xfrm>
            <a:off x="677334" y="2700866"/>
            <a:ext cx="8596670" cy="1826582"/>
          </a:xfrm>
          <a:prstGeom prst="rect">
            <a:avLst/>
          </a:prstGeom>
        </p:spPr>
        <p:txBody>
          <a:bodyPr/>
          <a:lstStyle/>
          <a:p>
            <a:pPr>
              <a:defRPr sz="2000" u="sng"/>
            </a:pPr>
            <a:r>
              <a:t>Worst # 3 - Problem 14 (Complex): </a:t>
            </a:r>
            <a:br/>
            <a:r>
              <a:rPr u="none"/>
              <a:t>concats the employee's first and last name to make full name; returns the orderid , custid, emplid and name</a:t>
            </a:r>
          </a:p>
          <a:p>
            <a:pPr>
              <a:defRPr sz="2000" u="sng"/>
            </a:pPr>
            <a:r>
              <a:rPr u="none"/>
              <a:t>using Northwinds2022TSQLV7</a:t>
            </a:r>
          </a:p>
        </p:txBody>
      </p:sp>
      <p:sp>
        <p:nvSpPr>
          <p:cNvPr id="353" name="Content Placeholder 4"/>
          <p:cNvSpPr txBox="1">
            <a:spLocks noGrp="1"/>
          </p:cNvSpPr>
          <p:nvPr>
            <p:ph type="body" sz="quarter" idx="1"/>
          </p:nvPr>
        </p:nvSpPr>
        <p:spPr>
          <a:xfrm>
            <a:off x="677334" y="4527448"/>
            <a:ext cx="8596670" cy="860401"/>
          </a:xfrm>
          <a:prstGeom prst="rect">
            <a:avLst/>
          </a:prstGeom>
        </p:spPr>
        <p:txBody>
          <a:bodyPr>
            <a:normAutofit lnSpcReduction="10000"/>
          </a:bodyPr>
          <a:lstStyle/>
          <a:p>
            <a:pPr defTabSz="352043">
              <a:spcBef>
                <a:spcPts val="700"/>
              </a:spcBef>
              <a:defRPr sz="1540"/>
            </a:pPr>
            <a:r>
              <a:t>Reasoning: </a:t>
            </a:r>
          </a:p>
          <a:p>
            <a:pPr defTabSz="352043">
              <a:spcBef>
                <a:spcPts val="700"/>
              </a:spcBef>
              <a:defRPr sz="1540"/>
            </a:pPr>
            <a:r>
              <a:t>can use a built in function for full name, also can use inner joins to replace the cross join and subquery</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Title 1"/>
          <p:cNvSpPr txBox="1">
            <a:spLocks noGrp="1"/>
          </p:cNvSpPr>
          <p:nvPr>
            <p:ph type="title"/>
          </p:nvPr>
        </p:nvSpPr>
        <p:spPr>
          <a:xfrm>
            <a:off x="677333" y="609600"/>
            <a:ext cx="8596670" cy="1320800"/>
          </a:xfrm>
          <a:prstGeom prst="rect">
            <a:avLst/>
          </a:prstGeom>
        </p:spPr>
        <p:txBody>
          <a:bodyPr/>
          <a:lstStyle/>
          <a:p>
            <a:r>
              <a:rPr dirty="0"/>
              <a:t>Custom Function #1 Used:</a:t>
            </a:r>
            <a:r>
              <a:rPr lang="en-US" dirty="0"/>
              <a:t> </a:t>
            </a:r>
            <a:r>
              <a:rPr lang="en-US" dirty="0" err="1"/>
              <a:t>findFullName</a:t>
            </a:r>
            <a:endParaRPr dirty="0"/>
          </a:p>
        </p:txBody>
      </p:sp>
      <p:sp>
        <p:nvSpPr>
          <p:cNvPr id="356" name="Content Placeholder 3"/>
          <p:cNvSpPr txBox="1">
            <a:spLocks noGrp="1"/>
          </p:cNvSpPr>
          <p:nvPr>
            <p:ph type="body" sz="half" idx="1"/>
          </p:nvPr>
        </p:nvSpPr>
        <p:spPr>
          <a:xfrm>
            <a:off x="677333" y="2160589"/>
            <a:ext cx="8596670" cy="3880773"/>
          </a:xfrm>
          <a:prstGeom prst="rect">
            <a:avLst/>
          </a:prstGeom>
        </p:spPr>
        <p:txBody>
          <a:bodyPr>
            <a:normAutofit lnSpcReduction="10000"/>
          </a:bodyPr>
          <a:lstStyle/>
          <a:p>
            <a:pPr marL="0" indent="0" defTabSz="393192">
              <a:spcBef>
                <a:spcPts val="0"/>
              </a:spcBef>
              <a:buClrTx/>
              <a:buSzTx/>
              <a:buNone/>
              <a:defRPr sz="1118" b="1">
                <a:solidFill>
                  <a:srgbClr val="000000"/>
                </a:solidFill>
                <a:latin typeface="Courier"/>
                <a:ea typeface="Courier"/>
                <a:cs typeface="Courier"/>
                <a:sym typeface="Courier"/>
              </a:defRPr>
            </a:pPr>
            <a:r>
              <a:rPr>
                <a:solidFill>
                  <a:srgbClr val="0000AA"/>
                </a:solidFill>
              </a:rPr>
              <a:t>USE</a:t>
            </a:r>
            <a:r>
              <a:t> Northwinds2022TSQLV7</a:t>
            </a:r>
            <a:r>
              <a:rPr>
                <a:solidFill>
                  <a:srgbClr val="777777"/>
                </a:solidFill>
              </a:rPr>
              <a:t>;</a:t>
            </a:r>
          </a:p>
          <a:p>
            <a:pPr marL="0" indent="0" defTabSz="393192">
              <a:spcBef>
                <a:spcPts val="0"/>
              </a:spcBef>
              <a:buClrTx/>
              <a:buSzTx/>
              <a:buNone/>
              <a:defRPr sz="1118" b="1">
                <a:solidFill>
                  <a:srgbClr val="000000"/>
                </a:solidFill>
                <a:latin typeface="Courier"/>
                <a:ea typeface="Courier"/>
                <a:cs typeface="Courier"/>
                <a:sym typeface="Courier"/>
              </a:defRPr>
            </a:pPr>
            <a:endParaRPr>
              <a:solidFill>
                <a:srgbClr val="777777"/>
              </a:solidFill>
            </a:endParaRPr>
          </a:p>
          <a:p>
            <a:pPr marL="0" indent="0" defTabSz="393192">
              <a:spcBef>
                <a:spcPts val="0"/>
              </a:spcBef>
              <a:buClrTx/>
              <a:buSzTx/>
              <a:buNone/>
              <a:defRPr sz="1118" b="1">
                <a:solidFill>
                  <a:srgbClr val="0000AA"/>
                </a:solidFill>
                <a:latin typeface="Courier"/>
                <a:ea typeface="Courier"/>
                <a:cs typeface="Courier"/>
                <a:sym typeface="Courier"/>
              </a:defRPr>
            </a:pPr>
            <a:r>
              <a:t>DROP</a:t>
            </a:r>
            <a:r>
              <a:rPr>
                <a:solidFill>
                  <a:srgbClr val="000000"/>
                </a:solidFill>
              </a:rPr>
              <a:t> </a:t>
            </a:r>
            <a:r>
              <a:t>FUNCTION</a:t>
            </a:r>
            <a:endParaRPr>
              <a:solidFill>
                <a:srgbClr val="000000"/>
              </a:solidFill>
            </a:endParaRPr>
          </a:p>
          <a:p>
            <a:pPr marL="0" indent="0" defTabSz="393192">
              <a:spcBef>
                <a:spcPts val="0"/>
              </a:spcBef>
              <a:buClrTx/>
              <a:buSzTx/>
              <a:buNone/>
              <a:defRPr sz="1118" b="1">
                <a:solidFill>
                  <a:srgbClr val="000000"/>
                </a:solidFill>
                <a:latin typeface="Courier"/>
                <a:ea typeface="Courier"/>
                <a:cs typeface="Courier"/>
                <a:sym typeface="Courier"/>
              </a:defRPr>
            </a:pPr>
            <a:endParaRPr>
              <a:solidFill>
                <a:srgbClr val="000000"/>
              </a:solidFill>
            </a:endParaRPr>
          </a:p>
          <a:p>
            <a:pPr marL="0" indent="0" defTabSz="393192">
              <a:spcBef>
                <a:spcPts val="0"/>
              </a:spcBef>
              <a:buClrTx/>
              <a:buSzTx/>
              <a:buNone/>
              <a:defRPr sz="1118" b="1">
                <a:solidFill>
                  <a:srgbClr val="000000"/>
                </a:solidFill>
                <a:latin typeface="Courier"/>
                <a:ea typeface="Courier"/>
                <a:cs typeface="Courier"/>
                <a:sym typeface="Courier"/>
              </a:defRPr>
            </a:pPr>
            <a:r>
              <a:rPr>
                <a:solidFill>
                  <a:srgbClr val="0000AA"/>
                </a:solidFill>
              </a:rPr>
              <a:t>IF EXISTS HumanResources.findFullName GO</a:t>
            </a:r>
          </a:p>
          <a:p>
            <a:pPr marL="0" indent="0" defTabSz="393192">
              <a:spcBef>
                <a:spcPts val="0"/>
              </a:spcBef>
              <a:buClrTx/>
              <a:buSzTx/>
              <a:buNone/>
              <a:defRPr sz="1118" b="1">
                <a:solidFill>
                  <a:srgbClr val="000000"/>
                </a:solidFill>
                <a:latin typeface="Courier"/>
                <a:ea typeface="Courier"/>
                <a:cs typeface="Courier"/>
                <a:sym typeface="Courier"/>
              </a:defRPr>
            </a:pPr>
            <a:r>
              <a:t>	</a:t>
            </a:r>
            <a:r>
              <a:rPr>
                <a:solidFill>
                  <a:srgbClr val="0000AA"/>
                </a:solidFill>
              </a:rPr>
              <a:t>CREATE</a:t>
            </a:r>
            <a:r>
              <a:t> </a:t>
            </a:r>
            <a:r>
              <a:rPr>
                <a:solidFill>
                  <a:srgbClr val="0000AA"/>
                </a:solidFill>
              </a:rPr>
              <a:t>FUNCTION</a:t>
            </a:r>
            <a:r>
              <a:t> HumanResources</a:t>
            </a:r>
            <a:r>
              <a:rPr>
                <a:solidFill>
                  <a:srgbClr val="777777"/>
                </a:solidFill>
              </a:rPr>
              <a:t>.</a:t>
            </a:r>
            <a:r>
              <a:t>findFullName </a:t>
            </a:r>
            <a:r>
              <a:rPr>
                <a:solidFill>
                  <a:srgbClr val="777777"/>
                </a:solidFill>
              </a:rPr>
              <a:t>(</a:t>
            </a:r>
          </a:p>
          <a:p>
            <a:pPr marL="0" indent="0" defTabSz="393192">
              <a:spcBef>
                <a:spcPts val="0"/>
              </a:spcBef>
              <a:buClrTx/>
              <a:buSzTx/>
              <a:buNone/>
              <a:defRPr sz="1118" b="1">
                <a:solidFill>
                  <a:srgbClr val="000000"/>
                </a:solidFill>
                <a:latin typeface="Courier"/>
                <a:ea typeface="Courier"/>
                <a:cs typeface="Courier"/>
                <a:sym typeface="Courier"/>
              </a:defRPr>
            </a:pPr>
            <a:r>
              <a:t>		@firstName </a:t>
            </a:r>
            <a:r>
              <a:rPr>
                <a:solidFill>
                  <a:srgbClr val="0000AA"/>
                </a:solidFill>
              </a:rPr>
              <a:t>VARCHAR</a:t>
            </a:r>
            <a:r>
              <a:rPr>
                <a:solidFill>
                  <a:srgbClr val="777777"/>
                </a:solidFill>
              </a:rPr>
              <a:t>(</a:t>
            </a:r>
            <a:r>
              <a:t>30</a:t>
            </a:r>
            <a:r>
              <a:rPr>
                <a:solidFill>
                  <a:srgbClr val="777777"/>
                </a:solidFill>
              </a:rPr>
              <a:t>)</a:t>
            </a:r>
          </a:p>
          <a:p>
            <a:pPr marL="0" indent="0" defTabSz="393192">
              <a:spcBef>
                <a:spcPts val="0"/>
              </a:spcBef>
              <a:buClrTx/>
              <a:buSzTx/>
              <a:buNone/>
              <a:defRPr sz="1118" b="1">
                <a:solidFill>
                  <a:srgbClr val="000000"/>
                </a:solidFill>
                <a:latin typeface="Courier"/>
                <a:ea typeface="Courier"/>
                <a:cs typeface="Courier"/>
                <a:sym typeface="Courier"/>
              </a:defRPr>
            </a:pPr>
            <a:r>
              <a:t>		</a:t>
            </a:r>
            <a:r>
              <a:rPr>
                <a:solidFill>
                  <a:srgbClr val="777777"/>
                </a:solidFill>
              </a:rPr>
              <a:t>,</a:t>
            </a:r>
            <a:r>
              <a:t>@lastName </a:t>
            </a:r>
            <a:r>
              <a:rPr>
                <a:solidFill>
                  <a:srgbClr val="0000AA"/>
                </a:solidFill>
              </a:rPr>
              <a:t>VARCHAR</a:t>
            </a:r>
            <a:r>
              <a:rPr>
                <a:solidFill>
                  <a:srgbClr val="777777"/>
                </a:solidFill>
              </a:rPr>
              <a:t>(</a:t>
            </a:r>
            <a:r>
              <a:t>30</a:t>
            </a:r>
            <a:r>
              <a:rPr>
                <a:solidFill>
                  <a:srgbClr val="777777"/>
                </a:solidFill>
              </a:rPr>
              <a:t>)</a:t>
            </a:r>
          </a:p>
          <a:p>
            <a:pPr marL="0" indent="0" defTabSz="393192">
              <a:spcBef>
                <a:spcPts val="0"/>
              </a:spcBef>
              <a:buClrTx/>
              <a:buSzTx/>
              <a:buNone/>
              <a:defRPr sz="1118" b="1">
                <a:solidFill>
                  <a:srgbClr val="000000"/>
                </a:solidFill>
                <a:latin typeface="Courier"/>
                <a:ea typeface="Courier"/>
                <a:cs typeface="Courier"/>
                <a:sym typeface="Courier"/>
              </a:defRPr>
            </a:pPr>
            <a:r>
              <a:t>		</a:t>
            </a:r>
            <a:r>
              <a:rPr>
                <a:solidFill>
                  <a:srgbClr val="777777"/>
                </a:solidFill>
              </a:rPr>
              <a:t>)</a:t>
            </a:r>
          </a:p>
          <a:p>
            <a:pPr marL="0" indent="0" defTabSz="393192">
              <a:spcBef>
                <a:spcPts val="0"/>
              </a:spcBef>
              <a:buClrTx/>
              <a:buSzTx/>
              <a:buNone/>
              <a:defRPr sz="1118" b="1">
                <a:solidFill>
                  <a:srgbClr val="0000AA"/>
                </a:solidFill>
                <a:latin typeface="Courier"/>
                <a:ea typeface="Courier"/>
                <a:cs typeface="Courier"/>
                <a:sym typeface="Courier"/>
              </a:defRPr>
            </a:pPr>
            <a:r>
              <a:rPr>
                <a:solidFill>
                  <a:srgbClr val="000000"/>
                </a:solidFill>
              </a:rPr>
              <a:t>	</a:t>
            </a:r>
            <a:r>
              <a:t>RETURNS</a:t>
            </a:r>
            <a:r>
              <a:rPr>
                <a:solidFill>
                  <a:srgbClr val="000000"/>
                </a:solidFill>
              </a:rPr>
              <a:t> </a:t>
            </a:r>
            <a:r>
              <a:t>VARCHAR</a:t>
            </a:r>
            <a:r>
              <a:rPr>
                <a:solidFill>
                  <a:srgbClr val="777777"/>
                </a:solidFill>
              </a:rPr>
              <a:t>(</a:t>
            </a:r>
            <a:r>
              <a:rPr>
                <a:solidFill>
                  <a:srgbClr val="000000"/>
                </a:solidFill>
              </a:rPr>
              <a:t>65</a:t>
            </a:r>
            <a:r>
              <a:rPr>
                <a:solidFill>
                  <a:srgbClr val="777777"/>
                </a:solidFill>
              </a:rPr>
              <a:t>)</a:t>
            </a:r>
            <a:endParaRPr>
              <a:solidFill>
                <a:srgbClr val="000000"/>
              </a:solidFill>
            </a:endParaRPr>
          </a:p>
          <a:p>
            <a:pPr marL="0" indent="0" defTabSz="393192">
              <a:spcBef>
                <a:spcPts val="0"/>
              </a:spcBef>
              <a:buClrTx/>
              <a:buSzTx/>
              <a:buNone/>
              <a:defRPr sz="1118" b="1">
                <a:solidFill>
                  <a:srgbClr val="0000AA"/>
                </a:solidFill>
                <a:latin typeface="Courier"/>
                <a:ea typeface="Courier"/>
                <a:cs typeface="Courier"/>
                <a:sym typeface="Courier"/>
              </a:defRPr>
            </a:pPr>
            <a:r>
              <a:rPr>
                <a:solidFill>
                  <a:srgbClr val="000000"/>
                </a:solidFill>
              </a:rPr>
              <a:t>	</a:t>
            </a:r>
            <a:r>
              <a:t>AS</a:t>
            </a:r>
            <a:endParaRPr>
              <a:solidFill>
                <a:srgbClr val="000000"/>
              </a:solidFill>
            </a:endParaRPr>
          </a:p>
          <a:p>
            <a:pPr marL="0" indent="0" defTabSz="393192">
              <a:spcBef>
                <a:spcPts val="0"/>
              </a:spcBef>
              <a:buClrTx/>
              <a:buSzTx/>
              <a:buNone/>
              <a:defRPr sz="1118" b="1">
                <a:solidFill>
                  <a:srgbClr val="0000AA"/>
                </a:solidFill>
                <a:latin typeface="Courier"/>
                <a:ea typeface="Courier"/>
                <a:cs typeface="Courier"/>
                <a:sym typeface="Courier"/>
              </a:defRPr>
            </a:pPr>
            <a:r>
              <a:rPr>
                <a:solidFill>
                  <a:srgbClr val="000000"/>
                </a:solidFill>
              </a:rPr>
              <a:t>	</a:t>
            </a:r>
            <a:r>
              <a:t>BEGIN</a:t>
            </a:r>
            <a:endParaRPr>
              <a:solidFill>
                <a:srgbClr val="000000"/>
              </a:solidFill>
            </a:endParaRPr>
          </a:p>
          <a:p>
            <a:pPr marL="0" indent="0" defTabSz="393192">
              <a:spcBef>
                <a:spcPts val="0"/>
              </a:spcBef>
              <a:buClrTx/>
              <a:buSzTx/>
              <a:buNone/>
              <a:defRPr sz="1118" b="1">
                <a:solidFill>
                  <a:srgbClr val="000000"/>
                </a:solidFill>
                <a:latin typeface="Courier"/>
                <a:ea typeface="Courier"/>
                <a:cs typeface="Courier"/>
                <a:sym typeface="Courier"/>
              </a:defRPr>
            </a:pPr>
            <a:r>
              <a:t>		</a:t>
            </a:r>
            <a:r>
              <a:rPr>
                <a:solidFill>
                  <a:srgbClr val="0000AA"/>
                </a:solidFill>
              </a:rPr>
              <a:t>DECLARE</a:t>
            </a:r>
            <a:r>
              <a:t> @Result </a:t>
            </a:r>
            <a:r>
              <a:rPr>
                <a:solidFill>
                  <a:srgbClr val="0000AA"/>
                </a:solidFill>
              </a:rPr>
              <a:t>VARCHAR</a:t>
            </a:r>
            <a:r>
              <a:rPr>
                <a:solidFill>
                  <a:srgbClr val="777777"/>
                </a:solidFill>
              </a:rPr>
              <a:t>(</a:t>
            </a:r>
            <a:r>
              <a:t>65</a:t>
            </a:r>
            <a:r>
              <a:rPr>
                <a:solidFill>
                  <a:srgbClr val="777777"/>
                </a:solidFill>
              </a:rPr>
              <a:t>)</a:t>
            </a:r>
          </a:p>
          <a:p>
            <a:pPr marL="0" indent="0" defTabSz="393192">
              <a:spcBef>
                <a:spcPts val="0"/>
              </a:spcBef>
              <a:buClrTx/>
              <a:buSzTx/>
              <a:buNone/>
              <a:defRPr sz="1118" b="1">
                <a:solidFill>
                  <a:srgbClr val="000000"/>
                </a:solidFill>
                <a:latin typeface="Courier"/>
                <a:ea typeface="Courier"/>
                <a:cs typeface="Courier"/>
                <a:sym typeface="Courier"/>
              </a:defRPr>
            </a:pPr>
            <a:endParaRPr>
              <a:solidFill>
                <a:srgbClr val="777777"/>
              </a:solidFill>
            </a:endParaRPr>
          </a:p>
          <a:p>
            <a:pPr marL="0" indent="0" defTabSz="393192">
              <a:spcBef>
                <a:spcPts val="0"/>
              </a:spcBef>
              <a:buClrTx/>
              <a:buSzTx/>
              <a:buNone/>
              <a:defRPr sz="1118" b="1">
                <a:solidFill>
                  <a:srgbClr val="000000"/>
                </a:solidFill>
                <a:latin typeface="Courier"/>
                <a:ea typeface="Courier"/>
                <a:cs typeface="Courier"/>
                <a:sym typeface="Courier"/>
              </a:defRPr>
            </a:pPr>
            <a:r>
              <a:t>		</a:t>
            </a:r>
            <a:r>
              <a:rPr>
                <a:solidFill>
                  <a:srgbClr val="0000AA"/>
                </a:solidFill>
              </a:rPr>
              <a:t>SELECT</a:t>
            </a:r>
            <a:r>
              <a:t> @RESULT </a:t>
            </a:r>
            <a:r>
              <a:rPr>
                <a:solidFill>
                  <a:srgbClr val="777777"/>
                </a:solidFill>
              </a:rPr>
              <a:t>=</a:t>
            </a:r>
            <a:r>
              <a:t> </a:t>
            </a:r>
            <a:r>
              <a:rPr>
                <a:solidFill>
                  <a:srgbClr val="0000AA"/>
                </a:solidFill>
              </a:rPr>
              <a:t>CONCAT</a:t>
            </a:r>
            <a:r>
              <a:t> </a:t>
            </a:r>
            <a:r>
              <a:rPr>
                <a:solidFill>
                  <a:srgbClr val="777777"/>
                </a:solidFill>
              </a:rPr>
              <a:t>(</a:t>
            </a:r>
          </a:p>
          <a:p>
            <a:pPr marL="0" indent="0" defTabSz="393192">
              <a:spcBef>
                <a:spcPts val="0"/>
              </a:spcBef>
              <a:buClrTx/>
              <a:buSzTx/>
              <a:buNone/>
              <a:defRPr sz="1118" b="1">
                <a:solidFill>
                  <a:srgbClr val="000000"/>
                </a:solidFill>
                <a:latin typeface="Courier"/>
                <a:ea typeface="Courier"/>
                <a:cs typeface="Courier"/>
                <a:sym typeface="Courier"/>
              </a:defRPr>
            </a:pPr>
            <a:r>
              <a:t>				@firstname</a:t>
            </a:r>
          </a:p>
          <a:p>
            <a:pPr marL="0" indent="0" defTabSz="393192">
              <a:spcBef>
                <a:spcPts val="0"/>
              </a:spcBef>
              <a:buClrTx/>
              <a:buSzTx/>
              <a:buNone/>
              <a:defRPr sz="1118" b="1">
                <a:solidFill>
                  <a:srgbClr val="000000"/>
                </a:solidFill>
                <a:latin typeface="Courier"/>
                <a:ea typeface="Courier"/>
                <a:cs typeface="Courier"/>
                <a:sym typeface="Courier"/>
              </a:defRPr>
            </a:pPr>
            <a:r>
              <a:t>				</a:t>
            </a:r>
            <a:r>
              <a:rPr>
                <a:solidFill>
                  <a:srgbClr val="777777"/>
                </a:solidFill>
              </a:rPr>
              <a:t>,</a:t>
            </a:r>
            <a:r>
              <a:rPr>
                <a:solidFill>
                  <a:srgbClr val="AA0000"/>
                </a:solidFill>
              </a:rPr>
              <a:t>' '</a:t>
            </a:r>
          </a:p>
          <a:p>
            <a:pPr marL="0" indent="0" defTabSz="393192">
              <a:spcBef>
                <a:spcPts val="0"/>
              </a:spcBef>
              <a:buClrTx/>
              <a:buSzTx/>
              <a:buNone/>
              <a:defRPr sz="1118" b="1">
                <a:solidFill>
                  <a:srgbClr val="000000"/>
                </a:solidFill>
                <a:latin typeface="Courier"/>
                <a:ea typeface="Courier"/>
                <a:cs typeface="Courier"/>
                <a:sym typeface="Courier"/>
              </a:defRPr>
            </a:pPr>
            <a:r>
              <a:t>				</a:t>
            </a:r>
            <a:r>
              <a:rPr>
                <a:solidFill>
                  <a:srgbClr val="777777"/>
                </a:solidFill>
              </a:rPr>
              <a:t>,</a:t>
            </a:r>
            <a:r>
              <a:t>@lastname</a:t>
            </a:r>
          </a:p>
          <a:p>
            <a:pPr marL="0" indent="0" defTabSz="393192">
              <a:spcBef>
                <a:spcPts val="0"/>
              </a:spcBef>
              <a:buClrTx/>
              <a:buSzTx/>
              <a:buNone/>
              <a:defRPr sz="1118" b="1">
                <a:solidFill>
                  <a:srgbClr val="000000"/>
                </a:solidFill>
                <a:latin typeface="Courier"/>
                <a:ea typeface="Courier"/>
                <a:cs typeface="Courier"/>
                <a:sym typeface="Courier"/>
              </a:defRPr>
            </a:pPr>
            <a:r>
              <a:t>				</a:t>
            </a:r>
            <a:r>
              <a:rPr>
                <a:solidFill>
                  <a:srgbClr val="777777"/>
                </a:solidFill>
              </a:rPr>
              <a:t>)</a:t>
            </a:r>
          </a:p>
          <a:p>
            <a:pPr marL="0" indent="0" defTabSz="393192">
              <a:spcBef>
                <a:spcPts val="0"/>
              </a:spcBef>
              <a:buClrTx/>
              <a:buSzTx/>
              <a:buNone/>
              <a:defRPr sz="1118" b="1">
                <a:solidFill>
                  <a:srgbClr val="000000"/>
                </a:solidFill>
                <a:latin typeface="Courier"/>
                <a:ea typeface="Courier"/>
                <a:cs typeface="Courier"/>
                <a:sym typeface="Courier"/>
              </a:defRPr>
            </a:pPr>
            <a:endParaRPr>
              <a:solidFill>
                <a:srgbClr val="777777"/>
              </a:solidFill>
            </a:endParaRPr>
          </a:p>
          <a:p>
            <a:pPr marL="0" indent="0" defTabSz="393192">
              <a:spcBef>
                <a:spcPts val="0"/>
              </a:spcBef>
              <a:buClrTx/>
              <a:buSzTx/>
              <a:buNone/>
              <a:defRPr sz="1118" b="1">
                <a:solidFill>
                  <a:srgbClr val="000000"/>
                </a:solidFill>
                <a:latin typeface="Courier"/>
                <a:ea typeface="Courier"/>
                <a:cs typeface="Courier"/>
                <a:sym typeface="Courier"/>
              </a:defRPr>
            </a:pPr>
            <a:r>
              <a:t>		</a:t>
            </a:r>
            <a:r>
              <a:rPr>
                <a:solidFill>
                  <a:srgbClr val="0000AA"/>
                </a:solidFill>
              </a:rPr>
              <a:t>RETURN</a:t>
            </a:r>
            <a:r>
              <a:t> @RESULT</a:t>
            </a:r>
          </a:p>
          <a:p>
            <a:pPr marL="0" indent="0" defTabSz="393192">
              <a:spcBef>
                <a:spcPts val="0"/>
              </a:spcBef>
              <a:buClrTx/>
              <a:buSzTx/>
              <a:buNone/>
              <a:defRPr sz="1118" b="1">
                <a:solidFill>
                  <a:srgbClr val="0000AA"/>
                </a:solidFill>
                <a:latin typeface="Courier"/>
                <a:ea typeface="Courier"/>
                <a:cs typeface="Courier"/>
                <a:sym typeface="Courier"/>
              </a:defRPr>
            </a:pPr>
            <a:r>
              <a:rPr>
                <a:solidFill>
                  <a:srgbClr val="000000"/>
                </a:solidFill>
              </a:rPr>
              <a:t>	</a:t>
            </a:r>
            <a:r>
              <a:t>END</a:t>
            </a:r>
            <a:r>
              <a:rPr>
                <a:solidFill>
                  <a:srgbClr val="777777"/>
                </a:solidFill>
              </a:rPr>
              <a:t>;</a:t>
            </a:r>
            <a:endParaRPr>
              <a:solidFill>
                <a:srgbClr val="000000"/>
              </a:solidFill>
            </a:endParaRPr>
          </a:p>
          <a:p>
            <a:pPr marL="0" indent="0" defTabSz="393192">
              <a:spcBef>
                <a:spcPts val="0"/>
              </a:spcBef>
              <a:buClrTx/>
              <a:buSzTx/>
              <a:buNone/>
              <a:defRPr sz="1118" b="1">
                <a:solidFill>
                  <a:srgbClr val="0000AA"/>
                </a:solidFill>
                <a:latin typeface="Courier"/>
                <a:ea typeface="Courier"/>
                <a:cs typeface="Courier"/>
                <a:sym typeface="Courier"/>
              </a:defRPr>
            </a:pPr>
            <a:r>
              <a:t>GO</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itle 1"/>
          <p:cNvSpPr txBox="1">
            <a:spLocks noGrp="1"/>
          </p:cNvSpPr>
          <p:nvPr>
            <p:ph type="title"/>
          </p:nvPr>
        </p:nvSpPr>
        <p:spPr>
          <a:xfrm>
            <a:off x="677333" y="609600"/>
            <a:ext cx="8596670" cy="1320800"/>
          </a:xfrm>
          <a:prstGeom prst="rect">
            <a:avLst/>
          </a:prstGeom>
        </p:spPr>
        <p:txBody>
          <a:bodyPr/>
          <a:lstStyle/>
          <a:p>
            <a:r>
              <a:t>Query</a:t>
            </a:r>
          </a:p>
        </p:txBody>
      </p:sp>
      <p:sp>
        <p:nvSpPr>
          <p:cNvPr id="359" name="Content Placeholder 3"/>
          <p:cNvSpPr txBox="1">
            <a:spLocks noGrp="1"/>
          </p:cNvSpPr>
          <p:nvPr>
            <p:ph type="body" sz="half" idx="1"/>
          </p:nvPr>
        </p:nvSpPr>
        <p:spPr>
          <a:xfrm>
            <a:off x="677333" y="2160589"/>
            <a:ext cx="8596670" cy="3880773"/>
          </a:xfrm>
          <a:prstGeom prst="rect">
            <a:avLst/>
          </a:prstGeom>
        </p:spPr>
        <p:txBody>
          <a:bodyPr/>
          <a:lstStyle/>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SELECT</a:t>
            </a:r>
            <a:r>
              <a:t> O</a:t>
            </a:r>
            <a:r>
              <a:rPr>
                <a:solidFill>
                  <a:srgbClr val="777777"/>
                </a:solidFill>
              </a:rPr>
              <a:t>.</a:t>
            </a:r>
            <a:r>
              <a:t>OrderId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C</a:t>
            </a:r>
            <a:r>
              <a:rPr>
                <a:solidFill>
                  <a:srgbClr val="777777"/>
                </a:solidFill>
              </a:rPr>
              <a:t>.</a:t>
            </a:r>
            <a:r>
              <a:t>CustomerId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E</a:t>
            </a:r>
            <a:r>
              <a:rPr>
                <a:solidFill>
                  <a:srgbClr val="777777"/>
                </a:solidFill>
              </a:rPr>
              <a:t>.</a:t>
            </a:r>
            <a:r>
              <a:t>EmployeeId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HumanResources</a:t>
            </a:r>
            <a:r>
              <a:rPr>
                <a:solidFill>
                  <a:srgbClr val="777777"/>
                </a:solidFill>
              </a:rPr>
              <a:t>.</a:t>
            </a:r>
            <a:r>
              <a:t>findFullName</a:t>
            </a:r>
            <a:r>
              <a:rPr>
                <a:solidFill>
                  <a:srgbClr val="777777"/>
                </a:solidFill>
              </a:rPr>
              <a:t>(</a:t>
            </a:r>
            <a:r>
              <a:t>E</a:t>
            </a:r>
            <a:r>
              <a:rPr>
                <a:solidFill>
                  <a:srgbClr val="777777"/>
                </a:solidFill>
              </a:rPr>
              <a:t>.</a:t>
            </a:r>
            <a:r>
              <a:t>EmployeeFirstName</a:t>
            </a:r>
            <a:r>
              <a:rPr>
                <a:solidFill>
                  <a:srgbClr val="777777"/>
                </a:solidFill>
              </a:rPr>
              <a:t>,</a:t>
            </a:r>
            <a:r>
              <a:t> E</a:t>
            </a:r>
            <a:r>
              <a:rPr>
                <a:solidFill>
                  <a:srgbClr val="777777"/>
                </a:solidFill>
              </a:rPr>
              <a:t>.</a:t>
            </a:r>
            <a:r>
              <a:t>EmployeeLastName</a:t>
            </a:r>
            <a:r>
              <a:rPr>
                <a:solidFill>
                  <a:srgbClr val="777777"/>
                </a:solidFill>
              </a:rPr>
              <a:t>)</a:t>
            </a:r>
            <a:r>
              <a:t> </a:t>
            </a:r>
            <a:r>
              <a:rPr>
                <a:solidFill>
                  <a:srgbClr val="0000AA"/>
                </a:solidFill>
              </a:rPr>
              <a:t>AS</a:t>
            </a:r>
            <a:r>
              <a:t> [NAME]</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FROM</a:t>
            </a:r>
            <a:r>
              <a:t> Sales</a:t>
            </a:r>
            <a:r>
              <a:rPr>
                <a:solidFill>
                  <a:srgbClr val="777777"/>
                </a:solidFill>
              </a:rPr>
              <a:t>.</a:t>
            </a:r>
            <a:r>
              <a:t>Customer </a:t>
            </a:r>
            <a:r>
              <a:rPr>
                <a:solidFill>
                  <a:srgbClr val="0000AA"/>
                </a:solidFill>
              </a:rPr>
              <a:t>AS</a:t>
            </a:r>
            <a:r>
              <a:t> C</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CROSS JOIN</a:t>
            </a:r>
            <a:r>
              <a:t> HumanResources</a:t>
            </a:r>
            <a:r>
              <a:rPr>
                <a:solidFill>
                  <a:srgbClr val="777777"/>
                </a:solidFill>
              </a:rPr>
              <a:t>.</a:t>
            </a:r>
            <a:r>
              <a:t>Employee </a:t>
            </a:r>
            <a:r>
              <a:rPr>
                <a:solidFill>
                  <a:srgbClr val="0000AA"/>
                </a:solidFill>
              </a:rPr>
              <a:t>AS</a:t>
            </a:r>
            <a:r>
              <a:t> E</a:t>
            </a:r>
          </a:p>
          <a:p>
            <a:pPr marL="0" indent="0">
              <a:spcBef>
                <a:spcPts val="0"/>
              </a:spcBef>
              <a:buClrTx/>
              <a:buSzTx/>
              <a:buNone/>
              <a:defRPr sz="1300" b="1">
                <a:solidFill>
                  <a:srgbClr val="0000AA"/>
                </a:solidFill>
                <a:latin typeface="Courier"/>
                <a:ea typeface="Courier"/>
                <a:cs typeface="Courier"/>
                <a:sym typeface="Courier"/>
              </a:defRPr>
            </a:pPr>
            <a:r>
              <a:t>CROSS JOIN</a:t>
            </a:r>
            <a:r>
              <a:rPr>
                <a:solidFill>
                  <a:srgbClr val="000000"/>
                </a:solidFill>
              </a:rPr>
              <a:t> Sales</a:t>
            </a:r>
            <a:r>
              <a:rPr>
                <a:solidFill>
                  <a:srgbClr val="777777"/>
                </a:solidFill>
              </a:rPr>
              <a:t>.</a:t>
            </a:r>
            <a:r>
              <a:rPr>
                <a:solidFill>
                  <a:srgbClr val="000000"/>
                </a:solidFill>
              </a:rPr>
              <a:t>[Order] </a:t>
            </a:r>
            <a:r>
              <a:t>AS</a:t>
            </a:r>
            <a:r>
              <a:rPr>
                <a:solidFill>
                  <a:srgbClr val="000000"/>
                </a:solidFill>
              </a:rPr>
              <a:t> O</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WHERE</a:t>
            </a:r>
            <a:r>
              <a:t> C</a:t>
            </a:r>
            <a:r>
              <a:rPr>
                <a:solidFill>
                  <a:srgbClr val="777777"/>
                </a:solidFill>
              </a:rPr>
              <a:t>.</a:t>
            </a:r>
            <a:r>
              <a:t>CustomerId </a:t>
            </a:r>
            <a:r>
              <a:rPr>
                <a:solidFill>
                  <a:srgbClr val="777777"/>
                </a:solidFill>
              </a:rPr>
              <a:t>=</a:t>
            </a:r>
            <a:r>
              <a:t> </a:t>
            </a:r>
            <a:r>
              <a:rPr>
                <a:solidFill>
                  <a:srgbClr val="777777"/>
                </a:solidFill>
              </a:rPr>
              <a:t>(</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0000AA"/>
                </a:solidFill>
              </a:rPr>
              <a:t>SELECT</a:t>
            </a:r>
            <a:r>
              <a:t> O</a:t>
            </a:r>
            <a:r>
              <a:rPr>
                <a:solidFill>
                  <a:srgbClr val="777777"/>
                </a:solidFill>
              </a:rPr>
              <a:t>.</a:t>
            </a:r>
            <a:r>
              <a:t>CustomerId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0000AA"/>
                </a:solidFill>
              </a:rPr>
              <a:t>WHERE</a:t>
            </a:r>
            <a:r>
              <a:t> E</a:t>
            </a:r>
            <a:r>
              <a:rPr>
                <a:solidFill>
                  <a:srgbClr val="777777"/>
                </a:solidFill>
              </a:rPr>
              <a:t>.</a:t>
            </a:r>
            <a:r>
              <a:t>EmployeeId </a:t>
            </a:r>
            <a:r>
              <a:rPr>
                <a:solidFill>
                  <a:srgbClr val="777777"/>
                </a:solidFill>
              </a:rPr>
              <a:t>=</a:t>
            </a:r>
            <a:r>
              <a:t> O</a:t>
            </a:r>
            <a:r>
              <a:rPr>
                <a:solidFill>
                  <a:srgbClr val="777777"/>
                </a:solidFill>
              </a:rPr>
              <a:t>.</a:t>
            </a:r>
            <a:r>
              <a:t>EmployeeId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p>
          <a:p>
            <a:pPr marL="0" indent="0">
              <a:spcBef>
                <a:spcPts val="0"/>
              </a:spcBef>
              <a:buClrTx/>
              <a:buSzTx/>
              <a:buNone/>
              <a:defRPr sz="1300" b="1">
                <a:solidFill>
                  <a:srgbClr val="000000"/>
                </a:solidFill>
                <a:latin typeface="Courier"/>
                <a:ea typeface="Courier"/>
                <a:cs typeface="Courier"/>
                <a:sym typeface="Courier"/>
              </a:defRPr>
            </a:pPr>
            <a:r>
              <a:rPr>
                <a:solidFill>
                  <a:srgbClr val="0000AA"/>
                </a:solidFill>
              </a:rPr>
              <a:t>GROUP</a:t>
            </a:r>
            <a:r>
              <a:t> </a:t>
            </a:r>
            <a:r>
              <a:rPr>
                <a:solidFill>
                  <a:srgbClr val="0000AA"/>
                </a:solidFill>
              </a:rPr>
              <a:t>BY</a:t>
            </a:r>
            <a:r>
              <a:t> O</a:t>
            </a:r>
            <a:r>
              <a:rPr>
                <a:solidFill>
                  <a:srgbClr val="777777"/>
                </a:solidFill>
              </a:rPr>
              <a:t>.</a:t>
            </a:r>
            <a:r>
              <a:t>OrderId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C</a:t>
            </a:r>
            <a:r>
              <a:rPr>
                <a:solidFill>
                  <a:srgbClr val="777777"/>
                </a:solidFill>
              </a:rPr>
              <a:t>.</a:t>
            </a:r>
            <a:r>
              <a:t>CustomerId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E</a:t>
            </a:r>
            <a:r>
              <a:rPr>
                <a:solidFill>
                  <a:srgbClr val="777777"/>
                </a:solidFill>
              </a:rPr>
              <a:t>.</a:t>
            </a:r>
            <a:r>
              <a:t>EmployeeId</a:t>
            </a:r>
          </a:p>
          <a:p>
            <a:pPr marL="0" indent="0">
              <a:spcBef>
                <a:spcPts val="0"/>
              </a:spcBef>
              <a:buClrTx/>
              <a:buSzTx/>
              <a:buNone/>
              <a:defRPr sz="1300" b="1">
                <a:solidFill>
                  <a:srgbClr val="000000"/>
                </a:solidFill>
                <a:latin typeface="Courier"/>
                <a:ea typeface="Courier"/>
                <a:cs typeface="Courier"/>
                <a:sym typeface="Courier"/>
              </a:defRPr>
            </a:pPr>
            <a:r>
              <a:t>	</a:t>
            </a:r>
            <a:r>
              <a:rPr>
                <a:solidFill>
                  <a:srgbClr val="777777"/>
                </a:solidFill>
              </a:rPr>
              <a:t>,</a:t>
            </a:r>
            <a:r>
              <a:t>HumanResources</a:t>
            </a:r>
            <a:r>
              <a:rPr>
                <a:solidFill>
                  <a:srgbClr val="777777"/>
                </a:solidFill>
              </a:rPr>
              <a:t>.</a:t>
            </a:r>
            <a:r>
              <a:t>findFullName</a:t>
            </a:r>
            <a:r>
              <a:rPr>
                <a:solidFill>
                  <a:srgbClr val="777777"/>
                </a:solidFill>
              </a:rPr>
              <a:t>(</a:t>
            </a:r>
            <a:r>
              <a:t>E</a:t>
            </a:r>
            <a:r>
              <a:rPr>
                <a:solidFill>
                  <a:srgbClr val="777777"/>
                </a:solidFill>
              </a:rPr>
              <a:t>.</a:t>
            </a:r>
            <a:r>
              <a:t>EmployeeFirstName</a:t>
            </a:r>
            <a:r>
              <a:rPr>
                <a:solidFill>
                  <a:srgbClr val="777777"/>
                </a:solidFill>
              </a:rPr>
              <a:t>,</a:t>
            </a:r>
            <a:r>
              <a:t> E</a:t>
            </a:r>
            <a:r>
              <a:rPr>
                <a:solidFill>
                  <a:srgbClr val="777777"/>
                </a:solidFill>
              </a:rPr>
              <a:t>.</a:t>
            </a:r>
            <a:r>
              <a:t>EmployeeLastName</a:t>
            </a:r>
            <a:r>
              <a:rPr>
                <a:solidFill>
                  <a:srgbClr val="777777"/>
                </a:solidFill>
              </a:rPr>
              <a:t>);</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Title 1"/>
          <p:cNvSpPr txBox="1">
            <a:spLocks noGrp="1"/>
          </p:cNvSpPr>
          <p:nvPr>
            <p:ph type="title"/>
          </p:nvPr>
        </p:nvSpPr>
        <p:spPr>
          <a:xfrm>
            <a:off x="677333" y="609600"/>
            <a:ext cx="8596670" cy="1320800"/>
          </a:xfrm>
          <a:prstGeom prst="rect">
            <a:avLst/>
          </a:prstGeom>
        </p:spPr>
        <p:txBody>
          <a:bodyPr/>
          <a:lstStyle/>
          <a:p>
            <a:r>
              <a:t>Key View of Tables Used Diagram</a:t>
            </a:r>
          </a:p>
        </p:txBody>
      </p:sp>
      <p:pic>
        <p:nvPicPr>
          <p:cNvPr id="3" name="Picture 2">
            <a:extLst>
              <a:ext uri="{FF2B5EF4-FFF2-40B4-BE49-F238E27FC236}">
                <a16:creationId xmlns:a16="http://schemas.microsoft.com/office/drawing/2014/main" id="{BAE85950-7981-4623-B0A2-E68E8A7037C4}"/>
              </a:ext>
            </a:extLst>
          </p:cNvPr>
          <p:cNvPicPr>
            <a:picLocks noChangeAspect="1"/>
          </p:cNvPicPr>
          <p:nvPr/>
        </p:nvPicPr>
        <p:blipFill>
          <a:blip r:embed="rId2"/>
          <a:stretch>
            <a:fillRect/>
          </a:stretch>
        </p:blipFill>
        <p:spPr>
          <a:xfrm>
            <a:off x="2124133" y="2147704"/>
            <a:ext cx="5703069" cy="3312763"/>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Title 1"/>
          <p:cNvSpPr txBox="1">
            <a:spLocks noGrp="1"/>
          </p:cNvSpPr>
          <p:nvPr>
            <p:ph type="title"/>
          </p:nvPr>
        </p:nvSpPr>
        <p:spPr>
          <a:xfrm>
            <a:off x="677333" y="609600"/>
            <a:ext cx="8596670" cy="1320800"/>
          </a:xfrm>
          <a:prstGeom prst="rect">
            <a:avLst/>
          </a:prstGeom>
        </p:spPr>
        <p:txBody>
          <a:bodyPr/>
          <a:lstStyle/>
          <a:p>
            <a:r>
              <a:t>Standard View of Tables Used Diagram</a:t>
            </a:r>
          </a:p>
        </p:txBody>
      </p:sp>
      <p:pic>
        <p:nvPicPr>
          <p:cNvPr id="5" name="Picture 4">
            <a:extLst>
              <a:ext uri="{FF2B5EF4-FFF2-40B4-BE49-F238E27FC236}">
                <a16:creationId xmlns:a16="http://schemas.microsoft.com/office/drawing/2014/main" id="{801C58CA-6944-41BF-92A2-5B3655C6E5AF}"/>
              </a:ext>
            </a:extLst>
          </p:cNvPr>
          <p:cNvPicPr>
            <a:picLocks noChangeAspect="1"/>
          </p:cNvPicPr>
          <p:nvPr/>
        </p:nvPicPr>
        <p:blipFill>
          <a:blip r:embed="rId2"/>
          <a:stretch>
            <a:fillRect/>
          </a:stretch>
        </p:blipFill>
        <p:spPr>
          <a:xfrm>
            <a:off x="1910956" y="1479558"/>
            <a:ext cx="6129423" cy="465859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7" name="Table 7"/>
          <p:cNvGraphicFramePr/>
          <p:nvPr>
            <p:extLst>
              <p:ext uri="{D42A27DB-BD31-4B8C-83A1-F6EECF244321}">
                <p14:modId xmlns:p14="http://schemas.microsoft.com/office/powerpoint/2010/main" val="1051172956"/>
              </p:ext>
            </p:extLst>
          </p:nvPr>
        </p:nvGraphicFramePr>
        <p:xfrm>
          <a:off x="677862" y="2160588"/>
          <a:ext cx="8578056" cy="20269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20000"/>
                    </a:ext>
                  </a:extLst>
                </a:gridCol>
                <a:gridCol w="4279900">
                  <a:extLst>
                    <a:ext uri="{9D8B030D-6E8A-4147-A177-3AD203B41FA5}">
                      <a16:colId xmlns:a16="http://schemas.microsoft.com/office/drawing/2014/main" val="20001"/>
                    </a:ext>
                  </a:extLst>
                </a:gridCol>
              </a:tblGrid>
              <a:tr h="370840">
                <a:tc>
                  <a:txBody>
                    <a:bodyPr/>
                    <a:lstStyle/>
                    <a:p>
                      <a:pPr algn="l">
                        <a:defRPr sz="1800" b="0">
                          <a:solidFill>
                            <a:srgbClr val="000000"/>
                          </a:solidFill>
                        </a:defRPr>
                      </a:pPr>
                      <a:r>
                        <a:rPr b="1">
                          <a:solidFill>
                            <a:srgbClr val="FFFFFF"/>
                          </a:solidFill>
                        </a:rPr>
                        <a:t>Table Name</a:t>
                      </a:r>
                    </a:p>
                  </a:txBody>
                  <a:tcPr marL="45720" marR="45720" horzOverflow="overflow"/>
                </a:tc>
                <a:tc>
                  <a:txBody>
                    <a:bodyPr/>
                    <a:lstStyle/>
                    <a:p>
                      <a:pPr algn="l">
                        <a:defRPr sz="1800" b="0">
                          <a:solidFill>
                            <a:srgbClr val="000000"/>
                          </a:solidFill>
                        </a:defRPr>
                      </a:pPr>
                      <a:r>
                        <a:rPr b="1">
                          <a:solidFill>
                            <a:srgbClr val="FFFFFF"/>
                          </a:solidFill>
                        </a:rPr>
                        <a:t>Column Name</a:t>
                      </a:r>
                    </a:p>
                  </a:txBody>
                  <a:tcPr marL="45720" marR="45720" horzOverflow="overflow"/>
                </a:tc>
                <a:extLst>
                  <a:ext uri="{0D108BD9-81ED-4DB2-BD59-A6C34878D82A}">
                    <a16:rowId xmlns:a16="http://schemas.microsoft.com/office/drawing/2014/main" val="10000"/>
                  </a:ext>
                </a:extLst>
              </a:tr>
              <a:tr h="370840">
                <a:tc>
                  <a:txBody>
                    <a:bodyPr/>
                    <a:lstStyle/>
                    <a:p>
                      <a:pPr algn="l">
                        <a:defRPr sz="1800"/>
                      </a:pPr>
                      <a:r>
                        <a:t>Sales.Customer</a:t>
                      </a:r>
                    </a:p>
                  </a:txBody>
                  <a:tcPr marL="45720" marR="45720" horzOverflow="overflow"/>
                </a:tc>
                <a:tc>
                  <a:txBody>
                    <a:bodyPr/>
                    <a:lstStyle/>
                    <a:p>
                      <a:pPr algn="l">
                        <a:defRPr sz="1800"/>
                      </a:pPr>
                      <a:r>
                        <a:t>CustomerId</a:t>
                      </a:r>
                    </a:p>
                  </a:txBody>
                  <a:tcPr marL="45720" marR="45720" horzOverflow="overflow"/>
                </a:tc>
                <a:extLst>
                  <a:ext uri="{0D108BD9-81ED-4DB2-BD59-A6C34878D82A}">
                    <a16:rowId xmlns:a16="http://schemas.microsoft.com/office/drawing/2014/main" val="10001"/>
                  </a:ext>
                </a:extLst>
              </a:tr>
              <a:tr h="370840">
                <a:tc>
                  <a:txBody>
                    <a:bodyPr/>
                    <a:lstStyle/>
                    <a:p>
                      <a:pPr algn="l">
                        <a:defRPr sz="1800"/>
                      </a:pPr>
                      <a:r>
                        <a:t>HumanResources.Employee</a:t>
                      </a:r>
                    </a:p>
                  </a:txBody>
                  <a:tcPr marL="45720" marR="45720" horzOverflow="overflow"/>
                </a:tc>
                <a:tc>
                  <a:txBody>
                    <a:bodyPr/>
                    <a:lstStyle/>
                    <a:p>
                      <a:pPr algn="l">
                        <a:defRPr sz="1800"/>
                      </a:pPr>
                      <a:r>
                        <a:t>EmployeeId
Name (using EmployeeFirstName, EmployeeLastName)</a:t>
                      </a:r>
                    </a:p>
                  </a:txBody>
                  <a:tcPr marL="45720" marR="45720" horzOverflow="overflow"/>
                </a:tc>
                <a:extLst>
                  <a:ext uri="{0D108BD9-81ED-4DB2-BD59-A6C34878D82A}">
                    <a16:rowId xmlns:a16="http://schemas.microsoft.com/office/drawing/2014/main" val="10002"/>
                  </a:ext>
                </a:extLst>
              </a:tr>
              <a:tr h="370840">
                <a:tc>
                  <a:txBody>
                    <a:bodyPr/>
                    <a:lstStyle/>
                    <a:p>
                      <a:pPr algn="l">
                        <a:defRPr sz="1800"/>
                      </a:pPr>
                      <a:r>
                        <a:rPr dirty="0" err="1"/>
                        <a:t>Sales.Order</a:t>
                      </a:r>
                      <a:endParaRPr dirty="0"/>
                    </a:p>
                  </a:txBody>
                  <a:tcPr marL="45720" marR="45720" horzOverflow="overflow"/>
                </a:tc>
                <a:tc>
                  <a:txBody>
                    <a:bodyPr/>
                    <a:lstStyle/>
                    <a:p>
                      <a:pPr algn="l">
                        <a:defRPr sz="1800"/>
                      </a:pPr>
                      <a:r>
                        <a:rPr dirty="0" err="1"/>
                        <a:t>OrderId</a:t>
                      </a:r>
                      <a:endParaRPr dirty="0"/>
                    </a:p>
                  </a:txBody>
                  <a:tcPr marL="45720" marR="45720" horzOverflow="overflow"/>
                </a:tc>
                <a:extLst>
                  <a:ext uri="{0D108BD9-81ED-4DB2-BD59-A6C34878D82A}">
                    <a16:rowId xmlns:a16="http://schemas.microsoft.com/office/drawing/2014/main" val="10003"/>
                  </a:ext>
                </a:extLst>
              </a:tr>
            </a:tbl>
          </a:graphicData>
        </a:graphic>
      </p:graphicFrame>
      <p:sp>
        <p:nvSpPr>
          <p:cNvPr id="368" name="Title 1"/>
          <p:cNvSpPr txBox="1">
            <a:spLocks noGrp="1"/>
          </p:cNvSpPr>
          <p:nvPr>
            <p:ph type="title"/>
          </p:nvPr>
        </p:nvSpPr>
        <p:spPr>
          <a:xfrm>
            <a:off x="677333" y="609600"/>
            <a:ext cx="8596670" cy="1320800"/>
          </a:xfrm>
          <a:prstGeom prst="rect">
            <a:avLst/>
          </a:prstGeom>
        </p:spPr>
        <p:txBody>
          <a:bodyPr/>
          <a:lstStyle/>
          <a:p>
            <a:r>
              <a:t>Informatic Table: Columns Projection</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Title 1"/>
          <p:cNvSpPr txBox="1">
            <a:spLocks noGrp="1"/>
          </p:cNvSpPr>
          <p:nvPr>
            <p:ph type="title"/>
          </p:nvPr>
        </p:nvSpPr>
        <p:spPr>
          <a:xfrm>
            <a:off x="677333" y="609600"/>
            <a:ext cx="8596670" cy="1320800"/>
          </a:xfrm>
          <a:prstGeom prst="rect">
            <a:avLst/>
          </a:prstGeom>
        </p:spPr>
        <p:txBody>
          <a:bodyPr/>
          <a:lstStyle/>
          <a:p>
            <a:r>
              <a:t>Azure Output (830 Rows Affected)</a:t>
            </a:r>
          </a:p>
        </p:txBody>
      </p:sp>
      <p:pic>
        <p:nvPicPr>
          <p:cNvPr id="371" name="Screen Shot 2022-03-07 at 12.50.06 AM.png" descr="Screen Shot 2022-03-07 at 12.50.06 AM.png"/>
          <p:cNvPicPr>
            <a:picLocks noChangeAspect="1"/>
          </p:cNvPicPr>
          <p:nvPr/>
        </p:nvPicPr>
        <p:blipFill>
          <a:blip r:embed="rId2"/>
          <a:stretch>
            <a:fillRect/>
          </a:stretch>
        </p:blipFill>
        <p:spPr>
          <a:xfrm>
            <a:off x="1697992" y="1934699"/>
            <a:ext cx="6555352" cy="3524898"/>
          </a:xfrm>
          <a:prstGeom prst="rect">
            <a:avLst/>
          </a:prstGeom>
          <a:ln w="12700">
            <a:miter lim="400000"/>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Title 1"/>
          <p:cNvSpPr txBox="1">
            <a:spLocks noGrp="1"/>
          </p:cNvSpPr>
          <p:nvPr>
            <p:ph type="title"/>
          </p:nvPr>
        </p:nvSpPr>
        <p:spPr>
          <a:xfrm>
            <a:off x="677333" y="609600"/>
            <a:ext cx="8596670" cy="1320800"/>
          </a:xfrm>
          <a:prstGeom prst="rect">
            <a:avLst/>
          </a:prstGeom>
        </p:spPr>
        <p:txBody>
          <a:bodyPr/>
          <a:lstStyle/>
          <a:p>
            <a:r>
              <a:t>JSON Output</a:t>
            </a:r>
          </a:p>
        </p:txBody>
      </p:sp>
      <p:pic>
        <p:nvPicPr>
          <p:cNvPr id="374" name="Screen Shot 2022-03-07 at 12.50.41 AM.png" descr="Screen Shot 2022-03-07 at 12.50.41 AM.png"/>
          <p:cNvPicPr>
            <a:picLocks noChangeAspect="1"/>
          </p:cNvPicPr>
          <p:nvPr/>
        </p:nvPicPr>
        <p:blipFill>
          <a:blip r:embed="rId2"/>
          <a:stretch>
            <a:fillRect/>
          </a:stretch>
        </p:blipFill>
        <p:spPr>
          <a:xfrm>
            <a:off x="3692967" y="1680699"/>
            <a:ext cx="2565401" cy="4597401"/>
          </a:xfrm>
          <a:prstGeom prst="rect">
            <a:avLst/>
          </a:prstGeom>
          <a:ln w="12700">
            <a:miter lim="400000"/>
          </a:ln>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itle 1"/>
          <p:cNvSpPr txBox="1">
            <a:spLocks noGrp="1"/>
          </p:cNvSpPr>
          <p:nvPr>
            <p:ph type="title"/>
          </p:nvPr>
        </p:nvSpPr>
        <p:spPr>
          <a:xfrm>
            <a:off x="677333" y="609600"/>
            <a:ext cx="8596670" cy="1320800"/>
          </a:xfrm>
          <a:prstGeom prst="rect">
            <a:avLst/>
          </a:prstGeom>
        </p:spPr>
        <p:txBody>
          <a:bodyPr/>
          <a:lstStyle/>
          <a:p>
            <a:r>
              <a:t>JDBC Output</a:t>
            </a:r>
          </a:p>
        </p:txBody>
      </p:sp>
      <p:pic>
        <p:nvPicPr>
          <p:cNvPr id="377" name="Screen Shot 2022-03-07 at 12.59.10 AM.png" descr="Screen Shot 2022-03-07 at 12.59.10 AM.png"/>
          <p:cNvPicPr>
            <a:picLocks noChangeAspect="1"/>
          </p:cNvPicPr>
          <p:nvPr/>
        </p:nvPicPr>
        <p:blipFill>
          <a:blip r:embed="rId2"/>
          <a:stretch>
            <a:fillRect/>
          </a:stretch>
        </p:blipFill>
        <p:spPr>
          <a:xfrm>
            <a:off x="1800667" y="2273300"/>
            <a:ext cx="6350001" cy="2311400"/>
          </a:xfrm>
          <a:prstGeom prst="rect">
            <a:avLst/>
          </a:prstGeom>
          <a:ln w="12700">
            <a:miter lim="400000"/>
          </a:ln>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Title 3"/>
          <p:cNvSpPr txBox="1">
            <a:spLocks noGrp="1"/>
          </p:cNvSpPr>
          <p:nvPr>
            <p:ph type="title"/>
          </p:nvPr>
        </p:nvSpPr>
        <p:spPr>
          <a:xfrm>
            <a:off x="677334" y="2700866"/>
            <a:ext cx="8596670" cy="1826582"/>
          </a:xfrm>
          <a:prstGeom prst="rect">
            <a:avLst/>
          </a:prstGeom>
        </p:spPr>
        <p:txBody>
          <a:bodyPr/>
          <a:lstStyle/>
          <a:p>
            <a:pPr>
              <a:defRPr sz="2000" u="sng"/>
            </a:pPr>
            <a:r>
              <a:t>Worst # 3 (Corrected) - Problem 14 (Complex): </a:t>
            </a:r>
            <a:br/>
            <a:r>
              <a:rPr u="none"/>
              <a:t>concats the employee's first and last name to make full name</a:t>
            </a:r>
          </a:p>
          <a:p>
            <a:pPr>
              <a:defRPr sz="2000" u="sng"/>
            </a:pPr>
            <a:r>
              <a:rPr u="none"/>
              <a:t>returns the orderid , custid, emplid and name</a:t>
            </a:r>
          </a:p>
          <a:p>
            <a:pPr>
              <a:defRPr sz="2000" u="sng"/>
            </a:pPr>
            <a:r>
              <a:rPr u="none"/>
              <a:t>using Northwinds2022TSQLV7</a:t>
            </a:r>
          </a:p>
        </p:txBody>
      </p:sp>
      <p:sp>
        <p:nvSpPr>
          <p:cNvPr id="380" name="Content Placeholder 4"/>
          <p:cNvSpPr txBox="1">
            <a:spLocks noGrp="1"/>
          </p:cNvSpPr>
          <p:nvPr>
            <p:ph type="body" sz="quarter" idx="1"/>
          </p:nvPr>
        </p:nvSpPr>
        <p:spPr>
          <a:xfrm>
            <a:off x="677334" y="4527448"/>
            <a:ext cx="8596670" cy="860401"/>
          </a:xfrm>
          <a:prstGeom prst="rect">
            <a:avLst/>
          </a:prstGeom>
        </p:spPr>
        <p:txBody>
          <a:bodyPr>
            <a:normAutofit lnSpcReduction="10000"/>
          </a:bodyPr>
          <a:lstStyle/>
          <a:p>
            <a:pPr defTabSz="352043">
              <a:spcBef>
                <a:spcPts val="700"/>
              </a:spcBef>
              <a:defRPr sz="1540"/>
            </a:pPr>
            <a:r>
              <a:t>Correction: </a:t>
            </a:r>
          </a:p>
          <a:p>
            <a:pPr defTabSz="352043">
              <a:spcBef>
                <a:spcPts val="700"/>
              </a:spcBef>
              <a:defRPr sz="1540"/>
            </a:pPr>
            <a:r>
              <a:t>used built in concate function, also used an inner join to replace cross join which now did not need a subquery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A18A7-2C06-45B6-9619-8EFE2FFFD96F}"/>
              </a:ext>
            </a:extLst>
          </p:cNvPr>
          <p:cNvSpPr>
            <a:spLocks noGrp="1"/>
          </p:cNvSpPr>
          <p:nvPr>
            <p:ph type="title"/>
          </p:nvPr>
        </p:nvSpPr>
        <p:spPr/>
        <p:txBody>
          <a:bodyPr/>
          <a:lstStyle/>
          <a:p>
            <a:r>
              <a:rPr lang="en-US" dirty="0"/>
              <a:t>Custom Function #1 Used: </a:t>
            </a:r>
            <a:r>
              <a:rPr lang="en-US" dirty="0" err="1"/>
              <a:t>FindYearQuarter</a:t>
            </a:r>
            <a:endParaRPr lang="en-US" dirty="0"/>
          </a:p>
        </p:txBody>
      </p:sp>
      <p:pic>
        <p:nvPicPr>
          <p:cNvPr id="7" name="Content Placeholder 6">
            <a:extLst>
              <a:ext uri="{FF2B5EF4-FFF2-40B4-BE49-F238E27FC236}">
                <a16:creationId xmlns:a16="http://schemas.microsoft.com/office/drawing/2014/main" id="{A251C02B-14FE-4CAB-96E6-AF6E12DF5DFA}"/>
              </a:ext>
            </a:extLst>
          </p:cNvPr>
          <p:cNvPicPr>
            <a:picLocks noGrp="1" noChangeAspect="1"/>
          </p:cNvPicPr>
          <p:nvPr>
            <p:ph idx="1"/>
          </p:nvPr>
        </p:nvPicPr>
        <p:blipFill>
          <a:blip r:embed="rId2"/>
          <a:stretch>
            <a:fillRect/>
          </a:stretch>
        </p:blipFill>
        <p:spPr>
          <a:xfrm>
            <a:off x="2811295" y="1940818"/>
            <a:ext cx="4205564" cy="4197335"/>
          </a:xfrm>
        </p:spPr>
      </p:pic>
    </p:spTree>
    <p:extLst>
      <p:ext uri="{BB962C8B-B14F-4D97-AF65-F5344CB8AC3E}">
        <p14:creationId xmlns:p14="http://schemas.microsoft.com/office/powerpoint/2010/main" val="199050993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Title 1"/>
          <p:cNvSpPr txBox="1">
            <a:spLocks noGrp="1"/>
          </p:cNvSpPr>
          <p:nvPr>
            <p:ph type="title"/>
          </p:nvPr>
        </p:nvSpPr>
        <p:spPr>
          <a:xfrm>
            <a:off x="677333" y="609600"/>
            <a:ext cx="8596670" cy="1320800"/>
          </a:xfrm>
          <a:prstGeom prst="rect">
            <a:avLst/>
          </a:prstGeom>
        </p:spPr>
        <p:txBody>
          <a:bodyPr/>
          <a:lstStyle/>
          <a:p>
            <a:r>
              <a:t>Query</a:t>
            </a:r>
          </a:p>
        </p:txBody>
      </p:sp>
      <p:sp>
        <p:nvSpPr>
          <p:cNvPr id="386" name="Content Placeholder 3"/>
          <p:cNvSpPr txBox="1">
            <a:spLocks noGrp="1"/>
          </p:cNvSpPr>
          <p:nvPr>
            <p:ph type="body" sz="half" idx="1"/>
          </p:nvPr>
        </p:nvSpPr>
        <p:spPr>
          <a:xfrm>
            <a:off x="677333" y="2160589"/>
            <a:ext cx="8596670" cy="3880773"/>
          </a:xfrm>
          <a:prstGeom prst="rect">
            <a:avLst/>
          </a:prstGeom>
        </p:spPr>
        <p:txBody>
          <a:bodyPr>
            <a:normAutofit lnSpcReduction="10000"/>
          </a:bodyPr>
          <a:lstStyle/>
          <a:p>
            <a:pPr marL="0" indent="0" defTabSz="438911">
              <a:spcBef>
                <a:spcPts val="0"/>
              </a:spcBef>
              <a:buClrTx/>
              <a:buSzTx/>
              <a:buNone/>
              <a:defRPr sz="1248" b="1">
                <a:solidFill>
                  <a:srgbClr val="000000"/>
                </a:solidFill>
                <a:latin typeface="Courier"/>
                <a:ea typeface="Courier"/>
                <a:cs typeface="Courier"/>
                <a:sym typeface="Courier"/>
              </a:defRPr>
            </a:pPr>
            <a:r>
              <a:rPr>
                <a:solidFill>
                  <a:srgbClr val="0000AA"/>
                </a:solidFill>
              </a:rPr>
              <a:t>USE</a:t>
            </a:r>
            <a:r>
              <a:t> Northwinds2022TSQLV7</a:t>
            </a:r>
            <a:r>
              <a:rPr>
                <a:solidFill>
                  <a:srgbClr val="777777"/>
                </a:solidFill>
              </a:rPr>
              <a:t>;</a:t>
            </a:r>
          </a:p>
          <a:p>
            <a:pPr marL="0" indent="0" defTabSz="438911">
              <a:spcBef>
                <a:spcPts val="0"/>
              </a:spcBef>
              <a:buClrTx/>
              <a:buSzTx/>
              <a:buNone/>
              <a:defRPr sz="1248" b="1">
                <a:solidFill>
                  <a:srgbClr val="000000"/>
                </a:solidFill>
                <a:latin typeface="Courier"/>
                <a:ea typeface="Courier"/>
                <a:cs typeface="Courier"/>
                <a:sym typeface="Courier"/>
              </a:defRPr>
            </a:pPr>
            <a:endParaRPr>
              <a:solidFill>
                <a:srgbClr val="777777"/>
              </a:solidFill>
            </a:endParaRPr>
          </a:p>
          <a:p>
            <a:pPr marL="0" indent="0" defTabSz="438911">
              <a:spcBef>
                <a:spcPts val="0"/>
              </a:spcBef>
              <a:buClrTx/>
              <a:buSzTx/>
              <a:buNone/>
              <a:defRPr sz="1248" b="1">
                <a:solidFill>
                  <a:srgbClr val="000000"/>
                </a:solidFill>
                <a:latin typeface="Courier"/>
                <a:ea typeface="Courier"/>
                <a:cs typeface="Courier"/>
                <a:sym typeface="Courier"/>
              </a:defRPr>
            </a:pPr>
            <a:r>
              <a:rPr>
                <a:solidFill>
                  <a:srgbClr val="0000AA"/>
                </a:solidFill>
              </a:rPr>
              <a:t>SELECT</a:t>
            </a:r>
            <a:r>
              <a:t> O</a:t>
            </a:r>
            <a:r>
              <a:rPr>
                <a:solidFill>
                  <a:srgbClr val="777777"/>
                </a:solidFill>
              </a:rPr>
              <a:t>.</a:t>
            </a:r>
            <a:r>
              <a:t>OrderId</a:t>
            </a:r>
          </a:p>
          <a:p>
            <a:pPr marL="0" indent="0" defTabSz="438911">
              <a:spcBef>
                <a:spcPts val="0"/>
              </a:spcBef>
              <a:buClrTx/>
              <a:buSzTx/>
              <a:buNone/>
              <a:defRPr sz="1248" b="1">
                <a:solidFill>
                  <a:srgbClr val="000000"/>
                </a:solidFill>
                <a:latin typeface="Courier"/>
                <a:ea typeface="Courier"/>
                <a:cs typeface="Courier"/>
                <a:sym typeface="Courier"/>
              </a:defRPr>
            </a:pPr>
            <a:r>
              <a:t>	</a:t>
            </a:r>
            <a:r>
              <a:rPr>
                <a:solidFill>
                  <a:srgbClr val="777777"/>
                </a:solidFill>
              </a:rPr>
              <a:t>,</a:t>
            </a:r>
            <a:r>
              <a:t>C</a:t>
            </a:r>
            <a:r>
              <a:rPr>
                <a:solidFill>
                  <a:srgbClr val="777777"/>
                </a:solidFill>
              </a:rPr>
              <a:t>.</a:t>
            </a:r>
            <a:r>
              <a:t>CustomerId</a:t>
            </a:r>
          </a:p>
          <a:p>
            <a:pPr marL="0" indent="0" defTabSz="438911">
              <a:spcBef>
                <a:spcPts val="0"/>
              </a:spcBef>
              <a:buClrTx/>
              <a:buSzTx/>
              <a:buNone/>
              <a:defRPr sz="1248" b="1">
                <a:solidFill>
                  <a:srgbClr val="000000"/>
                </a:solidFill>
                <a:latin typeface="Courier"/>
                <a:ea typeface="Courier"/>
                <a:cs typeface="Courier"/>
                <a:sym typeface="Courier"/>
              </a:defRPr>
            </a:pPr>
            <a:r>
              <a:t>	</a:t>
            </a:r>
            <a:r>
              <a:rPr>
                <a:solidFill>
                  <a:srgbClr val="777777"/>
                </a:solidFill>
              </a:rPr>
              <a:t>,</a:t>
            </a:r>
            <a:r>
              <a:t>E</a:t>
            </a:r>
            <a:r>
              <a:rPr>
                <a:solidFill>
                  <a:srgbClr val="777777"/>
                </a:solidFill>
              </a:rPr>
              <a:t>.</a:t>
            </a:r>
            <a:r>
              <a:t>EmployeeId</a:t>
            </a:r>
          </a:p>
          <a:p>
            <a:pPr marL="0" indent="0" defTabSz="438911">
              <a:spcBef>
                <a:spcPts val="0"/>
              </a:spcBef>
              <a:buClrTx/>
              <a:buSzTx/>
              <a:buNone/>
              <a:defRPr sz="1248" b="1">
                <a:solidFill>
                  <a:srgbClr val="0000AA"/>
                </a:solidFill>
                <a:latin typeface="Courier"/>
                <a:ea typeface="Courier"/>
                <a:cs typeface="Courier"/>
                <a:sym typeface="Courier"/>
              </a:defRPr>
            </a:pPr>
            <a:r>
              <a:rPr>
                <a:solidFill>
                  <a:srgbClr val="000000"/>
                </a:solidFill>
              </a:rPr>
              <a:t>	</a:t>
            </a:r>
            <a:r>
              <a:rPr>
                <a:solidFill>
                  <a:srgbClr val="777777"/>
                </a:solidFill>
              </a:rPr>
              <a:t>,</a:t>
            </a:r>
            <a:r>
              <a:t>CONCAT</a:t>
            </a:r>
            <a:r>
              <a:rPr>
                <a:solidFill>
                  <a:srgbClr val="000000"/>
                </a:solidFill>
              </a:rPr>
              <a:t> </a:t>
            </a:r>
            <a:r>
              <a:rPr>
                <a:solidFill>
                  <a:srgbClr val="777777"/>
                </a:solidFill>
              </a:rPr>
              <a:t>(</a:t>
            </a:r>
            <a:endParaRPr>
              <a:solidFill>
                <a:srgbClr val="000000"/>
              </a:solidFill>
            </a:endParaRPr>
          </a:p>
          <a:p>
            <a:pPr marL="0" indent="0" defTabSz="438911">
              <a:spcBef>
                <a:spcPts val="0"/>
              </a:spcBef>
              <a:buClrTx/>
              <a:buSzTx/>
              <a:buNone/>
              <a:defRPr sz="1248" b="1">
                <a:solidFill>
                  <a:srgbClr val="000000"/>
                </a:solidFill>
                <a:latin typeface="Courier"/>
                <a:ea typeface="Courier"/>
                <a:cs typeface="Courier"/>
                <a:sym typeface="Courier"/>
              </a:defRPr>
            </a:pPr>
            <a:r>
              <a:t>		E</a:t>
            </a:r>
            <a:r>
              <a:rPr>
                <a:solidFill>
                  <a:srgbClr val="777777"/>
                </a:solidFill>
              </a:rPr>
              <a:t>.</a:t>
            </a:r>
            <a:r>
              <a:t>EmployeeFirstName</a:t>
            </a:r>
          </a:p>
          <a:p>
            <a:pPr marL="0" indent="0" defTabSz="438911">
              <a:spcBef>
                <a:spcPts val="0"/>
              </a:spcBef>
              <a:buClrTx/>
              <a:buSzTx/>
              <a:buNone/>
              <a:defRPr sz="1248" b="1">
                <a:solidFill>
                  <a:srgbClr val="AA0000"/>
                </a:solidFill>
                <a:latin typeface="Courier"/>
                <a:ea typeface="Courier"/>
                <a:cs typeface="Courier"/>
                <a:sym typeface="Courier"/>
              </a:defRPr>
            </a:pPr>
            <a:r>
              <a:rPr>
                <a:solidFill>
                  <a:srgbClr val="000000"/>
                </a:solidFill>
              </a:rPr>
              <a:t>		</a:t>
            </a:r>
            <a:r>
              <a:rPr>
                <a:solidFill>
                  <a:srgbClr val="777777"/>
                </a:solidFill>
              </a:rPr>
              <a:t>,</a:t>
            </a:r>
            <a:r>
              <a:t>' '</a:t>
            </a:r>
            <a:endParaRPr>
              <a:solidFill>
                <a:srgbClr val="000000"/>
              </a:solidFill>
            </a:endParaRPr>
          </a:p>
          <a:p>
            <a:pPr marL="0" indent="0" defTabSz="438911">
              <a:spcBef>
                <a:spcPts val="0"/>
              </a:spcBef>
              <a:buClrTx/>
              <a:buSzTx/>
              <a:buNone/>
              <a:defRPr sz="1248" b="1">
                <a:solidFill>
                  <a:srgbClr val="000000"/>
                </a:solidFill>
                <a:latin typeface="Courier"/>
                <a:ea typeface="Courier"/>
                <a:cs typeface="Courier"/>
                <a:sym typeface="Courier"/>
              </a:defRPr>
            </a:pPr>
            <a:r>
              <a:t>		</a:t>
            </a:r>
            <a:r>
              <a:rPr>
                <a:solidFill>
                  <a:srgbClr val="777777"/>
                </a:solidFill>
              </a:rPr>
              <a:t>,</a:t>
            </a:r>
            <a:r>
              <a:t>E</a:t>
            </a:r>
            <a:r>
              <a:rPr>
                <a:solidFill>
                  <a:srgbClr val="777777"/>
                </a:solidFill>
              </a:rPr>
              <a:t>.</a:t>
            </a:r>
            <a:r>
              <a:t>EmployeeLastName</a:t>
            </a:r>
          </a:p>
          <a:p>
            <a:pPr marL="0" indent="0" defTabSz="438911">
              <a:spcBef>
                <a:spcPts val="0"/>
              </a:spcBef>
              <a:buClrTx/>
              <a:buSzTx/>
              <a:buNone/>
              <a:defRPr sz="1248" b="1">
                <a:solidFill>
                  <a:srgbClr val="000000"/>
                </a:solidFill>
                <a:latin typeface="Courier"/>
                <a:ea typeface="Courier"/>
                <a:cs typeface="Courier"/>
                <a:sym typeface="Courier"/>
              </a:defRPr>
            </a:pPr>
            <a:r>
              <a:t>		</a:t>
            </a:r>
            <a:r>
              <a:rPr>
                <a:solidFill>
                  <a:srgbClr val="777777"/>
                </a:solidFill>
              </a:rPr>
              <a:t>)</a:t>
            </a:r>
            <a:r>
              <a:t> </a:t>
            </a:r>
            <a:r>
              <a:rPr>
                <a:solidFill>
                  <a:srgbClr val="0000AA"/>
                </a:solidFill>
              </a:rPr>
              <a:t>AS</a:t>
            </a:r>
            <a:r>
              <a:t> [NAME]</a:t>
            </a:r>
          </a:p>
          <a:p>
            <a:pPr marL="0" indent="0" defTabSz="438911">
              <a:spcBef>
                <a:spcPts val="0"/>
              </a:spcBef>
              <a:buClrTx/>
              <a:buSzTx/>
              <a:buNone/>
              <a:defRPr sz="1248" b="1">
                <a:solidFill>
                  <a:srgbClr val="000000"/>
                </a:solidFill>
                <a:latin typeface="Courier"/>
                <a:ea typeface="Courier"/>
                <a:cs typeface="Courier"/>
                <a:sym typeface="Courier"/>
              </a:defRPr>
            </a:pPr>
            <a:r>
              <a:rPr>
                <a:solidFill>
                  <a:srgbClr val="0000AA"/>
                </a:solidFill>
              </a:rPr>
              <a:t>FROM</a:t>
            </a:r>
            <a:r>
              <a:t> Sales</a:t>
            </a:r>
            <a:r>
              <a:rPr>
                <a:solidFill>
                  <a:srgbClr val="777777"/>
                </a:solidFill>
              </a:rPr>
              <a:t>.</a:t>
            </a:r>
            <a:r>
              <a:t>Customer </a:t>
            </a:r>
            <a:r>
              <a:rPr>
                <a:solidFill>
                  <a:srgbClr val="0000AA"/>
                </a:solidFill>
              </a:rPr>
              <a:t>AS</a:t>
            </a:r>
            <a:r>
              <a:t> C</a:t>
            </a:r>
          </a:p>
          <a:p>
            <a:pPr marL="0" indent="0" defTabSz="438911">
              <a:spcBef>
                <a:spcPts val="0"/>
              </a:spcBef>
              <a:buClrTx/>
              <a:buSzTx/>
              <a:buNone/>
              <a:defRPr sz="1248" b="1">
                <a:solidFill>
                  <a:srgbClr val="000000"/>
                </a:solidFill>
                <a:latin typeface="Courier"/>
                <a:ea typeface="Courier"/>
                <a:cs typeface="Courier"/>
                <a:sym typeface="Courier"/>
              </a:defRPr>
            </a:pPr>
            <a:r>
              <a:rPr>
                <a:solidFill>
                  <a:srgbClr val="0000AA"/>
                </a:solidFill>
              </a:rPr>
              <a:t>INNER JOIN</a:t>
            </a:r>
            <a:r>
              <a:t> Sales</a:t>
            </a:r>
            <a:r>
              <a:rPr>
                <a:solidFill>
                  <a:srgbClr val="777777"/>
                </a:solidFill>
              </a:rPr>
              <a:t>.</a:t>
            </a:r>
            <a:r>
              <a:t>[Order] </a:t>
            </a:r>
            <a:r>
              <a:rPr>
                <a:solidFill>
                  <a:srgbClr val="0000AA"/>
                </a:solidFill>
              </a:rPr>
              <a:t>AS</a:t>
            </a:r>
            <a:r>
              <a:t> O </a:t>
            </a:r>
            <a:r>
              <a:rPr>
                <a:solidFill>
                  <a:srgbClr val="0000AA"/>
                </a:solidFill>
              </a:rPr>
              <a:t>ON</a:t>
            </a:r>
            <a:r>
              <a:t> C</a:t>
            </a:r>
            <a:r>
              <a:rPr>
                <a:solidFill>
                  <a:srgbClr val="777777"/>
                </a:solidFill>
              </a:rPr>
              <a:t>.</a:t>
            </a:r>
            <a:r>
              <a:t>CustomerId </a:t>
            </a:r>
            <a:r>
              <a:rPr>
                <a:solidFill>
                  <a:srgbClr val="777777"/>
                </a:solidFill>
              </a:rPr>
              <a:t>=</a:t>
            </a:r>
            <a:r>
              <a:t> O</a:t>
            </a:r>
            <a:r>
              <a:rPr>
                <a:solidFill>
                  <a:srgbClr val="777777"/>
                </a:solidFill>
              </a:rPr>
              <a:t>.</a:t>
            </a:r>
            <a:r>
              <a:t>CustomerId</a:t>
            </a:r>
          </a:p>
          <a:p>
            <a:pPr marL="0" indent="0" defTabSz="438911">
              <a:spcBef>
                <a:spcPts val="0"/>
              </a:spcBef>
              <a:buClrTx/>
              <a:buSzTx/>
              <a:buNone/>
              <a:defRPr sz="1248" b="1">
                <a:solidFill>
                  <a:srgbClr val="000000"/>
                </a:solidFill>
                <a:latin typeface="Courier"/>
                <a:ea typeface="Courier"/>
                <a:cs typeface="Courier"/>
                <a:sym typeface="Courier"/>
              </a:defRPr>
            </a:pPr>
            <a:r>
              <a:rPr>
                <a:solidFill>
                  <a:srgbClr val="0000AA"/>
                </a:solidFill>
              </a:rPr>
              <a:t>INNER JOIN</a:t>
            </a:r>
            <a:r>
              <a:t> HumanResources</a:t>
            </a:r>
            <a:r>
              <a:rPr>
                <a:solidFill>
                  <a:srgbClr val="777777"/>
                </a:solidFill>
              </a:rPr>
              <a:t>.</a:t>
            </a:r>
            <a:r>
              <a:t>Employee </a:t>
            </a:r>
            <a:r>
              <a:rPr>
                <a:solidFill>
                  <a:srgbClr val="0000AA"/>
                </a:solidFill>
              </a:rPr>
              <a:t>AS</a:t>
            </a:r>
            <a:r>
              <a:t> E </a:t>
            </a:r>
            <a:r>
              <a:rPr>
                <a:solidFill>
                  <a:srgbClr val="0000AA"/>
                </a:solidFill>
              </a:rPr>
              <a:t>ON</a:t>
            </a:r>
            <a:r>
              <a:t> E</a:t>
            </a:r>
            <a:r>
              <a:rPr>
                <a:solidFill>
                  <a:srgbClr val="777777"/>
                </a:solidFill>
              </a:rPr>
              <a:t>.</a:t>
            </a:r>
            <a:r>
              <a:t>EmployeeId </a:t>
            </a:r>
            <a:r>
              <a:rPr>
                <a:solidFill>
                  <a:srgbClr val="777777"/>
                </a:solidFill>
              </a:rPr>
              <a:t>=</a:t>
            </a:r>
            <a:r>
              <a:t> O</a:t>
            </a:r>
            <a:r>
              <a:rPr>
                <a:solidFill>
                  <a:srgbClr val="777777"/>
                </a:solidFill>
              </a:rPr>
              <a:t>.</a:t>
            </a:r>
            <a:r>
              <a:t>EmployeeId</a:t>
            </a:r>
          </a:p>
          <a:p>
            <a:pPr marL="0" indent="0" defTabSz="438911">
              <a:spcBef>
                <a:spcPts val="0"/>
              </a:spcBef>
              <a:buClrTx/>
              <a:buSzTx/>
              <a:buNone/>
              <a:defRPr sz="1248" b="1">
                <a:solidFill>
                  <a:srgbClr val="000000"/>
                </a:solidFill>
                <a:latin typeface="Courier"/>
                <a:ea typeface="Courier"/>
                <a:cs typeface="Courier"/>
                <a:sym typeface="Courier"/>
              </a:defRPr>
            </a:pPr>
            <a:r>
              <a:rPr>
                <a:solidFill>
                  <a:srgbClr val="0000AA"/>
                </a:solidFill>
              </a:rPr>
              <a:t>GROUP</a:t>
            </a:r>
            <a:r>
              <a:t> </a:t>
            </a:r>
            <a:r>
              <a:rPr>
                <a:solidFill>
                  <a:srgbClr val="0000AA"/>
                </a:solidFill>
              </a:rPr>
              <a:t>BY</a:t>
            </a:r>
            <a:r>
              <a:t> O</a:t>
            </a:r>
            <a:r>
              <a:rPr>
                <a:solidFill>
                  <a:srgbClr val="777777"/>
                </a:solidFill>
              </a:rPr>
              <a:t>.</a:t>
            </a:r>
            <a:r>
              <a:t>OrderId</a:t>
            </a:r>
          </a:p>
          <a:p>
            <a:pPr marL="0" indent="0" defTabSz="438911">
              <a:spcBef>
                <a:spcPts val="0"/>
              </a:spcBef>
              <a:buClrTx/>
              <a:buSzTx/>
              <a:buNone/>
              <a:defRPr sz="1248" b="1">
                <a:solidFill>
                  <a:srgbClr val="000000"/>
                </a:solidFill>
                <a:latin typeface="Courier"/>
                <a:ea typeface="Courier"/>
                <a:cs typeface="Courier"/>
                <a:sym typeface="Courier"/>
              </a:defRPr>
            </a:pPr>
            <a:r>
              <a:t>	</a:t>
            </a:r>
            <a:r>
              <a:rPr>
                <a:solidFill>
                  <a:srgbClr val="777777"/>
                </a:solidFill>
              </a:rPr>
              <a:t>,</a:t>
            </a:r>
            <a:r>
              <a:t>C</a:t>
            </a:r>
            <a:r>
              <a:rPr>
                <a:solidFill>
                  <a:srgbClr val="777777"/>
                </a:solidFill>
              </a:rPr>
              <a:t>.</a:t>
            </a:r>
            <a:r>
              <a:t>CustomerId</a:t>
            </a:r>
          </a:p>
          <a:p>
            <a:pPr marL="0" indent="0" defTabSz="438911">
              <a:spcBef>
                <a:spcPts val="0"/>
              </a:spcBef>
              <a:buClrTx/>
              <a:buSzTx/>
              <a:buNone/>
              <a:defRPr sz="1248" b="1">
                <a:solidFill>
                  <a:srgbClr val="000000"/>
                </a:solidFill>
                <a:latin typeface="Courier"/>
                <a:ea typeface="Courier"/>
                <a:cs typeface="Courier"/>
                <a:sym typeface="Courier"/>
              </a:defRPr>
            </a:pPr>
            <a:r>
              <a:t>	</a:t>
            </a:r>
            <a:r>
              <a:rPr>
                <a:solidFill>
                  <a:srgbClr val="777777"/>
                </a:solidFill>
              </a:rPr>
              <a:t>,</a:t>
            </a:r>
            <a:r>
              <a:t>E</a:t>
            </a:r>
            <a:r>
              <a:rPr>
                <a:solidFill>
                  <a:srgbClr val="777777"/>
                </a:solidFill>
              </a:rPr>
              <a:t>.</a:t>
            </a:r>
            <a:r>
              <a:t>EmployeeId</a:t>
            </a:r>
          </a:p>
          <a:p>
            <a:pPr marL="0" indent="0" defTabSz="438911">
              <a:spcBef>
                <a:spcPts val="0"/>
              </a:spcBef>
              <a:buClrTx/>
              <a:buSzTx/>
              <a:buNone/>
              <a:defRPr sz="1248" b="1">
                <a:solidFill>
                  <a:srgbClr val="0000AA"/>
                </a:solidFill>
                <a:latin typeface="Courier"/>
                <a:ea typeface="Courier"/>
                <a:cs typeface="Courier"/>
                <a:sym typeface="Courier"/>
              </a:defRPr>
            </a:pPr>
            <a:r>
              <a:rPr>
                <a:solidFill>
                  <a:srgbClr val="000000"/>
                </a:solidFill>
              </a:rPr>
              <a:t>	</a:t>
            </a:r>
            <a:r>
              <a:rPr>
                <a:solidFill>
                  <a:srgbClr val="777777"/>
                </a:solidFill>
              </a:rPr>
              <a:t>,</a:t>
            </a:r>
            <a:r>
              <a:t>CONCAT</a:t>
            </a:r>
            <a:r>
              <a:rPr>
                <a:solidFill>
                  <a:srgbClr val="000000"/>
                </a:solidFill>
              </a:rPr>
              <a:t> </a:t>
            </a:r>
            <a:r>
              <a:rPr>
                <a:solidFill>
                  <a:srgbClr val="777777"/>
                </a:solidFill>
              </a:rPr>
              <a:t>(</a:t>
            </a:r>
            <a:endParaRPr>
              <a:solidFill>
                <a:srgbClr val="000000"/>
              </a:solidFill>
            </a:endParaRPr>
          </a:p>
          <a:p>
            <a:pPr marL="0" indent="0" defTabSz="438911">
              <a:spcBef>
                <a:spcPts val="0"/>
              </a:spcBef>
              <a:buClrTx/>
              <a:buSzTx/>
              <a:buNone/>
              <a:defRPr sz="1248" b="1">
                <a:solidFill>
                  <a:srgbClr val="000000"/>
                </a:solidFill>
                <a:latin typeface="Courier"/>
                <a:ea typeface="Courier"/>
                <a:cs typeface="Courier"/>
                <a:sym typeface="Courier"/>
              </a:defRPr>
            </a:pPr>
            <a:r>
              <a:t>		E</a:t>
            </a:r>
            <a:r>
              <a:rPr>
                <a:solidFill>
                  <a:srgbClr val="777777"/>
                </a:solidFill>
              </a:rPr>
              <a:t>.</a:t>
            </a:r>
            <a:r>
              <a:t>EmployeeFirstName</a:t>
            </a:r>
          </a:p>
          <a:p>
            <a:pPr marL="0" indent="0" defTabSz="438911">
              <a:spcBef>
                <a:spcPts val="0"/>
              </a:spcBef>
              <a:buClrTx/>
              <a:buSzTx/>
              <a:buNone/>
              <a:defRPr sz="1248" b="1">
                <a:solidFill>
                  <a:srgbClr val="AA0000"/>
                </a:solidFill>
                <a:latin typeface="Courier"/>
                <a:ea typeface="Courier"/>
                <a:cs typeface="Courier"/>
                <a:sym typeface="Courier"/>
              </a:defRPr>
            </a:pPr>
            <a:r>
              <a:rPr>
                <a:solidFill>
                  <a:srgbClr val="000000"/>
                </a:solidFill>
              </a:rPr>
              <a:t>		</a:t>
            </a:r>
            <a:r>
              <a:rPr>
                <a:solidFill>
                  <a:srgbClr val="777777"/>
                </a:solidFill>
              </a:rPr>
              <a:t>,</a:t>
            </a:r>
            <a:r>
              <a:t>' '</a:t>
            </a:r>
            <a:endParaRPr>
              <a:solidFill>
                <a:srgbClr val="000000"/>
              </a:solidFill>
            </a:endParaRPr>
          </a:p>
          <a:p>
            <a:pPr marL="0" indent="0" defTabSz="438911">
              <a:spcBef>
                <a:spcPts val="0"/>
              </a:spcBef>
              <a:buClrTx/>
              <a:buSzTx/>
              <a:buNone/>
              <a:defRPr sz="1248" b="1">
                <a:solidFill>
                  <a:srgbClr val="000000"/>
                </a:solidFill>
                <a:latin typeface="Courier"/>
                <a:ea typeface="Courier"/>
                <a:cs typeface="Courier"/>
                <a:sym typeface="Courier"/>
              </a:defRPr>
            </a:pPr>
            <a:r>
              <a:t>		</a:t>
            </a:r>
            <a:r>
              <a:rPr>
                <a:solidFill>
                  <a:srgbClr val="777777"/>
                </a:solidFill>
              </a:rPr>
              <a:t>,</a:t>
            </a:r>
            <a:r>
              <a:t>E</a:t>
            </a:r>
            <a:r>
              <a:rPr>
                <a:solidFill>
                  <a:srgbClr val="777777"/>
                </a:solidFill>
              </a:rPr>
              <a:t>.</a:t>
            </a:r>
            <a:r>
              <a:t>EmployeeLastName</a:t>
            </a:r>
          </a:p>
          <a:p>
            <a:pPr marL="0" indent="0" defTabSz="438911">
              <a:spcBef>
                <a:spcPts val="0"/>
              </a:spcBef>
              <a:buClrTx/>
              <a:buSzTx/>
              <a:buNone/>
              <a:defRPr sz="1248" b="1">
                <a:solidFill>
                  <a:srgbClr val="000000"/>
                </a:solidFill>
                <a:latin typeface="Courier"/>
                <a:ea typeface="Courier"/>
                <a:cs typeface="Courier"/>
                <a:sym typeface="Courier"/>
              </a:defRPr>
            </a:pPr>
            <a:r>
              <a:t>		</a:t>
            </a:r>
            <a:r>
              <a:rPr>
                <a:solidFill>
                  <a:srgbClr val="777777"/>
                </a:solidFill>
              </a:rPr>
              <a:t>);</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Title 1"/>
          <p:cNvSpPr txBox="1">
            <a:spLocks noGrp="1"/>
          </p:cNvSpPr>
          <p:nvPr>
            <p:ph type="title"/>
          </p:nvPr>
        </p:nvSpPr>
        <p:spPr>
          <a:xfrm>
            <a:off x="677333" y="609600"/>
            <a:ext cx="8596670" cy="1320800"/>
          </a:xfrm>
          <a:prstGeom prst="rect">
            <a:avLst/>
          </a:prstGeom>
        </p:spPr>
        <p:txBody>
          <a:bodyPr/>
          <a:lstStyle/>
          <a:p>
            <a:r>
              <a:t>Key View of Tables Used Diagram</a:t>
            </a:r>
          </a:p>
        </p:txBody>
      </p:sp>
      <p:pic>
        <p:nvPicPr>
          <p:cNvPr id="3" name="Picture 2">
            <a:extLst>
              <a:ext uri="{FF2B5EF4-FFF2-40B4-BE49-F238E27FC236}">
                <a16:creationId xmlns:a16="http://schemas.microsoft.com/office/drawing/2014/main" id="{BAE85950-7981-4623-B0A2-E68E8A7037C4}"/>
              </a:ext>
            </a:extLst>
          </p:cNvPr>
          <p:cNvPicPr>
            <a:picLocks noChangeAspect="1"/>
          </p:cNvPicPr>
          <p:nvPr/>
        </p:nvPicPr>
        <p:blipFill>
          <a:blip r:embed="rId2"/>
          <a:stretch>
            <a:fillRect/>
          </a:stretch>
        </p:blipFill>
        <p:spPr>
          <a:xfrm>
            <a:off x="2124133" y="2147704"/>
            <a:ext cx="5703069" cy="3312763"/>
          </a:xfrm>
          <a:prstGeom prst="rect">
            <a:avLst/>
          </a:prstGeom>
        </p:spPr>
      </p:pic>
    </p:spTree>
    <p:extLst>
      <p:ext uri="{BB962C8B-B14F-4D97-AF65-F5344CB8AC3E}">
        <p14:creationId xmlns:p14="http://schemas.microsoft.com/office/powerpoint/2010/main" val="390554127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Title 1"/>
          <p:cNvSpPr txBox="1">
            <a:spLocks noGrp="1"/>
          </p:cNvSpPr>
          <p:nvPr>
            <p:ph type="title"/>
          </p:nvPr>
        </p:nvSpPr>
        <p:spPr>
          <a:xfrm>
            <a:off x="677333" y="609600"/>
            <a:ext cx="8596670" cy="1320800"/>
          </a:xfrm>
          <a:prstGeom prst="rect">
            <a:avLst/>
          </a:prstGeom>
        </p:spPr>
        <p:txBody>
          <a:bodyPr/>
          <a:lstStyle/>
          <a:p>
            <a:r>
              <a:t>Standard View of Tables Used Diagram</a:t>
            </a:r>
          </a:p>
        </p:txBody>
      </p:sp>
      <p:pic>
        <p:nvPicPr>
          <p:cNvPr id="5" name="Picture 4">
            <a:extLst>
              <a:ext uri="{FF2B5EF4-FFF2-40B4-BE49-F238E27FC236}">
                <a16:creationId xmlns:a16="http://schemas.microsoft.com/office/drawing/2014/main" id="{801C58CA-6944-41BF-92A2-5B3655C6E5AF}"/>
              </a:ext>
            </a:extLst>
          </p:cNvPr>
          <p:cNvPicPr>
            <a:picLocks noChangeAspect="1"/>
          </p:cNvPicPr>
          <p:nvPr/>
        </p:nvPicPr>
        <p:blipFill>
          <a:blip r:embed="rId2"/>
          <a:stretch>
            <a:fillRect/>
          </a:stretch>
        </p:blipFill>
        <p:spPr>
          <a:xfrm>
            <a:off x="1910956" y="1479558"/>
            <a:ext cx="6129423" cy="4658596"/>
          </a:xfrm>
          <a:prstGeom prst="rect">
            <a:avLst/>
          </a:prstGeom>
        </p:spPr>
      </p:pic>
    </p:spTree>
    <p:extLst>
      <p:ext uri="{BB962C8B-B14F-4D97-AF65-F5344CB8AC3E}">
        <p14:creationId xmlns:p14="http://schemas.microsoft.com/office/powerpoint/2010/main" val="59206782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4" name="Table 7"/>
          <p:cNvGraphicFramePr/>
          <p:nvPr>
            <p:extLst>
              <p:ext uri="{D42A27DB-BD31-4B8C-83A1-F6EECF244321}">
                <p14:modId xmlns:p14="http://schemas.microsoft.com/office/powerpoint/2010/main" val="1953082492"/>
              </p:ext>
            </p:extLst>
          </p:nvPr>
        </p:nvGraphicFramePr>
        <p:xfrm>
          <a:off x="677862" y="2160588"/>
          <a:ext cx="8578056" cy="20269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20000"/>
                    </a:ext>
                  </a:extLst>
                </a:gridCol>
                <a:gridCol w="4279900">
                  <a:extLst>
                    <a:ext uri="{9D8B030D-6E8A-4147-A177-3AD203B41FA5}">
                      <a16:colId xmlns:a16="http://schemas.microsoft.com/office/drawing/2014/main" val="20001"/>
                    </a:ext>
                  </a:extLst>
                </a:gridCol>
              </a:tblGrid>
              <a:tr h="370840">
                <a:tc>
                  <a:txBody>
                    <a:bodyPr/>
                    <a:lstStyle/>
                    <a:p>
                      <a:pPr algn="l">
                        <a:defRPr sz="1800" b="0">
                          <a:solidFill>
                            <a:srgbClr val="000000"/>
                          </a:solidFill>
                        </a:defRPr>
                      </a:pPr>
                      <a:r>
                        <a:rPr b="1">
                          <a:solidFill>
                            <a:srgbClr val="FFFFFF"/>
                          </a:solidFill>
                        </a:rPr>
                        <a:t>Table Name</a:t>
                      </a:r>
                    </a:p>
                  </a:txBody>
                  <a:tcPr marL="45720" marR="45720" horzOverflow="overflow"/>
                </a:tc>
                <a:tc>
                  <a:txBody>
                    <a:bodyPr/>
                    <a:lstStyle/>
                    <a:p>
                      <a:pPr algn="l">
                        <a:defRPr sz="1800" b="0">
                          <a:solidFill>
                            <a:srgbClr val="000000"/>
                          </a:solidFill>
                        </a:defRPr>
                      </a:pPr>
                      <a:r>
                        <a:rPr b="1">
                          <a:solidFill>
                            <a:srgbClr val="FFFFFF"/>
                          </a:solidFill>
                        </a:rPr>
                        <a:t>Column Name</a:t>
                      </a:r>
                    </a:p>
                  </a:txBody>
                  <a:tcPr marL="45720" marR="45720" horzOverflow="overflow"/>
                </a:tc>
                <a:extLst>
                  <a:ext uri="{0D108BD9-81ED-4DB2-BD59-A6C34878D82A}">
                    <a16:rowId xmlns:a16="http://schemas.microsoft.com/office/drawing/2014/main" val="10000"/>
                  </a:ext>
                </a:extLst>
              </a:tr>
              <a:tr h="370840">
                <a:tc>
                  <a:txBody>
                    <a:bodyPr/>
                    <a:lstStyle/>
                    <a:p>
                      <a:pPr algn="l">
                        <a:defRPr sz="1800"/>
                      </a:pPr>
                      <a:r>
                        <a:t>Sales.Customer</a:t>
                      </a:r>
                    </a:p>
                  </a:txBody>
                  <a:tcPr marL="45720" marR="45720" horzOverflow="overflow"/>
                </a:tc>
                <a:tc>
                  <a:txBody>
                    <a:bodyPr/>
                    <a:lstStyle/>
                    <a:p>
                      <a:pPr algn="l">
                        <a:defRPr sz="1800"/>
                      </a:pPr>
                      <a:r>
                        <a:t>CustomerId</a:t>
                      </a:r>
                    </a:p>
                  </a:txBody>
                  <a:tcPr marL="45720" marR="45720" horzOverflow="overflow"/>
                </a:tc>
                <a:extLst>
                  <a:ext uri="{0D108BD9-81ED-4DB2-BD59-A6C34878D82A}">
                    <a16:rowId xmlns:a16="http://schemas.microsoft.com/office/drawing/2014/main" val="10001"/>
                  </a:ext>
                </a:extLst>
              </a:tr>
              <a:tr h="370840">
                <a:tc>
                  <a:txBody>
                    <a:bodyPr/>
                    <a:lstStyle/>
                    <a:p>
                      <a:pPr algn="l">
                        <a:defRPr sz="1800"/>
                      </a:pPr>
                      <a:r>
                        <a:t>HumanResources.Employee</a:t>
                      </a:r>
                    </a:p>
                  </a:txBody>
                  <a:tcPr marL="45720" marR="45720" horzOverflow="overflow"/>
                </a:tc>
                <a:tc>
                  <a:txBody>
                    <a:bodyPr/>
                    <a:lstStyle/>
                    <a:p>
                      <a:pPr algn="l">
                        <a:defRPr sz="1800"/>
                      </a:pPr>
                      <a:r>
                        <a:t>EmployeeId
Name (using EmployeeFirstName, EmployeeLastName)</a:t>
                      </a:r>
                    </a:p>
                  </a:txBody>
                  <a:tcPr marL="45720" marR="45720" horzOverflow="overflow"/>
                </a:tc>
                <a:extLst>
                  <a:ext uri="{0D108BD9-81ED-4DB2-BD59-A6C34878D82A}">
                    <a16:rowId xmlns:a16="http://schemas.microsoft.com/office/drawing/2014/main" val="10002"/>
                  </a:ext>
                </a:extLst>
              </a:tr>
              <a:tr h="370840">
                <a:tc>
                  <a:txBody>
                    <a:bodyPr/>
                    <a:lstStyle/>
                    <a:p>
                      <a:pPr algn="l">
                        <a:defRPr sz="1800"/>
                      </a:pPr>
                      <a:r>
                        <a:t>Sales.Order</a:t>
                      </a:r>
                    </a:p>
                  </a:txBody>
                  <a:tcPr marL="45720" marR="45720" horzOverflow="overflow"/>
                </a:tc>
                <a:tc>
                  <a:txBody>
                    <a:bodyPr/>
                    <a:lstStyle/>
                    <a:p>
                      <a:pPr algn="l">
                        <a:defRPr sz="1800"/>
                      </a:pPr>
                      <a:r>
                        <a:rPr dirty="0" err="1"/>
                        <a:t>OrderId</a:t>
                      </a:r>
                      <a:endParaRPr dirty="0"/>
                    </a:p>
                  </a:txBody>
                  <a:tcPr marL="45720" marR="45720" horzOverflow="overflow"/>
                </a:tc>
                <a:extLst>
                  <a:ext uri="{0D108BD9-81ED-4DB2-BD59-A6C34878D82A}">
                    <a16:rowId xmlns:a16="http://schemas.microsoft.com/office/drawing/2014/main" val="10003"/>
                  </a:ext>
                </a:extLst>
              </a:tr>
            </a:tbl>
          </a:graphicData>
        </a:graphic>
      </p:graphicFrame>
      <p:sp>
        <p:nvSpPr>
          <p:cNvPr id="395" name="Title 1"/>
          <p:cNvSpPr txBox="1">
            <a:spLocks noGrp="1"/>
          </p:cNvSpPr>
          <p:nvPr>
            <p:ph type="title"/>
          </p:nvPr>
        </p:nvSpPr>
        <p:spPr>
          <a:xfrm>
            <a:off x="677333" y="609600"/>
            <a:ext cx="8596670" cy="1320800"/>
          </a:xfrm>
          <a:prstGeom prst="rect">
            <a:avLst/>
          </a:prstGeom>
        </p:spPr>
        <p:txBody>
          <a:bodyPr/>
          <a:lstStyle/>
          <a:p>
            <a:r>
              <a:t>Informatic Table: Columns Projection</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Title 1"/>
          <p:cNvSpPr txBox="1">
            <a:spLocks noGrp="1"/>
          </p:cNvSpPr>
          <p:nvPr>
            <p:ph type="title"/>
          </p:nvPr>
        </p:nvSpPr>
        <p:spPr>
          <a:xfrm>
            <a:off x="677333" y="609600"/>
            <a:ext cx="8596670" cy="1320800"/>
          </a:xfrm>
          <a:prstGeom prst="rect">
            <a:avLst/>
          </a:prstGeom>
        </p:spPr>
        <p:txBody>
          <a:bodyPr/>
          <a:lstStyle/>
          <a:p>
            <a:r>
              <a:t>Azure Output (830 Rows Affected)</a:t>
            </a:r>
          </a:p>
        </p:txBody>
      </p:sp>
      <p:pic>
        <p:nvPicPr>
          <p:cNvPr id="398" name="Screen Shot 2022-03-07 at 12.50.06 AM.png" descr="Screen Shot 2022-03-07 at 12.50.06 AM.png"/>
          <p:cNvPicPr>
            <a:picLocks noChangeAspect="1"/>
          </p:cNvPicPr>
          <p:nvPr/>
        </p:nvPicPr>
        <p:blipFill>
          <a:blip r:embed="rId2"/>
          <a:stretch>
            <a:fillRect/>
          </a:stretch>
        </p:blipFill>
        <p:spPr>
          <a:xfrm>
            <a:off x="1697992" y="1934699"/>
            <a:ext cx="6555352" cy="3524898"/>
          </a:xfrm>
          <a:prstGeom prst="rect">
            <a:avLst/>
          </a:prstGeom>
          <a:ln w="12700">
            <a:miter lim="400000"/>
          </a:ln>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Title 1"/>
          <p:cNvSpPr txBox="1">
            <a:spLocks noGrp="1"/>
          </p:cNvSpPr>
          <p:nvPr>
            <p:ph type="title"/>
          </p:nvPr>
        </p:nvSpPr>
        <p:spPr>
          <a:xfrm>
            <a:off x="677333" y="609600"/>
            <a:ext cx="8596670" cy="1320800"/>
          </a:xfrm>
          <a:prstGeom prst="rect">
            <a:avLst/>
          </a:prstGeom>
        </p:spPr>
        <p:txBody>
          <a:bodyPr/>
          <a:lstStyle/>
          <a:p>
            <a:r>
              <a:t>JSON Output</a:t>
            </a:r>
          </a:p>
        </p:txBody>
      </p:sp>
      <p:pic>
        <p:nvPicPr>
          <p:cNvPr id="401" name="Screen Shot 2022-03-07 at 12.50.41 AM.png" descr="Screen Shot 2022-03-07 at 12.50.41 AM.png"/>
          <p:cNvPicPr>
            <a:picLocks noChangeAspect="1"/>
          </p:cNvPicPr>
          <p:nvPr/>
        </p:nvPicPr>
        <p:blipFill>
          <a:blip r:embed="rId2"/>
          <a:stretch>
            <a:fillRect/>
          </a:stretch>
        </p:blipFill>
        <p:spPr>
          <a:xfrm>
            <a:off x="3692967" y="1680699"/>
            <a:ext cx="2565401" cy="4597401"/>
          </a:xfrm>
          <a:prstGeom prst="rect">
            <a:avLst/>
          </a:prstGeom>
          <a:ln w="12700">
            <a:miter lim="400000"/>
          </a:ln>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Title 1"/>
          <p:cNvSpPr txBox="1">
            <a:spLocks noGrp="1"/>
          </p:cNvSpPr>
          <p:nvPr>
            <p:ph type="title"/>
          </p:nvPr>
        </p:nvSpPr>
        <p:spPr>
          <a:xfrm>
            <a:off x="677333" y="609600"/>
            <a:ext cx="8596670" cy="1320800"/>
          </a:xfrm>
          <a:prstGeom prst="rect">
            <a:avLst/>
          </a:prstGeom>
        </p:spPr>
        <p:txBody>
          <a:bodyPr/>
          <a:lstStyle/>
          <a:p>
            <a:r>
              <a:t>JDBC Output</a:t>
            </a:r>
          </a:p>
        </p:txBody>
      </p:sp>
      <p:pic>
        <p:nvPicPr>
          <p:cNvPr id="404" name="Screen Shot 2022-03-07 at 12.59.10 AM.png" descr="Screen Shot 2022-03-07 at 12.59.10 AM.png"/>
          <p:cNvPicPr>
            <a:picLocks noChangeAspect="1"/>
          </p:cNvPicPr>
          <p:nvPr/>
        </p:nvPicPr>
        <p:blipFill>
          <a:blip r:embed="rId2"/>
          <a:stretch>
            <a:fillRect/>
          </a:stretch>
        </p:blipFill>
        <p:spPr>
          <a:xfrm>
            <a:off x="1800667" y="2273300"/>
            <a:ext cx="6350001" cy="2311400"/>
          </a:xfrm>
          <a:prstGeom prst="rect">
            <a:avLst/>
          </a:prstGeom>
          <a:ln w="12700">
            <a:miter lim="400000"/>
          </a:ln>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B9343-57CE-46AA-A1D9-33694B869656}"/>
              </a:ext>
            </a:extLst>
          </p:cNvPr>
          <p:cNvSpPr>
            <a:spLocks noGrp="1"/>
          </p:cNvSpPr>
          <p:nvPr>
            <p:ph type="title"/>
          </p:nvPr>
        </p:nvSpPr>
        <p:spPr/>
        <p:txBody>
          <a:bodyPr/>
          <a:lstStyle/>
          <a:p>
            <a:r>
              <a:rPr lang="en-US" dirty="0"/>
              <a:t>Queries of Konrad Rakowski</a:t>
            </a:r>
          </a:p>
        </p:txBody>
      </p:sp>
    </p:spTree>
    <p:extLst>
      <p:ext uri="{BB962C8B-B14F-4D97-AF65-F5344CB8AC3E}">
        <p14:creationId xmlns:p14="http://schemas.microsoft.com/office/powerpoint/2010/main" val="319288524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B9343-57CE-46AA-A1D9-33694B869656}"/>
              </a:ext>
            </a:extLst>
          </p:cNvPr>
          <p:cNvSpPr>
            <a:spLocks noGrp="1"/>
          </p:cNvSpPr>
          <p:nvPr>
            <p:ph type="title"/>
          </p:nvPr>
        </p:nvSpPr>
        <p:spPr/>
        <p:txBody>
          <a:bodyPr/>
          <a:lstStyle/>
          <a:p>
            <a:r>
              <a:rPr lang="en-US" dirty="0"/>
              <a:t>Top 3 Queries of Konrad Rakowski</a:t>
            </a:r>
          </a:p>
        </p:txBody>
      </p:sp>
    </p:spTree>
    <p:extLst>
      <p:ext uri="{BB962C8B-B14F-4D97-AF65-F5344CB8AC3E}">
        <p14:creationId xmlns:p14="http://schemas.microsoft.com/office/powerpoint/2010/main" val="5923770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Top # 1 - Problem 02 (Simple):</a:t>
            </a:r>
            <a:br>
              <a:rPr lang="en-US" sz="2000" u="sng" dirty="0"/>
            </a:br>
            <a:r>
              <a:rPr lang="en-US" sz="1800" dirty="0"/>
              <a:t>Using Northwinds2022TSQLV7, display orders with a total value less than 15000</a:t>
            </a:r>
            <a:br>
              <a:rPr lang="en-US" sz="1050" b="0" dirty="0">
                <a:solidFill>
                  <a:srgbClr val="384887"/>
                </a:solidFill>
                <a:effectLst/>
                <a:latin typeface="Consolas" panose="020B0609020204030204" pitchFamily="49" charset="0"/>
              </a:rPr>
            </a:br>
            <a:br>
              <a:rPr lang="en-US" sz="1050" b="0" dirty="0">
                <a:solidFill>
                  <a:srgbClr val="6688CC"/>
                </a:solidFill>
                <a:effectLst/>
                <a:latin typeface="Consolas" panose="020B0609020204030204" pitchFamily="49" charset="0"/>
              </a:rPr>
            </a:br>
            <a:endParaRPr lang="en-US" sz="2000" dirty="0"/>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a:bodyPr>
          <a:lstStyle/>
          <a:p>
            <a:r>
              <a:rPr lang="en-US" dirty="0"/>
              <a:t>Reasoning: </a:t>
            </a:r>
          </a:p>
          <a:p>
            <a:r>
              <a:rPr lang="en-US" dirty="0"/>
              <a:t>Efficient and relatively easy to read</a:t>
            </a:r>
          </a:p>
        </p:txBody>
      </p:sp>
    </p:spTree>
    <p:extLst>
      <p:ext uri="{BB962C8B-B14F-4D97-AF65-F5344CB8AC3E}">
        <p14:creationId xmlns:p14="http://schemas.microsoft.com/office/powerpoint/2010/main" val="2256989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6243F-61AD-4E6E-A4E9-9CFC56D426CD}"/>
              </a:ext>
            </a:extLst>
          </p:cNvPr>
          <p:cNvSpPr>
            <a:spLocks noGrp="1"/>
          </p:cNvSpPr>
          <p:nvPr>
            <p:ph type="title"/>
          </p:nvPr>
        </p:nvSpPr>
        <p:spPr/>
        <p:txBody>
          <a:bodyPr/>
          <a:lstStyle/>
          <a:p>
            <a:r>
              <a:rPr lang="en-US" dirty="0"/>
              <a:t>Custom Function #2 Used: </a:t>
            </a:r>
            <a:r>
              <a:rPr lang="en-US" dirty="0" err="1"/>
              <a:t>RevenueAfterDiscount</a:t>
            </a:r>
            <a:endParaRPr lang="en-US" dirty="0"/>
          </a:p>
        </p:txBody>
      </p:sp>
      <p:pic>
        <p:nvPicPr>
          <p:cNvPr id="5" name="Content Placeholder 4">
            <a:extLst>
              <a:ext uri="{FF2B5EF4-FFF2-40B4-BE49-F238E27FC236}">
                <a16:creationId xmlns:a16="http://schemas.microsoft.com/office/drawing/2014/main" id="{14F202E8-9C32-442A-935C-B9F62FEFB00F}"/>
              </a:ext>
            </a:extLst>
          </p:cNvPr>
          <p:cNvPicPr>
            <a:picLocks noGrp="1" noChangeAspect="1"/>
          </p:cNvPicPr>
          <p:nvPr>
            <p:ph idx="1"/>
          </p:nvPr>
        </p:nvPicPr>
        <p:blipFill>
          <a:blip r:embed="rId2"/>
          <a:stretch>
            <a:fillRect/>
          </a:stretch>
        </p:blipFill>
        <p:spPr>
          <a:xfrm>
            <a:off x="2130357" y="3100055"/>
            <a:ext cx="5704008" cy="2006966"/>
          </a:xfrm>
        </p:spPr>
      </p:pic>
    </p:spTree>
    <p:extLst>
      <p:ext uri="{BB962C8B-B14F-4D97-AF65-F5344CB8AC3E}">
        <p14:creationId xmlns:p14="http://schemas.microsoft.com/office/powerpoint/2010/main" val="400024845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sp>
        <p:nvSpPr>
          <p:cNvPr id="4" name="Content Placeholder 3">
            <a:extLst>
              <a:ext uri="{FF2B5EF4-FFF2-40B4-BE49-F238E27FC236}">
                <a16:creationId xmlns:a16="http://schemas.microsoft.com/office/drawing/2014/main" id="{17862133-CA49-4E2D-8ED7-03AC955AAFC9}"/>
              </a:ext>
            </a:extLst>
          </p:cNvPr>
          <p:cNvSpPr>
            <a:spLocks noGrp="1"/>
          </p:cNvSpPr>
          <p:nvPr>
            <p:ph idx="1"/>
          </p:nvPr>
        </p:nvSpPr>
        <p:spPr>
          <a:xfrm>
            <a:off x="677334" y="2159286"/>
            <a:ext cx="6464130" cy="2539427"/>
          </a:xfrm>
        </p:spPr>
        <p:txBody>
          <a:bodyPr>
            <a:normAutofit fontScale="62500" lnSpcReduction="20000"/>
          </a:bodyPr>
          <a:lstStyle/>
          <a:p>
            <a:pPr marL="0" indent="0">
              <a:buNone/>
            </a:pPr>
            <a:r>
              <a:rPr lang="en-US" b="0" dirty="0">
                <a:solidFill>
                  <a:srgbClr val="225588"/>
                </a:solidFill>
                <a:effectLst/>
                <a:latin typeface="Consolas" panose="020B0609020204030204" pitchFamily="49" charset="0"/>
              </a:rPr>
              <a:t>USE</a:t>
            </a:r>
            <a:r>
              <a:rPr lang="en-US" b="0" dirty="0">
                <a:solidFill>
                  <a:srgbClr val="6688CC"/>
                </a:solidFill>
                <a:effectLst/>
                <a:latin typeface="Consolas" panose="020B0609020204030204" pitchFamily="49" charset="0"/>
              </a:rPr>
              <a:t> Northwinds2022TSQLV7;</a:t>
            </a:r>
          </a:p>
          <a:p>
            <a:pPr marL="0" indent="0">
              <a:buNone/>
            </a:pPr>
            <a:r>
              <a:rPr lang="en-US" b="0" dirty="0">
                <a:solidFill>
                  <a:srgbClr val="225588"/>
                </a:solidFill>
                <a:effectLst/>
                <a:latin typeface="Consolas" panose="020B0609020204030204" pitchFamily="49" charset="0"/>
              </a:rPr>
              <a:t>SELECT</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D</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OrderId</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a:solidFill>
                  <a:srgbClr val="9966B8"/>
                </a:solidFill>
                <a:effectLst/>
                <a:latin typeface="Consolas" panose="020B0609020204030204" pitchFamily="49" charset="0"/>
              </a:rPr>
              <a:t>SUM</a:t>
            </a:r>
            <a:r>
              <a:rPr lang="en-US" b="0" dirty="0">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D</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Quantity</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D</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UnitPrice</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Total</a:t>
            </a:r>
          </a:p>
          <a:p>
            <a:pPr marL="0" indent="0">
              <a:buNone/>
            </a:pPr>
            <a:r>
              <a:rPr lang="en-US" b="0" dirty="0">
                <a:solidFill>
                  <a:srgbClr val="225588"/>
                </a:solidFill>
                <a:effectLst/>
                <a:latin typeface="Consolas" panose="020B0609020204030204" pitchFamily="49" charset="0"/>
              </a:rPr>
              <a:t>FROM</a:t>
            </a:r>
            <a:r>
              <a:rPr lang="en-US" b="0" dirty="0">
                <a:solidFill>
                  <a:srgbClr val="6688CC"/>
                </a:solidFill>
                <a:effectLst/>
                <a:latin typeface="Consolas" panose="020B0609020204030204" pitchFamily="49" charset="0"/>
              </a:rPr>
              <a:t> [Sales].[</a:t>
            </a:r>
            <a:r>
              <a:rPr lang="en-US" b="0" dirty="0" err="1">
                <a:solidFill>
                  <a:srgbClr val="6688CC"/>
                </a:solidFill>
                <a:effectLst/>
                <a:latin typeface="Consolas" panose="020B0609020204030204" pitchFamily="49" charset="0"/>
              </a:rPr>
              <a:t>OrderDetail</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D</a:t>
            </a:r>
          </a:p>
          <a:p>
            <a:pPr marL="0" indent="0">
              <a:buNone/>
            </a:pPr>
            <a:r>
              <a:rPr lang="en-US" b="0" dirty="0">
                <a:solidFill>
                  <a:srgbClr val="225588"/>
                </a:solidFill>
                <a:effectLst/>
                <a:latin typeface="Consolas" panose="020B0609020204030204" pitchFamily="49" charset="0"/>
              </a:rPr>
              <a:t>GROUP BY</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D</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OrderId</a:t>
            </a:r>
            <a:endParaRPr lang="en-US" b="0" dirty="0">
              <a:solidFill>
                <a:srgbClr val="6688CC"/>
              </a:solidFill>
              <a:effectLst/>
              <a:latin typeface="Consolas" panose="020B0609020204030204" pitchFamily="49" charset="0"/>
            </a:endParaRPr>
          </a:p>
          <a:p>
            <a:pPr marL="0" indent="0">
              <a:buNone/>
            </a:pPr>
            <a:r>
              <a:rPr lang="en-US" b="0" dirty="0">
                <a:solidFill>
                  <a:srgbClr val="225588"/>
                </a:solidFill>
                <a:effectLst/>
                <a:latin typeface="Consolas" panose="020B0609020204030204" pitchFamily="49" charset="0"/>
              </a:rPr>
              <a:t>HAVING</a:t>
            </a:r>
            <a:r>
              <a:rPr lang="en-US" b="0" dirty="0">
                <a:solidFill>
                  <a:srgbClr val="6688CC"/>
                </a:solidFill>
                <a:effectLst/>
                <a:latin typeface="Consolas" panose="020B0609020204030204" pitchFamily="49" charset="0"/>
              </a:rPr>
              <a:t> </a:t>
            </a:r>
            <a:r>
              <a:rPr lang="en-US" b="0" dirty="0">
                <a:solidFill>
                  <a:srgbClr val="9966B8"/>
                </a:solidFill>
                <a:effectLst/>
                <a:latin typeface="Consolas" panose="020B0609020204030204" pitchFamily="49" charset="0"/>
              </a:rPr>
              <a:t>SUM</a:t>
            </a:r>
            <a:r>
              <a:rPr lang="en-US" b="0" dirty="0">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D</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Quantity</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D</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UnitPrice</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&lt;</a:t>
            </a:r>
            <a:r>
              <a:rPr lang="en-US" b="0" dirty="0">
                <a:solidFill>
                  <a:srgbClr val="6688CC"/>
                </a:solidFill>
                <a:effectLst/>
                <a:latin typeface="Consolas" panose="020B0609020204030204" pitchFamily="49" charset="0"/>
              </a:rPr>
              <a:t> </a:t>
            </a:r>
            <a:r>
              <a:rPr lang="en-US" b="0" dirty="0">
                <a:solidFill>
                  <a:srgbClr val="F280D0"/>
                </a:solidFill>
                <a:effectLst/>
                <a:latin typeface="Consolas" panose="020B0609020204030204" pitchFamily="49" charset="0"/>
              </a:rPr>
              <a:t>15000</a:t>
            </a:r>
            <a:endParaRPr lang="en-US" b="0" dirty="0">
              <a:solidFill>
                <a:srgbClr val="6688CC"/>
              </a:solidFill>
              <a:effectLst/>
              <a:latin typeface="Consolas" panose="020B0609020204030204" pitchFamily="49" charset="0"/>
            </a:endParaRPr>
          </a:p>
          <a:p>
            <a:pPr marL="0" indent="0">
              <a:buNone/>
            </a:pPr>
            <a:r>
              <a:rPr lang="en-US" b="0" dirty="0">
                <a:solidFill>
                  <a:srgbClr val="225588"/>
                </a:solidFill>
                <a:effectLst/>
                <a:latin typeface="Consolas" panose="020B0609020204030204" pitchFamily="49" charset="0"/>
              </a:rPr>
              <a:t>ORDER BY</a:t>
            </a:r>
            <a:r>
              <a:rPr lang="en-US" b="0" dirty="0">
                <a:solidFill>
                  <a:srgbClr val="6688CC"/>
                </a:solidFill>
                <a:effectLst/>
                <a:latin typeface="Consolas" panose="020B0609020204030204" pitchFamily="49" charset="0"/>
              </a:rPr>
              <a:t> Total </a:t>
            </a:r>
            <a:r>
              <a:rPr lang="en-US" b="0" dirty="0">
                <a:solidFill>
                  <a:srgbClr val="225588"/>
                </a:solidFill>
                <a:effectLst/>
                <a:latin typeface="Consolas" panose="020B0609020204030204" pitchFamily="49" charset="0"/>
              </a:rPr>
              <a:t>DESC</a:t>
            </a:r>
            <a:r>
              <a:rPr lang="en-US" b="0" dirty="0">
                <a:solidFill>
                  <a:srgbClr val="6688CC"/>
                </a:solidFill>
                <a:effectLst/>
                <a:latin typeface="Consolas" panose="020B0609020204030204" pitchFamily="49" charset="0"/>
              </a:rPr>
              <a:t>;</a:t>
            </a:r>
          </a:p>
          <a:p>
            <a:pPr marL="0" indent="0">
              <a:buNone/>
            </a:pPr>
            <a:r>
              <a:rPr lang="en-US" b="0" dirty="0">
                <a:solidFill>
                  <a:srgbClr val="225588"/>
                </a:solidFill>
                <a:effectLst/>
                <a:latin typeface="Consolas" panose="020B0609020204030204" pitchFamily="49" charset="0"/>
              </a:rPr>
              <a:t>GO</a:t>
            </a:r>
            <a:endParaRPr lang="en-US" b="0" dirty="0">
              <a:solidFill>
                <a:srgbClr val="6688CC"/>
              </a:solidFill>
              <a:effectLst/>
              <a:latin typeface="Consolas" panose="020B0609020204030204" pitchFamily="49" charset="0"/>
            </a:endParaRPr>
          </a:p>
          <a:p>
            <a:pPr marL="0" indent="0">
              <a:buNone/>
            </a:pPr>
            <a:br>
              <a:rPr lang="en-US" b="0" dirty="0">
                <a:solidFill>
                  <a:srgbClr val="6688CC"/>
                </a:solidFill>
                <a:effectLst/>
                <a:latin typeface="Consolas" panose="020B0609020204030204" pitchFamily="49" charset="0"/>
              </a:rPr>
            </a:br>
            <a:endParaRPr lang="en-US" b="0" dirty="0">
              <a:solidFill>
                <a:srgbClr val="6688CC"/>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129776890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3076" name="Picture 4">
            <a:extLst>
              <a:ext uri="{FF2B5EF4-FFF2-40B4-BE49-F238E27FC236}">
                <a16:creationId xmlns:a16="http://schemas.microsoft.com/office/drawing/2014/main" id="{628A80F2-7C90-4F7A-B9BA-E19BD48159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42306" y="3029594"/>
            <a:ext cx="2867425" cy="2143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79600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2052" name="Picture 4">
            <a:extLst>
              <a:ext uri="{FF2B5EF4-FFF2-40B4-BE49-F238E27FC236}">
                <a16:creationId xmlns:a16="http://schemas.microsoft.com/office/drawing/2014/main" id="{93355AC1-D04B-4858-9301-05148B7A8F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23068" y="2419909"/>
            <a:ext cx="4305901" cy="3362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01845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nvPr>
        </p:nvGraphicFramePr>
        <p:xfrm>
          <a:off x="677863" y="2160588"/>
          <a:ext cx="8596312" cy="11125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a:t>[Sales].[</a:t>
                      </a:r>
                      <a:r>
                        <a:rPr lang="en-US" dirty="0" err="1"/>
                        <a:t>OrderDetail</a:t>
                      </a:r>
                      <a:r>
                        <a:rPr lang="en-US" dirty="0"/>
                        <a:t>]</a:t>
                      </a:r>
                    </a:p>
                  </a:txBody>
                  <a:tcPr/>
                </a:tc>
                <a:tc>
                  <a:txBody>
                    <a:bodyPr/>
                    <a:lstStyle/>
                    <a:p>
                      <a:r>
                        <a:rPr lang="en-US" dirty="0" err="1"/>
                        <a:t>OrderId</a:t>
                      </a:r>
                      <a:endParaRPr lang="en-US" dirty="0"/>
                    </a:p>
                  </a:txBody>
                  <a:tcPr/>
                </a:tc>
                <a:extLst>
                  <a:ext uri="{0D108BD9-81ED-4DB2-BD59-A6C34878D82A}">
                    <a16:rowId xmlns:a16="http://schemas.microsoft.com/office/drawing/2014/main" val="1227456315"/>
                  </a:ext>
                </a:extLst>
              </a:tr>
              <a:tr h="370840">
                <a:tc>
                  <a:txBody>
                    <a:bodyPr/>
                    <a:lstStyle/>
                    <a:p>
                      <a:r>
                        <a:rPr lang="en-US" dirty="0"/>
                        <a:t>Derived</a:t>
                      </a:r>
                    </a:p>
                  </a:txBody>
                  <a:tcPr/>
                </a:tc>
                <a:tc>
                  <a:txBody>
                    <a:bodyPr/>
                    <a:lstStyle/>
                    <a:p>
                      <a:r>
                        <a:rPr lang="en-US" dirty="0"/>
                        <a:t>Total</a:t>
                      </a:r>
                    </a:p>
                  </a:txBody>
                  <a:tcPr/>
                </a:tc>
                <a:extLst>
                  <a:ext uri="{0D108BD9-81ED-4DB2-BD59-A6C34878D82A}">
                    <a16:rowId xmlns:a16="http://schemas.microsoft.com/office/drawing/2014/main" val="2871393582"/>
                  </a:ext>
                </a:extLst>
              </a:tr>
            </a:tbl>
          </a:graphicData>
        </a:graphic>
      </p:graphicFrame>
    </p:spTree>
    <p:extLst>
      <p:ext uri="{BB962C8B-B14F-4D97-AF65-F5344CB8AC3E}">
        <p14:creationId xmlns:p14="http://schemas.microsoft.com/office/powerpoint/2010/main" val="316566403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Azure Output (827 Rows Affected)</a:t>
            </a:r>
          </a:p>
        </p:txBody>
      </p:sp>
      <p:pic>
        <p:nvPicPr>
          <p:cNvPr id="1026" name="Picture 2">
            <a:extLst>
              <a:ext uri="{FF2B5EF4-FFF2-40B4-BE49-F238E27FC236}">
                <a16:creationId xmlns:a16="http://schemas.microsoft.com/office/drawing/2014/main" id="{381E3995-83C5-4C9D-BADF-27EBB11A6C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51457" y="1538998"/>
            <a:ext cx="2448421" cy="4709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91263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1026" name="Picture 2">
            <a:extLst>
              <a:ext uri="{FF2B5EF4-FFF2-40B4-BE49-F238E27FC236}">
                <a16:creationId xmlns:a16="http://schemas.microsoft.com/office/drawing/2014/main" id="{3712663A-619F-44ED-9A92-B9EE7FBBC2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36407" y="1283327"/>
            <a:ext cx="2359593" cy="5325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34067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2050" name="Picture 2">
            <a:extLst>
              <a:ext uri="{FF2B5EF4-FFF2-40B4-BE49-F238E27FC236}">
                <a16:creationId xmlns:a16="http://schemas.microsoft.com/office/drawing/2014/main" id="{EDC6F61C-CC74-4937-8DF9-8A16E872906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0064" y="1930400"/>
            <a:ext cx="3491207" cy="362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15771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Top # 2 - Problem 11 (Medium): </a:t>
            </a:r>
            <a:br>
              <a:rPr lang="en-US" sz="2000" dirty="0"/>
            </a:br>
            <a:r>
              <a:rPr lang="en-US" sz="2000" dirty="0"/>
              <a:t>Using AdventureWorksDW2017, display every employee (oldest to youngest) who’s birthday is in July.</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a:bodyPr>
          <a:lstStyle/>
          <a:p>
            <a:r>
              <a:rPr lang="en-US" dirty="0"/>
              <a:t>Reasoning: </a:t>
            </a:r>
          </a:p>
          <a:p>
            <a:r>
              <a:rPr lang="en-US" dirty="0"/>
              <a:t>Interesting Concept and relatively easy to read </a:t>
            </a:r>
            <a:r>
              <a:rPr lang="en-US" dirty="0" err="1"/>
              <a:t>aswell</a:t>
            </a:r>
            <a:endParaRPr lang="en-US" dirty="0"/>
          </a:p>
        </p:txBody>
      </p:sp>
    </p:spTree>
    <p:extLst>
      <p:ext uri="{BB962C8B-B14F-4D97-AF65-F5344CB8AC3E}">
        <p14:creationId xmlns:p14="http://schemas.microsoft.com/office/powerpoint/2010/main" val="398483667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sp>
        <p:nvSpPr>
          <p:cNvPr id="4" name="Content Placeholder 3">
            <a:extLst>
              <a:ext uri="{FF2B5EF4-FFF2-40B4-BE49-F238E27FC236}">
                <a16:creationId xmlns:a16="http://schemas.microsoft.com/office/drawing/2014/main" id="{17862133-CA49-4E2D-8ED7-03AC955AAFC9}"/>
              </a:ext>
            </a:extLst>
          </p:cNvPr>
          <p:cNvSpPr>
            <a:spLocks noGrp="1"/>
          </p:cNvSpPr>
          <p:nvPr>
            <p:ph idx="1"/>
          </p:nvPr>
        </p:nvSpPr>
        <p:spPr>
          <a:xfrm>
            <a:off x="677334" y="1463635"/>
            <a:ext cx="8596668" cy="5462459"/>
          </a:xfrm>
        </p:spPr>
        <p:txBody>
          <a:bodyPr>
            <a:normAutofit fontScale="62500" lnSpcReduction="20000"/>
          </a:bodyPr>
          <a:lstStyle/>
          <a:p>
            <a:pPr marL="0" indent="0">
              <a:buNone/>
            </a:pPr>
            <a:r>
              <a:rPr lang="en-US" b="0" dirty="0">
                <a:solidFill>
                  <a:srgbClr val="225588"/>
                </a:solidFill>
                <a:effectLst/>
                <a:latin typeface="Consolas" panose="020B0609020204030204" pitchFamily="49" charset="0"/>
              </a:rPr>
              <a:t>USE</a:t>
            </a:r>
            <a:r>
              <a:rPr lang="en-US" b="0" dirty="0">
                <a:solidFill>
                  <a:srgbClr val="6688CC"/>
                </a:solidFill>
                <a:effectLst/>
                <a:latin typeface="Consolas" panose="020B0609020204030204" pitchFamily="49" charset="0"/>
              </a:rPr>
              <a:t> AdventureWorksDW2017;</a:t>
            </a:r>
          </a:p>
          <a:p>
            <a:pPr marL="0" indent="0">
              <a:buNone/>
            </a:pPr>
            <a:r>
              <a:rPr lang="en-US" b="0" dirty="0">
                <a:solidFill>
                  <a:srgbClr val="225588"/>
                </a:solidFill>
                <a:effectLst/>
                <a:latin typeface="Consolas" panose="020B0609020204030204" pitchFamily="49" charset="0"/>
              </a:rPr>
              <a:t>WITH</a:t>
            </a: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MonthName</a:t>
            </a:r>
            <a:endParaRPr lang="en-US" b="0" dirty="0">
              <a:solidFill>
                <a:srgbClr val="6688CC"/>
              </a:solidFill>
              <a:effectLst/>
              <a:latin typeface="Consolas" panose="020B0609020204030204" pitchFamily="49" charset="0"/>
            </a:endParaRPr>
          </a:p>
          <a:p>
            <a:pPr marL="0" indent="0">
              <a:buNone/>
            </a:pP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a:t>
            </a: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SELECT</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D</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EnglishMonthName</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a:t>
            </a:r>
            <a:r>
              <a:rPr lang="en-US" b="0" dirty="0">
                <a:solidFill>
                  <a:srgbClr val="9966B8"/>
                </a:solidFill>
                <a:effectLst/>
                <a:latin typeface="Consolas" panose="020B0609020204030204" pitchFamily="49" charset="0"/>
              </a:rPr>
              <a:t>Month</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D</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MonthNumberOfYear</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MonthNum</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FROM</a:t>
            </a: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dbo</a:t>
            </a:r>
            <a:r>
              <a:rPr lang="en-US" b="0" dirty="0">
                <a:solidFill>
                  <a:srgbClr val="6688CC"/>
                </a:solidFill>
                <a:effectLst/>
                <a:latin typeface="Consolas" panose="020B0609020204030204" pitchFamily="49" charset="0"/>
              </a:rPr>
              <a:t>].[</a:t>
            </a:r>
            <a:r>
              <a:rPr lang="en-US" b="0" dirty="0" err="1">
                <a:solidFill>
                  <a:srgbClr val="6688CC"/>
                </a:solidFill>
                <a:effectLst/>
                <a:latin typeface="Consolas" panose="020B0609020204030204" pitchFamily="49" charset="0"/>
              </a:rPr>
              <a:t>DimDate</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D</a:t>
            </a: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GROUP BY</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D</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EnglishMonthName</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D</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MonthNumberOfYear</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p>
          <a:p>
            <a:pPr marL="0" indent="0">
              <a:buNone/>
            </a:pPr>
            <a:r>
              <a:rPr lang="en-US" b="0" dirty="0">
                <a:solidFill>
                  <a:srgbClr val="225588"/>
                </a:solidFill>
                <a:effectLst/>
                <a:latin typeface="Consolas" panose="020B0609020204030204" pitchFamily="49" charset="0"/>
              </a:rPr>
              <a:t>SELECT DISTINCT</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E</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LastName</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E</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FirstName</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D</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Month</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a:solidFill>
                  <a:srgbClr val="9966B8"/>
                </a:solidFill>
                <a:effectLst/>
                <a:latin typeface="Consolas" panose="020B0609020204030204" pitchFamily="49" charset="0"/>
              </a:rPr>
              <a:t>DAY</a:t>
            </a:r>
            <a:r>
              <a:rPr lang="en-US" b="0" dirty="0">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E</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BirthDate</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a:t>
            </a:r>
            <a:r>
              <a:rPr lang="en-US" b="0" dirty="0">
                <a:solidFill>
                  <a:srgbClr val="9966B8"/>
                </a:solidFill>
                <a:effectLst/>
                <a:latin typeface="Consolas" panose="020B0609020204030204" pitchFamily="49" charset="0"/>
              </a:rPr>
              <a:t>Day</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a:solidFill>
                  <a:srgbClr val="9966B8"/>
                </a:solidFill>
                <a:effectLst/>
                <a:latin typeface="Consolas" panose="020B0609020204030204" pitchFamily="49" charset="0"/>
              </a:rPr>
              <a:t>YEAR</a:t>
            </a:r>
            <a:r>
              <a:rPr lang="en-US" b="0" dirty="0">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E</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BirthDate</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a:t>
            </a:r>
            <a:r>
              <a:rPr lang="en-US" b="0" dirty="0">
                <a:solidFill>
                  <a:srgbClr val="9966B8"/>
                </a:solidFill>
                <a:effectLst/>
                <a:latin typeface="Consolas" panose="020B0609020204030204" pitchFamily="49" charset="0"/>
              </a:rPr>
              <a:t>Year</a:t>
            </a:r>
            <a:endParaRPr lang="en-US" b="0" dirty="0">
              <a:solidFill>
                <a:srgbClr val="6688CC"/>
              </a:solidFill>
              <a:effectLst/>
              <a:latin typeface="Consolas" panose="020B0609020204030204" pitchFamily="49" charset="0"/>
            </a:endParaRPr>
          </a:p>
          <a:p>
            <a:pPr marL="0" indent="0">
              <a:buNone/>
            </a:pPr>
            <a:r>
              <a:rPr lang="en-US" b="0" dirty="0">
                <a:solidFill>
                  <a:srgbClr val="225588"/>
                </a:solidFill>
                <a:effectLst/>
                <a:latin typeface="Consolas" panose="020B0609020204030204" pitchFamily="49" charset="0"/>
              </a:rPr>
              <a:t>FROM</a:t>
            </a: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dbo</a:t>
            </a:r>
            <a:r>
              <a:rPr lang="en-US" b="0" dirty="0">
                <a:solidFill>
                  <a:srgbClr val="6688CC"/>
                </a:solidFill>
                <a:effectLst/>
                <a:latin typeface="Consolas" panose="020B0609020204030204" pitchFamily="49" charset="0"/>
              </a:rPr>
              <a:t>].[</a:t>
            </a:r>
            <a:r>
              <a:rPr lang="en-US" b="0" dirty="0" err="1">
                <a:solidFill>
                  <a:srgbClr val="6688CC"/>
                </a:solidFill>
                <a:effectLst/>
                <a:latin typeface="Consolas" panose="020B0609020204030204" pitchFamily="49" charset="0"/>
              </a:rPr>
              <a:t>DimEmployee</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E</a:t>
            </a:r>
          </a:p>
          <a:p>
            <a:pPr marL="0" indent="0">
              <a:buNone/>
            </a:pPr>
            <a:r>
              <a:rPr lang="en-US" b="0" dirty="0">
                <a:solidFill>
                  <a:srgbClr val="225588"/>
                </a:solidFill>
                <a:effectLst/>
                <a:latin typeface="Consolas" panose="020B0609020204030204" pitchFamily="49" charset="0"/>
              </a:rPr>
              <a:t>JOIN</a:t>
            </a: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MonthName</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D </a:t>
            </a:r>
            <a:r>
              <a:rPr lang="en-US" b="0" dirty="0">
                <a:solidFill>
                  <a:srgbClr val="225588"/>
                </a:solidFill>
                <a:effectLst/>
                <a:latin typeface="Consolas" panose="020B0609020204030204" pitchFamily="49" charset="0"/>
              </a:rPr>
              <a:t>ON</a:t>
            </a:r>
            <a:r>
              <a:rPr lang="en-US" b="0" dirty="0">
                <a:solidFill>
                  <a:srgbClr val="6688CC"/>
                </a:solidFill>
                <a:effectLst/>
                <a:latin typeface="Consolas" panose="020B0609020204030204" pitchFamily="49" charset="0"/>
              </a:rPr>
              <a:t> </a:t>
            </a:r>
            <a:r>
              <a:rPr lang="en-US" b="0" dirty="0">
                <a:solidFill>
                  <a:srgbClr val="9966B8"/>
                </a:solidFill>
                <a:effectLst/>
                <a:latin typeface="Consolas" panose="020B0609020204030204" pitchFamily="49" charset="0"/>
              </a:rPr>
              <a:t>MONTH</a:t>
            </a:r>
            <a:r>
              <a:rPr lang="en-US" b="0" dirty="0">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E</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BirthDate</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D</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MonthNum</a:t>
            </a:r>
            <a:endParaRPr lang="en-US" b="0" dirty="0">
              <a:solidFill>
                <a:srgbClr val="6688CC"/>
              </a:solidFill>
              <a:effectLst/>
              <a:latin typeface="Consolas" panose="020B0609020204030204" pitchFamily="49" charset="0"/>
            </a:endParaRPr>
          </a:p>
          <a:p>
            <a:pPr marL="0" indent="0">
              <a:buNone/>
            </a:pPr>
            <a:r>
              <a:rPr lang="en-US" b="0" dirty="0">
                <a:solidFill>
                  <a:srgbClr val="225588"/>
                </a:solidFill>
                <a:effectLst/>
                <a:latin typeface="Consolas" panose="020B0609020204030204" pitchFamily="49" charset="0"/>
              </a:rPr>
              <a:t>WHERE</a:t>
            </a:r>
            <a:r>
              <a:rPr lang="en-US" b="0" dirty="0">
                <a:solidFill>
                  <a:srgbClr val="6688CC"/>
                </a:solidFill>
                <a:effectLst/>
                <a:latin typeface="Consolas" panose="020B0609020204030204" pitchFamily="49" charset="0"/>
              </a:rPr>
              <a:t> </a:t>
            </a:r>
            <a:r>
              <a:rPr lang="en-US" b="0" dirty="0">
                <a:solidFill>
                  <a:srgbClr val="9966B8"/>
                </a:solidFill>
                <a:effectLst/>
                <a:latin typeface="Consolas" panose="020B0609020204030204" pitchFamily="49" charset="0"/>
              </a:rPr>
              <a:t>MONTH</a:t>
            </a:r>
            <a:r>
              <a:rPr lang="en-US" b="0" dirty="0">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E</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BirthDate</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t>
            </a:r>
            <a:r>
              <a:rPr lang="en-US" b="0" dirty="0">
                <a:solidFill>
                  <a:srgbClr val="6688CC"/>
                </a:solidFill>
                <a:effectLst/>
                <a:latin typeface="Consolas" panose="020B0609020204030204" pitchFamily="49" charset="0"/>
              </a:rPr>
              <a:t> </a:t>
            </a:r>
            <a:r>
              <a:rPr lang="en-US" b="0" dirty="0">
                <a:solidFill>
                  <a:srgbClr val="F280D0"/>
                </a:solidFill>
                <a:effectLst/>
                <a:latin typeface="Consolas" panose="020B0609020204030204" pitchFamily="49" charset="0"/>
              </a:rPr>
              <a:t>7</a:t>
            </a:r>
            <a:endParaRPr lang="en-US" b="0" dirty="0">
              <a:solidFill>
                <a:srgbClr val="6688CC"/>
              </a:solidFill>
              <a:effectLst/>
              <a:latin typeface="Consolas" panose="020B0609020204030204" pitchFamily="49" charset="0"/>
            </a:endParaRPr>
          </a:p>
          <a:p>
            <a:pPr marL="0" indent="0">
              <a:buNone/>
            </a:pPr>
            <a:r>
              <a:rPr lang="en-US" b="0" dirty="0">
                <a:solidFill>
                  <a:srgbClr val="225588"/>
                </a:solidFill>
                <a:effectLst/>
                <a:latin typeface="Consolas" panose="020B0609020204030204" pitchFamily="49" charset="0"/>
              </a:rPr>
              <a:t>ORDER BY</a:t>
            </a:r>
            <a:r>
              <a:rPr lang="en-US" b="0" dirty="0">
                <a:solidFill>
                  <a:srgbClr val="6688CC"/>
                </a:solidFill>
                <a:effectLst/>
                <a:latin typeface="Consolas" panose="020B0609020204030204" pitchFamily="49" charset="0"/>
              </a:rPr>
              <a:t> </a:t>
            </a:r>
            <a:r>
              <a:rPr lang="en-US" b="0" dirty="0">
                <a:solidFill>
                  <a:srgbClr val="9966B8"/>
                </a:solidFill>
                <a:effectLst/>
                <a:latin typeface="Consolas" panose="020B0609020204030204" pitchFamily="49" charset="0"/>
              </a:rPr>
              <a:t>Year</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a:solidFill>
                  <a:srgbClr val="9966B8"/>
                </a:solidFill>
                <a:effectLst/>
                <a:latin typeface="Consolas" panose="020B0609020204030204" pitchFamily="49" charset="0"/>
              </a:rPr>
              <a:t>Day</a:t>
            </a:r>
            <a:endParaRPr lang="en-US" b="0" dirty="0">
              <a:solidFill>
                <a:srgbClr val="6688CC"/>
              </a:solidFill>
              <a:effectLst/>
              <a:latin typeface="Consolas" panose="020B0609020204030204" pitchFamily="49" charset="0"/>
            </a:endParaRPr>
          </a:p>
          <a:p>
            <a:pPr marL="0" indent="0">
              <a:buNone/>
            </a:pPr>
            <a:r>
              <a:rPr lang="en-US" b="0" dirty="0">
                <a:solidFill>
                  <a:srgbClr val="225588"/>
                </a:solidFill>
                <a:effectLst/>
                <a:latin typeface="Consolas" panose="020B0609020204030204" pitchFamily="49" charset="0"/>
              </a:rPr>
              <a:t>GO</a:t>
            </a:r>
            <a:endParaRPr lang="en-US" b="0" dirty="0">
              <a:solidFill>
                <a:srgbClr val="6688CC"/>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140478334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6146" name="Picture 2">
            <a:extLst>
              <a:ext uri="{FF2B5EF4-FFF2-40B4-BE49-F238E27FC236}">
                <a16:creationId xmlns:a16="http://schemas.microsoft.com/office/drawing/2014/main" id="{13E03A09-7FCA-4143-96F9-A5FB6EC522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53559" y="2160588"/>
            <a:ext cx="5444919"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545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15" name="Content Placeholder 14">
            <a:extLst>
              <a:ext uri="{FF2B5EF4-FFF2-40B4-BE49-F238E27FC236}">
                <a16:creationId xmlns:a16="http://schemas.microsoft.com/office/drawing/2014/main" id="{4C67A0B7-99A2-449A-B597-8439F37319D7}"/>
              </a:ext>
            </a:extLst>
          </p:cNvPr>
          <p:cNvPicPr>
            <a:picLocks noGrp="1" noChangeAspect="1"/>
          </p:cNvPicPr>
          <p:nvPr>
            <p:ph idx="1"/>
          </p:nvPr>
        </p:nvPicPr>
        <p:blipFill>
          <a:blip r:embed="rId2"/>
          <a:stretch>
            <a:fillRect/>
          </a:stretch>
        </p:blipFill>
        <p:spPr>
          <a:xfrm>
            <a:off x="1750979" y="1664534"/>
            <a:ext cx="6322977" cy="4777512"/>
          </a:xfrm>
        </p:spPr>
      </p:pic>
    </p:spTree>
    <p:extLst>
      <p:ext uri="{BB962C8B-B14F-4D97-AF65-F5344CB8AC3E}">
        <p14:creationId xmlns:p14="http://schemas.microsoft.com/office/powerpoint/2010/main" val="344619298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5122" name="Picture 2">
            <a:extLst>
              <a:ext uri="{FF2B5EF4-FFF2-40B4-BE49-F238E27FC236}">
                <a16:creationId xmlns:a16="http://schemas.microsoft.com/office/drawing/2014/main" id="{C2CB66D1-E06A-40F4-9F38-8E971D1E3C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88909" y="2160588"/>
            <a:ext cx="3974220"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845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nvPr>
        </p:nvGraphicFramePr>
        <p:xfrm>
          <a:off x="677863" y="2160588"/>
          <a:ext cx="8596312" cy="202184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a:t>[</a:t>
                      </a:r>
                      <a:r>
                        <a:rPr lang="en-US" dirty="0" err="1"/>
                        <a:t>dbo</a:t>
                      </a:r>
                      <a:r>
                        <a:rPr lang="en-US" dirty="0"/>
                        <a:t>].[</a:t>
                      </a:r>
                      <a:r>
                        <a:rPr lang="en-US" dirty="0" err="1"/>
                        <a:t>DimDate</a:t>
                      </a:r>
                      <a:r>
                        <a:rPr lang="en-US" dirty="0"/>
                        <a:t>]</a:t>
                      </a:r>
                    </a:p>
                  </a:txBody>
                  <a:tcPr/>
                </a:tc>
                <a:tc>
                  <a:txBody>
                    <a:bodyPr/>
                    <a:lstStyle/>
                    <a:p>
                      <a:r>
                        <a:rPr lang="en-US" dirty="0" err="1"/>
                        <a:t>EnglishMonthName</a:t>
                      </a:r>
                      <a:endParaRPr lang="en-US" dirty="0"/>
                    </a:p>
                  </a:txBody>
                  <a:tcPr/>
                </a:tc>
                <a:extLst>
                  <a:ext uri="{0D108BD9-81ED-4DB2-BD59-A6C34878D82A}">
                    <a16:rowId xmlns:a16="http://schemas.microsoft.com/office/drawing/2014/main" val="1227456315"/>
                  </a:ext>
                </a:extLst>
              </a:tr>
              <a:tr h="370840">
                <a:tc>
                  <a:txBody>
                    <a:bodyPr/>
                    <a:lstStyle/>
                    <a:p>
                      <a:r>
                        <a:rPr lang="en-US" dirty="0"/>
                        <a:t>[</a:t>
                      </a:r>
                      <a:r>
                        <a:rPr lang="en-US" dirty="0" err="1"/>
                        <a:t>dbo</a:t>
                      </a:r>
                      <a:r>
                        <a:rPr lang="en-US" dirty="0"/>
                        <a:t>].[</a:t>
                      </a:r>
                      <a:r>
                        <a:rPr lang="en-US" dirty="0" err="1"/>
                        <a:t>DimEmployee</a:t>
                      </a:r>
                      <a:r>
                        <a:rPr lang="en-US" dirty="0"/>
                        <a:t>]</a:t>
                      </a:r>
                    </a:p>
                  </a:txBody>
                  <a:tcPr/>
                </a:tc>
                <a:tc>
                  <a:txBody>
                    <a:bodyPr/>
                    <a:lstStyle/>
                    <a:p>
                      <a:r>
                        <a:rPr lang="en-US" dirty="0" err="1"/>
                        <a:t>LastName</a:t>
                      </a:r>
                      <a:endParaRPr lang="en-US" dirty="0"/>
                    </a:p>
                    <a:p>
                      <a:r>
                        <a:rPr lang="en-US" dirty="0"/>
                        <a:t>FirstName</a:t>
                      </a:r>
                    </a:p>
                  </a:txBody>
                  <a:tcPr/>
                </a:tc>
                <a:extLst>
                  <a:ext uri="{0D108BD9-81ED-4DB2-BD59-A6C34878D82A}">
                    <a16:rowId xmlns:a16="http://schemas.microsoft.com/office/drawing/2014/main" val="216290585"/>
                  </a:ext>
                </a:extLst>
              </a:tr>
              <a:tr h="370840">
                <a:tc>
                  <a:txBody>
                    <a:bodyPr/>
                    <a:lstStyle/>
                    <a:p>
                      <a:r>
                        <a:rPr lang="en-US" dirty="0"/>
                        <a:t>Derived</a:t>
                      </a:r>
                    </a:p>
                  </a:txBody>
                  <a:tcPr/>
                </a:tc>
                <a:tc>
                  <a:txBody>
                    <a:bodyPr/>
                    <a:lstStyle/>
                    <a:p>
                      <a:r>
                        <a:rPr lang="en-US" dirty="0"/>
                        <a:t>Day</a:t>
                      </a:r>
                    </a:p>
                    <a:p>
                      <a:r>
                        <a:rPr lang="en-US" dirty="0"/>
                        <a:t>Year</a:t>
                      </a:r>
                    </a:p>
                  </a:txBody>
                  <a:tcPr/>
                </a:tc>
                <a:extLst>
                  <a:ext uri="{0D108BD9-81ED-4DB2-BD59-A6C34878D82A}">
                    <a16:rowId xmlns:a16="http://schemas.microsoft.com/office/drawing/2014/main" val="3269211968"/>
                  </a:ext>
                </a:extLst>
              </a:tr>
            </a:tbl>
          </a:graphicData>
        </a:graphic>
      </p:graphicFrame>
    </p:spTree>
    <p:extLst>
      <p:ext uri="{BB962C8B-B14F-4D97-AF65-F5344CB8AC3E}">
        <p14:creationId xmlns:p14="http://schemas.microsoft.com/office/powerpoint/2010/main" val="123375874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Title 1"/>
          <p:cNvSpPr txBox="1">
            <a:spLocks noGrp="1"/>
          </p:cNvSpPr>
          <p:nvPr>
            <p:ph type="title"/>
          </p:nvPr>
        </p:nvSpPr>
        <p:spPr>
          <a:xfrm>
            <a:off x="677333" y="609600"/>
            <a:ext cx="8596670" cy="1320800"/>
          </a:xfrm>
          <a:prstGeom prst="rect">
            <a:avLst/>
          </a:prstGeom>
        </p:spPr>
        <p:txBody>
          <a:bodyPr/>
          <a:lstStyle/>
          <a:p>
            <a:r>
              <a:t>Informatic Table: Projection Sorting</a:t>
            </a:r>
          </a:p>
        </p:txBody>
      </p:sp>
      <p:graphicFrame>
        <p:nvGraphicFramePr>
          <p:cNvPr id="341" name="Table 5"/>
          <p:cNvGraphicFramePr/>
          <p:nvPr/>
        </p:nvGraphicFramePr>
        <p:xfrm>
          <a:off x="677862" y="2160588"/>
          <a:ext cx="8596311" cy="101092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20000"/>
                    </a:ext>
                  </a:extLst>
                </a:gridCol>
                <a:gridCol w="2865437">
                  <a:extLst>
                    <a:ext uri="{9D8B030D-6E8A-4147-A177-3AD203B41FA5}">
                      <a16:colId xmlns:a16="http://schemas.microsoft.com/office/drawing/2014/main" val="20001"/>
                    </a:ext>
                  </a:extLst>
                </a:gridCol>
                <a:gridCol w="2865437">
                  <a:extLst>
                    <a:ext uri="{9D8B030D-6E8A-4147-A177-3AD203B41FA5}">
                      <a16:colId xmlns:a16="http://schemas.microsoft.com/office/drawing/2014/main" val="20002"/>
                    </a:ext>
                  </a:extLst>
                </a:gridCol>
              </a:tblGrid>
              <a:tr h="370840">
                <a:tc>
                  <a:txBody>
                    <a:bodyPr/>
                    <a:lstStyle/>
                    <a:p>
                      <a:pPr algn="l">
                        <a:defRPr sz="1800" b="0">
                          <a:solidFill>
                            <a:srgbClr val="000000"/>
                          </a:solidFill>
                        </a:defRPr>
                      </a:pPr>
                      <a:r>
                        <a:rPr b="1">
                          <a:solidFill>
                            <a:srgbClr val="FFFFFF"/>
                          </a:solidFill>
                        </a:rPr>
                        <a:t>Table Name</a:t>
                      </a:r>
                    </a:p>
                  </a:txBody>
                  <a:tcPr marL="45720" marR="45720" horzOverflow="overflow"/>
                </a:tc>
                <a:tc>
                  <a:txBody>
                    <a:bodyPr/>
                    <a:lstStyle/>
                    <a:p>
                      <a:pPr algn="l">
                        <a:defRPr sz="1800" b="0">
                          <a:solidFill>
                            <a:srgbClr val="000000"/>
                          </a:solidFill>
                        </a:defRPr>
                      </a:pPr>
                      <a:r>
                        <a:rPr b="1" dirty="0">
                          <a:solidFill>
                            <a:srgbClr val="FFFFFF"/>
                          </a:solidFill>
                        </a:rPr>
                        <a:t>Column Name</a:t>
                      </a:r>
                    </a:p>
                  </a:txBody>
                  <a:tcPr marL="45720" marR="45720" horzOverflow="overflow"/>
                </a:tc>
                <a:tc>
                  <a:txBody>
                    <a:bodyPr/>
                    <a:lstStyle/>
                    <a:p>
                      <a:pPr algn="l">
                        <a:defRPr sz="1800" b="0">
                          <a:solidFill>
                            <a:srgbClr val="000000"/>
                          </a:solidFill>
                        </a:defRPr>
                      </a:pPr>
                      <a:r>
                        <a:rPr b="1">
                          <a:solidFill>
                            <a:srgbClr val="FFFFFF"/>
                          </a:solidFill>
                        </a:rPr>
                        <a:t>Sort Order</a:t>
                      </a:r>
                    </a:p>
                  </a:txBody>
                  <a:tcPr marL="45720" marR="45720" horzOverflow="overflow"/>
                </a:tc>
                <a:extLst>
                  <a:ext uri="{0D108BD9-81ED-4DB2-BD59-A6C34878D82A}">
                    <a16:rowId xmlns:a16="http://schemas.microsoft.com/office/drawing/2014/main" val="10000"/>
                  </a:ext>
                </a:extLst>
              </a:tr>
              <a:tr h="370840">
                <a:tc>
                  <a:txBody>
                    <a:bodyPr/>
                    <a:lstStyle/>
                    <a:p>
                      <a:pPr algn="l">
                        <a:defRPr sz="1800"/>
                      </a:pPr>
                      <a:r>
                        <a:rPr lang="en-US" dirty="0"/>
                        <a:t>Derived</a:t>
                      </a:r>
                      <a:endParaRPr dirty="0"/>
                    </a:p>
                  </a:txBody>
                  <a:tcPr marL="45720" marR="45720" horzOverflow="overflow"/>
                </a:tc>
                <a:tc>
                  <a:txBody>
                    <a:bodyPr/>
                    <a:lstStyle/>
                    <a:p>
                      <a:pPr algn="l">
                        <a:defRPr sz="1800"/>
                      </a:pPr>
                      <a:r>
                        <a:rPr lang="en-US" dirty="0"/>
                        <a:t>Year</a:t>
                      </a:r>
                    </a:p>
                    <a:p>
                      <a:pPr algn="l">
                        <a:defRPr sz="1800"/>
                      </a:pPr>
                      <a:r>
                        <a:rPr lang="en-US" dirty="0"/>
                        <a:t>Day</a:t>
                      </a:r>
                      <a:endParaRPr dirty="0"/>
                    </a:p>
                  </a:txBody>
                  <a:tcPr marL="45720" marR="45720" horzOverflow="overflow"/>
                </a:tc>
                <a:tc>
                  <a:txBody>
                    <a:bodyPr/>
                    <a:lstStyle/>
                    <a:p>
                      <a:pPr algn="l">
                        <a:defRPr sz="1800"/>
                      </a:pPr>
                      <a:r>
                        <a:rPr dirty="0"/>
                        <a:t>ASC</a:t>
                      </a:r>
                      <a:endParaRPr lang="en-US" dirty="0"/>
                    </a:p>
                    <a:p>
                      <a:pPr algn="l">
                        <a:defRPr sz="1800"/>
                      </a:pPr>
                      <a:r>
                        <a:rPr lang="en-US" dirty="0"/>
                        <a:t>ASC</a:t>
                      </a:r>
                      <a:endParaRPr dirty="0"/>
                    </a:p>
                  </a:txBody>
                  <a:tcPr marL="45720" marR="45720"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4097273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Azure Output (28 Rows Affected)</a:t>
            </a:r>
          </a:p>
        </p:txBody>
      </p:sp>
      <p:pic>
        <p:nvPicPr>
          <p:cNvPr id="3074" name="Picture 2">
            <a:extLst>
              <a:ext uri="{FF2B5EF4-FFF2-40B4-BE49-F238E27FC236}">
                <a16:creationId xmlns:a16="http://schemas.microsoft.com/office/drawing/2014/main" id="{9A5E6300-5D13-4CD9-80AB-4D9B3ADCC1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9510" y="1930400"/>
            <a:ext cx="4172316"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71108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4098" name="Picture 2">
            <a:extLst>
              <a:ext uri="{FF2B5EF4-FFF2-40B4-BE49-F238E27FC236}">
                <a16:creationId xmlns:a16="http://schemas.microsoft.com/office/drawing/2014/main" id="{9DC0447D-03AC-41FD-841F-2775886540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08692" y="1532572"/>
            <a:ext cx="2933951" cy="4715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48719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4098" name="Picture 2">
            <a:extLst>
              <a:ext uri="{FF2B5EF4-FFF2-40B4-BE49-F238E27FC236}">
                <a16:creationId xmlns:a16="http://schemas.microsoft.com/office/drawing/2014/main" id="{6E719365-18B1-4362-BAF4-D7D3E274DD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22857" y="2572330"/>
            <a:ext cx="5906324" cy="305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9036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Top # 3 - Problem 20 (Complex): </a:t>
            </a:r>
            <a:br>
              <a:rPr lang="en-US" sz="2000" dirty="0"/>
            </a:br>
            <a:r>
              <a:rPr lang="en-US" sz="2000" dirty="0"/>
              <a:t>Using Northwinds2022TSQLV7, display the information of customers who purchased discontinued items</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85000" lnSpcReduction="10000"/>
          </a:bodyPr>
          <a:lstStyle/>
          <a:p>
            <a:r>
              <a:rPr lang="en-US" dirty="0"/>
              <a:t>Reasoning: </a:t>
            </a:r>
          </a:p>
          <a:p>
            <a:r>
              <a:rPr lang="en-US" dirty="0"/>
              <a:t>Separates the main code from function cleanly, allowing for better readability</a:t>
            </a:r>
          </a:p>
        </p:txBody>
      </p:sp>
    </p:spTree>
    <p:extLst>
      <p:ext uri="{BB962C8B-B14F-4D97-AF65-F5344CB8AC3E}">
        <p14:creationId xmlns:p14="http://schemas.microsoft.com/office/powerpoint/2010/main" val="37902814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A18A7-2C06-45B6-9619-8EFE2FFFD96F}"/>
              </a:ext>
            </a:extLst>
          </p:cNvPr>
          <p:cNvSpPr>
            <a:spLocks noGrp="1"/>
          </p:cNvSpPr>
          <p:nvPr>
            <p:ph type="title"/>
          </p:nvPr>
        </p:nvSpPr>
        <p:spPr/>
        <p:txBody>
          <a:bodyPr/>
          <a:lstStyle/>
          <a:p>
            <a:r>
              <a:rPr lang="en-US" dirty="0"/>
              <a:t>Custom Function #1 Used: </a:t>
            </a:r>
            <a:r>
              <a:rPr lang="en-US" dirty="0" err="1"/>
              <a:t>getDiscounted</a:t>
            </a:r>
            <a:endParaRPr lang="en-US" dirty="0"/>
          </a:p>
        </p:txBody>
      </p:sp>
      <p:sp>
        <p:nvSpPr>
          <p:cNvPr id="4" name="Content Placeholder 3">
            <a:extLst>
              <a:ext uri="{FF2B5EF4-FFF2-40B4-BE49-F238E27FC236}">
                <a16:creationId xmlns:a16="http://schemas.microsoft.com/office/drawing/2014/main" id="{66BE331C-121F-475F-98B9-1CF44E27DE38}"/>
              </a:ext>
            </a:extLst>
          </p:cNvPr>
          <p:cNvSpPr>
            <a:spLocks noGrp="1"/>
          </p:cNvSpPr>
          <p:nvPr>
            <p:ph idx="1"/>
          </p:nvPr>
        </p:nvSpPr>
        <p:spPr>
          <a:xfrm>
            <a:off x="677334" y="2160589"/>
            <a:ext cx="9115890" cy="4377371"/>
          </a:xfrm>
        </p:spPr>
        <p:txBody>
          <a:bodyPr>
            <a:normAutofit fontScale="55000" lnSpcReduction="20000"/>
          </a:bodyPr>
          <a:lstStyle/>
          <a:p>
            <a:pPr marL="0" indent="0">
              <a:buNone/>
            </a:pPr>
            <a:r>
              <a:rPr lang="en-US" b="0" dirty="0">
                <a:solidFill>
                  <a:srgbClr val="225588"/>
                </a:solidFill>
                <a:effectLst/>
                <a:latin typeface="Consolas" panose="020B0609020204030204" pitchFamily="49" charset="0"/>
              </a:rPr>
              <a:t>DROP</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FUNCTION</a:t>
            </a:r>
            <a:endParaRPr lang="en-US" b="0" dirty="0">
              <a:solidFill>
                <a:srgbClr val="6688CC"/>
              </a:solidFill>
              <a:effectLst/>
              <a:latin typeface="Consolas" panose="020B0609020204030204" pitchFamily="49" charset="0"/>
            </a:endParaRPr>
          </a:p>
          <a:p>
            <a:pPr marL="0" indent="0">
              <a:buNone/>
            </a:pPr>
            <a:br>
              <a:rPr lang="en-US" b="0" dirty="0">
                <a:solidFill>
                  <a:srgbClr val="6688CC"/>
                </a:solidFill>
                <a:effectLst/>
                <a:latin typeface="Consolas" panose="020B0609020204030204" pitchFamily="49" charset="0"/>
              </a:rPr>
            </a:br>
            <a:r>
              <a:rPr lang="en-US" b="0" dirty="0">
                <a:solidFill>
                  <a:srgbClr val="225588"/>
                </a:solidFill>
                <a:effectLst/>
                <a:latin typeface="Consolas" panose="020B0609020204030204" pitchFamily="49" charset="0"/>
              </a:rPr>
              <a:t>IF</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EXISTS</a:t>
            </a: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getDiscontinued;</a:t>
            </a:r>
            <a:r>
              <a:rPr lang="en-US" b="0" dirty="0" err="1">
                <a:solidFill>
                  <a:srgbClr val="225588"/>
                </a:solidFill>
                <a:effectLst/>
                <a:latin typeface="Consolas" panose="020B0609020204030204" pitchFamily="49" charset="0"/>
              </a:rPr>
              <a:t>GO</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CREATE</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FUNCTION</a:t>
            </a:r>
            <a:r>
              <a:rPr lang="en-US" b="0" dirty="0">
                <a:solidFill>
                  <a:srgbClr val="6688CC"/>
                </a:solidFill>
                <a:effectLst/>
                <a:latin typeface="Consolas" panose="020B0609020204030204" pitchFamily="49" charset="0"/>
              </a:rPr>
              <a:t> </a:t>
            </a:r>
            <a:r>
              <a:rPr lang="en-US" b="0" dirty="0" err="1">
                <a:solidFill>
                  <a:srgbClr val="DDBB88"/>
                </a:solidFill>
                <a:effectLst/>
                <a:latin typeface="Consolas" panose="020B0609020204030204" pitchFamily="49" charset="0"/>
              </a:rPr>
              <a:t>getDiscontinued</a:t>
            </a:r>
            <a:r>
              <a:rPr lang="en-US" b="0" dirty="0">
                <a:solidFill>
                  <a:srgbClr val="6688CC"/>
                </a:solidFill>
                <a:effectLst/>
                <a:latin typeface="Consolas" panose="020B0609020204030204" pitchFamily="49" charset="0"/>
              </a:rPr>
              <a:t> (@disc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INT</a:t>
            </a:r>
            <a:r>
              <a:rPr lang="en-US" b="0" dirty="0">
                <a:solidFill>
                  <a:srgbClr val="6688CC"/>
                </a:solidFill>
                <a:effectLst/>
                <a:latin typeface="Consolas" panose="020B0609020204030204" pitchFamily="49" charset="0"/>
              </a:rPr>
              <a:t>)</a:t>
            </a: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RETURNS</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TABLE</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RETURN</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SELECT</a:t>
            </a: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ProductId</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,ProductName</a:t>
            </a:r>
          </a:p>
          <a:p>
            <a:pPr marL="0" indent="0">
              <a:buNone/>
            </a:pP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SupplierId</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CategoryId</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UnitPrice</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,Discontinued</a:t>
            </a: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FROM</a:t>
            </a:r>
            <a:r>
              <a:rPr lang="en-US" b="0" dirty="0">
                <a:solidFill>
                  <a:srgbClr val="6688CC"/>
                </a:solidFill>
                <a:effectLst/>
                <a:latin typeface="Consolas" panose="020B0609020204030204" pitchFamily="49" charset="0"/>
              </a:rPr>
              <a:t> [Production].[Product]</a:t>
            </a: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WHERE</a:t>
            </a:r>
            <a:r>
              <a:rPr lang="en-US" b="0" dirty="0">
                <a:solidFill>
                  <a:srgbClr val="6688CC"/>
                </a:solidFill>
                <a:effectLst/>
                <a:latin typeface="Consolas" panose="020B0609020204030204" pitchFamily="49" charset="0"/>
              </a:rPr>
              <a:t> Discontinued </a:t>
            </a:r>
            <a:r>
              <a:rPr lang="en-US" b="0" dirty="0">
                <a:solidFill>
                  <a:srgbClr val="225588"/>
                </a:solidFill>
                <a:effectLst/>
                <a:latin typeface="Consolas" panose="020B0609020204030204" pitchFamily="49" charset="0"/>
              </a:rPr>
              <a:t>=</a:t>
            </a:r>
            <a:r>
              <a:rPr lang="en-US" b="0" dirty="0">
                <a:solidFill>
                  <a:srgbClr val="6688CC"/>
                </a:solidFill>
                <a:effectLst/>
                <a:latin typeface="Consolas" panose="020B0609020204030204" pitchFamily="49" charset="0"/>
              </a:rPr>
              <a:t> @disc;</a:t>
            </a:r>
          </a:p>
          <a:p>
            <a:pPr marL="0" indent="0">
              <a:buNone/>
            </a:pPr>
            <a:r>
              <a:rPr lang="en-US" b="0" dirty="0">
                <a:solidFill>
                  <a:srgbClr val="225588"/>
                </a:solidFill>
                <a:effectLst/>
                <a:latin typeface="Consolas" panose="020B0609020204030204" pitchFamily="49" charset="0"/>
              </a:rPr>
              <a:t>GO</a:t>
            </a:r>
            <a:endParaRPr lang="en-US" b="0" dirty="0">
              <a:solidFill>
                <a:srgbClr val="6688CC"/>
              </a:solidFill>
              <a:effectLst/>
              <a:latin typeface="Consolas" panose="020B0609020204030204" pitchFamily="49" charset="0"/>
            </a:endParaRPr>
          </a:p>
          <a:p>
            <a:pPr marL="0" indent="0">
              <a:buNone/>
            </a:pPr>
            <a:br>
              <a:rPr lang="en-US" b="0" dirty="0">
                <a:solidFill>
                  <a:srgbClr val="6688CC"/>
                </a:solidFill>
                <a:effectLst/>
                <a:latin typeface="Consolas" panose="020B0609020204030204" pitchFamily="49" charset="0"/>
              </a:rPr>
            </a:br>
            <a:endParaRPr lang="en-US" b="0" dirty="0">
              <a:solidFill>
                <a:srgbClr val="6688CC"/>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24583042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sp>
        <p:nvSpPr>
          <p:cNvPr id="4" name="Content Placeholder 3">
            <a:extLst>
              <a:ext uri="{FF2B5EF4-FFF2-40B4-BE49-F238E27FC236}">
                <a16:creationId xmlns:a16="http://schemas.microsoft.com/office/drawing/2014/main" id="{17862133-CA49-4E2D-8ED7-03AC955AAFC9}"/>
              </a:ext>
            </a:extLst>
          </p:cNvPr>
          <p:cNvSpPr>
            <a:spLocks noGrp="1"/>
          </p:cNvSpPr>
          <p:nvPr>
            <p:ph idx="1"/>
          </p:nvPr>
        </p:nvSpPr>
        <p:spPr>
          <a:xfrm>
            <a:off x="4636551" y="1550989"/>
            <a:ext cx="5077838" cy="5159690"/>
          </a:xfrm>
        </p:spPr>
        <p:txBody>
          <a:bodyPr>
            <a:normAutofit/>
          </a:bodyPr>
          <a:lstStyle/>
          <a:p>
            <a:pPr marL="0" indent="0">
              <a:buNone/>
            </a:pPr>
            <a:r>
              <a:rPr lang="en-US" sz="1100" b="0" dirty="0">
                <a:solidFill>
                  <a:srgbClr val="225588"/>
                </a:solidFill>
                <a:effectLst/>
                <a:latin typeface="Consolas" panose="020B0609020204030204" pitchFamily="49" charset="0"/>
              </a:rPr>
              <a:t>SELECT</a:t>
            </a:r>
            <a:r>
              <a:rPr lang="en-US" sz="1100" b="0" dirty="0">
                <a:solidFill>
                  <a:srgbClr val="6688CC"/>
                </a:solidFill>
                <a:effectLst/>
                <a:latin typeface="Consolas" panose="020B0609020204030204" pitchFamily="49" charset="0"/>
              </a:rPr>
              <a:t> </a:t>
            </a:r>
            <a:r>
              <a:rPr lang="en-US" sz="1100" b="0" dirty="0" err="1">
                <a:solidFill>
                  <a:srgbClr val="F280D0"/>
                </a:solidFill>
                <a:effectLst/>
                <a:latin typeface="Consolas" panose="020B0609020204030204" pitchFamily="49" charset="0"/>
              </a:rPr>
              <a:t>C</a:t>
            </a:r>
            <a:r>
              <a:rPr lang="en-US" sz="1100" b="0" dirty="0" err="1">
                <a:solidFill>
                  <a:srgbClr val="6688CC"/>
                </a:solidFill>
                <a:effectLst/>
                <a:latin typeface="Consolas" panose="020B0609020204030204" pitchFamily="49" charset="0"/>
              </a:rPr>
              <a:t>.</a:t>
            </a:r>
            <a:r>
              <a:rPr lang="en-US" sz="1100" b="0" dirty="0" err="1">
                <a:solidFill>
                  <a:srgbClr val="F280D0"/>
                </a:solidFill>
                <a:effectLst/>
                <a:latin typeface="Consolas" panose="020B0609020204030204" pitchFamily="49" charset="0"/>
              </a:rPr>
              <a:t>CompanyName</a:t>
            </a:r>
            <a:endParaRPr lang="en-US" sz="1100" b="0" dirty="0">
              <a:solidFill>
                <a:srgbClr val="6688CC"/>
              </a:solidFill>
              <a:effectLst/>
              <a:latin typeface="Consolas" panose="020B0609020204030204" pitchFamily="49" charset="0"/>
            </a:endParaRPr>
          </a:p>
          <a:p>
            <a:pPr marL="0" indent="0">
              <a:buNone/>
            </a:pPr>
            <a:r>
              <a:rPr lang="en-US" sz="1100" b="0" dirty="0">
                <a:solidFill>
                  <a:srgbClr val="6688CC"/>
                </a:solidFill>
                <a:effectLst/>
                <a:latin typeface="Consolas" panose="020B0609020204030204" pitchFamily="49" charset="0"/>
              </a:rPr>
              <a:t>    ,</a:t>
            </a:r>
            <a:r>
              <a:rPr lang="en-US" sz="1100" b="0" dirty="0" err="1">
                <a:solidFill>
                  <a:srgbClr val="F280D0"/>
                </a:solidFill>
                <a:effectLst/>
                <a:latin typeface="Consolas" panose="020B0609020204030204" pitchFamily="49" charset="0"/>
              </a:rPr>
              <a:t>P</a:t>
            </a:r>
            <a:r>
              <a:rPr lang="en-US" sz="1100" b="0" dirty="0" err="1">
                <a:solidFill>
                  <a:srgbClr val="6688CC"/>
                </a:solidFill>
                <a:effectLst/>
                <a:latin typeface="Consolas" panose="020B0609020204030204" pitchFamily="49" charset="0"/>
              </a:rPr>
              <a:t>.</a:t>
            </a:r>
            <a:r>
              <a:rPr lang="en-US" sz="1100" b="0" dirty="0" err="1">
                <a:solidFill>
                  <a:srgbClr val="F280D0"/>
                </a:solidFill>
                <a:effectLst/>
                <a:latin typeface="Consolas" panose="020B0609020204030204" pitchFamily="49" charset="0"/>
              </a:rPr>
              <a:t>ProductId</a:t>
            </a:r>
            <a:endParaRPr lang="en-US" sz="1100" b="0" dirty="0">
              <a:solidFill>
                <a:srgbClr val="6688CC"/>
              </a:solidFill>
              <a:effectLst/>
              <a:latin typeface="Consolas" panose="020B0609020204030204" pitchFamily="49" charset="0"/>
            </a:endParaRPr>
          </a:p>
          <a:p>
            <a:pPr marL="0" indent="0">
              <a:buNone/>
            </a:pPr>
            <a:r>
              <a:rPr lang="en-US" sz="1100" b="0" dirty="0">
                <a:solidFill>
                  <a:srgbClr val="6688CC"/>
                </a:solidFill>
                <a:effectLst/>
                <a:latin typeface="Consolas" panose="020B0609020204030204" pitchFamily="49" charset="0"/>
              </a:rPr>
              <a:t>    ,</a:t>
            </a:r>
            <a:r>
              <a:rPr lang="en-US" sz="1100" b="0" dirty="0" err="1">
                <a:solidFill>
                  <a:srgbClr val="F280D0"/>
                </a:solidFill>
                <a:effectLst/>
                <a:latin typeface="Consolas" panose="020B0609020204030204" pitchFamily="49" charset="0"/>
              </a:rPr>
              <a:t>O</a:t>
            </a:r>
            <a:r>
              <a:rPr lang="en-US" sz="1100" b="0" dirty="0" err="1">
                <a:solidFill>
                  <a:srgbClr val="6688CC"/>
                </a:solidFill>
                <a:effectLst/>
                <a:latin typeface="Consolas" panose="020B0609020204030204" pitchFamily="49" charset="0"/>
              </a:rPr>
              <a:t>.</a:t>
            </a:r>
            <a:r>
              <a:rPr lang="en-US" sz="1100" b="0" dirty="0" err="1">
                <a:solidFill>
                  <a:srgbClr val="F280D0"/>
                </a:solidFill>
                <a:effectLst/>
                <a:latin typeface="Consolas" panose="020B0609020204030204" pitchFamily="49" charset="0"/>
              </a:rPr>
              <a:t>OrderId</a:t>
            </a:r>
            <a:endParaRPr lang="en-US" sz="1100" b="0" dirty="0">
              <a:solidFill>
                <a:srgbClr val="6688CC"/>
              </a:solidFill>
              <a:effectLst/>
              <a:latin typeface="Consolas" panose="020B0609020204030204" pitchFamily="49" charset="0"/>
            </a:endParaRPr>
          </a:p>
          <a:p>
            <a:pPr marL="0" indent="0">
              <a:buNone/>
            </a:pPr>
            <a:r>
              <a:rPr lang="en-US" sz="1100" b="0" dirty="0">
                <a:solidFill>
                  <a:srgbClr val="6688CC"/>
                </a:solidFill>
                <a:effectLst/>
                <a:latin typeface="Consolas" panose="020B0609020204030204" pitchFamily="49" charset="0"/>
              </a:rPr>
              <a:t>    ,</a:t>
            </a:r>
            <a:r>
              <a:rPr lang="en-US" sz="1100" b="0" dirty="0">
                <a:solidFill>
                  <a:srgbClr val="F280D0"/>
                </a:solidFill>
                <a:effectLst/>
                <a:latin typeface="Consolas" panose="020B0609020204030204" pitchFamily="49" charset="0"/>
              </a:rPr>
              <a:t>O</a:t>
            </a:r>
            <a:r>
              <a:rPr lang="en-US" sz="1100" b="0" dirty="0">
                <a:solidFill>
                  <a:srgbClr val="6688CC"/>
                </a:solidFill>
                <a:effectLst/>
                <a:latin typeface="Consolas" panose="020B0609020204030204" pitchFamily="49" charset="0"/>
              </a:rPr>
              <a:t>.</a:t>
            </a:r>
            <a:r>
              <a:rPr lang="en-US" sz="1100" b="0" dirty="0">
                <a:solidFill>
                  <a:srgbClr val="F280D0"/>
                </a:solidFill>
                <a:effectLst/>
                <a:latin typeface="Consolas" panose="020B0609020204030204" pitchFamily="49" charset="0"/>
              </a:rPr>
              <a:t>DATE</a:t>
            </a:r>
            <a:endParaRPr lang="en-US" sz="1100" b="0" dirty="0">
              <a:solidFill>
                <a:srgbClr val="6688CC"/>
              </a:solidFill>
              <a:effectLst/>
              <a:latin typeface="Consolas" panose="020B0609020204030204" pitchFamily="49" charset="0"/>
            </a:endParaRPr>
          </a:p>
          <a:p>
            <a:pPr marL="0" indent="0">
              <a:buNone/>
            </a:pPr>
            <a:r>
              <a:rPr lang="en-US" sz="1100" b="0" dirty="0">
                <a:solidFill>
                  <a:srgbClr val="6688CC"/>
                </a:solidFill>
                <a:effectLst/>
                <a:latin typeface="Consolas" panose="020B0609020204030204" pitchFamily="49" charset="0"/>
              </a:rPr>
              <a:t>    ,</a:t>
            </a:r>
            <a:r>
              <a:rPr lang="en-US" sz="1100" b="0" dirty="0">
                <a:solidFill>
                  <a:srgbClr val="9966B8"/>
                </a:solidFill>
                <a:effectLst/>
                <a:latin typeface="Consolas" panose="020B0609020204030204" pitchFamily="49" charset="0"/>
              </a:rPr>
              <a:t>SUM</a:t>
            </a:r>
            <a:r>
              <a:rPr lang="en-US" sz="1100" b="0" dirty="0">
                <a:solidFill>
                  <a:srgbClr val="6688CC"/>
                </a:solidFill>
                <a:effectLst/>
                <a:latin typeface="Consolas" panose="020B0609020204030204" pitchFamily="49" charset="0"/>
              </a:rPr>
              <a:t>(</a:t>
            </a:r>
            <a:r>
              <a:rPr lang="en-US" sz="1100" b="0" dirty="0" err="1">
                <a:solidFill>
                  <a:srgbClr val="F280D0"/>
                </a:solidFill>
                <a:effectLst/>
                <a:latin typeface="Consolas" panose="020B0609020204030204" pitchFamily="49" charset="0"/>
              </a:rPr>
              <a:t>D</a:t>
            </a:r>
            <a:r>
              <a:rPr lang="en-US" sz="1100" b="0" dirty="0" err="1">
                <a:solidFill>
                  <a:srgbClr val="6688CC"/>
                </a:solidFill>
                <a:effectLst/>
                <a:latin typeface="Consolas" panose="020B0609020204030204" pitchFamily="49" charset="0"/>
              </a:rPr>
              <a:t>.</a:t>
            </a:r>
            <a:r>
              <a:rPr lang="en-US" sz="1100" b="0" dirty="0" err="1">
                <a:solidFill>
                  <a:srgbClr val="F280D0"/>
                </a:solidFill>
                <a:effectLst/>
                <a:latin typeface="Consolas" panose="020B0609020204030204" pitchFamily="49" charset="0"/>
              </a:rPr>
              <a:t>UnitPrice</a:t>
            </a:r>
            <a:r>
              <a:rPr lang="en-US" sz="1100" b="0" dirty="0">
                <a:solidFill>
                  <a:srgbClr val="6688CC"/>
                </a:solidFill>
                <a:effectLst/>
                <a:latin typeface="Consolas" panose="020B0609020204030204" pitchFamily="49" charset="0"/>
              </a:rPr>
              <a:t> </a:t>
            </a:r>
            <a:r>
              <a:rPr lang="en-US" sz="1100" b="0" dirty="0">
                <a:solidFill>
                  <a:srgbClr val="225588"/>
                </a:solidFill>
                <a:effectLst/>
                <a:latin typeface="Consolas" panose="020B0609020204030204" pitchFamily="49" charset="0"/>
              </a:rPr>
              <a:t>*</a:t>
            </a:r>
            <a:r>
              <a:rPr lang="en-US" sz="1100" b="0" dirty="0">
                <a:solidFill>
                  <a:srgbClr val="6688CC"/>
                </a:solidFill>
                <a:effectLst/>
                <a:latin typeface="Consolas" panose="020B0609020204030204" pitchFamily="49" charset="0"/>
              </a:rPr>
              <a:t> </a:t>
            </a:r>
            <a:r>
              <a:rPr lang="en-US" sz="1100" b="0" dirty="0" err="1">
                <a:solidFill>
                  <a:srgbClr val="F280D0"/>
                </a:solidFill>
                <a:effectLst/>
                <a:latin typeface="Consolas" panose="020B0609020204030204" pitchFamily="49" charset="0"/>
              </a:rPr>
              <a:t>D</a:t>
            </a:r>
            <a:r>
              <a:rPr lang="en-US" sz="1100" b="0" dirty="0" err="1">
                <a:solidFill>
                  <a:srgbClr val="6688CC"/>
                </a:solidFill>
                <a:effectLst/>
                <a:latin typeface="Consolas" panose="020B0609020204030204" pitchFamily="49" charset="0"/>
              </a:rPr>
              <a:t>.</a:t>
            </a:r>
            <a:r>
              <a:rPr lang="en-US" sz="1100" b="0" dirty="0" err="1">
                <a:solidFill>
                  <a:srgbClr val="F280D0"/>
                </a:solidFill>
                <a:effectLst/>
                <a:latin typeface="Consolas" panose="020B0609020204030204" pitchFamily="49" charset="0"/>
              </a:rPr>
              <a:t>Quantity</a:t>
            </a:r>
            <a:r>
              <a:rPr lang="en-US" sz="1100" b="0" dirty="0">
                <a:solidFill>
                  <a:srgbClr val="6688CC"/>
                </a:solidFill>
                <a:effectLst/>
                <a:latin typeface="Consolas" panose="020B0609020204030204" pitchFamily="49" charset="0"/>
              </a:rPr>
              <a:t>) </a:t>
            </a:r>
            <a:r>
              <a:rPr lang="en-US" sz="1100" b="0" dirty="0">
                <a:solidFill>
                  <a:srgbClr val="225588"/>
                </a:solidFill>
                <a:effectLst/>
                <a:latin typeface="Consolas" panose="020B0609020204030204" pitchFamily="49" charset="0"/>
              </a:rPr>
              <a:t>AS</a:t>
            </a:r>
            <a:r>
              <a:rPr lang="en-US" sz="1100" b="0" dirty="0">
                <a:solidFill>
                  <a:srgbClr val="6688CC"/>
                </a:solidFill>
                <a:effectLst/>
                <a:latin typeface="Consolas" panose="020B0609020204030204" pitchFamily="49" charset="0"/>
              </a:rPr>
              <a:t> Paid</a:t>
            </a:r>
          </a:p>
          <a:p>
            <a:pPr marL="0" indent="0">
              <a:buNone/>
            </a:pPr>
            <a:r>
              <a:rPr lang="en-US" sz="1100" b="0" dirty="0">
                <a:solidFill>
                  <a:srgbClr val="225588"/>
                </a:solidFill>
                <a:effectLst/>
                <a:latin typeface="Consolas" panose="020B0609020204030204" pitchFamily="49" charset="0"/>
              </a:rPr>
              <a:t>FROM</a:t>
            </a:r>
            <a:r>
              <a:rPr lang="en-US" sz="1100" b="0" dirty="0">
                <a:solidFill>
                  <a:srgbClr val="6688CC"/>
                </a:solidFill>
                <a:effectLst/>
                <a:latin typeface="Consolas" panose="020B0609020204030204" pitchFamily="49" charset="0"/>
              </a:rPr>
              <a:t> Ord2 </a:t>
            </a:r>
            <a:r>
              <a:rPr lang="en-US" sz="1100" b="0" dirty="0">
                <a:solidFill>
                  <a:srgbClr val="225588"/>
                </a:solidFill>
                <a:effectLst/>
                <a:latin typeface="Consolas" panose="020B0609020204030204" pitchFamily="49" charset="0"/>
              </a:rPr>
              <a:t>AS</a:t>
            </a:r>
            <a:r>
              <a:rPr lang="en-US" sz="1100" b="0" dirty="0">
                <a:solidFill>
                  <a:srgbClr val="6688CC"/>
                </a:solidFill>
                <a:effectLst/>
                <a:latin typeface="Consolas" panose="020B0609020204030204" pitchFamily="49" charset="0"/>
              </a:rPr>
              <a:t> C</a:t>
            </a:r>
          </a:p>
          <a:p>
            <a:pPr marL="0" indent="0">
              <a:buNone/>
            </a:pPr>
            <a:r>
              <a:rPr lang="en-US" sz="1100" b="0" dirty="0">
                <a:solidFill>
                  <a:srgbClr val="225588"/>
                </a:solidFill>
                <a:effectLst/>
                <a:latin typeface="Consolas" panose="020B0609020204030204" pitchFamily="49" charset="0"/>
              </a:rPr>
              <a:t>JOIN</a:t>
            </a:r>
            <a:r>
              <a:rPr lang="en-US" sz="1100" b="0" dirty="0">
                <a:solidFill>
                  <a:srgbClr val="6688CC"/>
                </a:solidFill>
                <a:effectLst/>
                <a:latin typeface="Consolas" panose="020B0609020204030204" pitchFamily="49" charset="0"/>
              </a:rPr>
              <a:t> Ord </a:t>
            </a:r>
            <a:r>
              <a:rPr lang="en-US" sz="1100" b="0" dirty="0">
                <a:solidFill>
                  <a:srgbClr val="225588"/>
                </a:solidFill>
                <a:effectLst/>
                <a:latin typeface="Consolas" panose="020B0609020204030204" pitchFamily="49" charset="0"/>
              </a:rPr>
              <a:t>AS</a:t>
            </a:r>
            <a:r>
              <a:rPr lang="en-US" sz="1100" b="0" dirty="0">
                <a:solidFill>
                  <a:srgbClr val="6688CC"/>
                </a:solidFill>
                <a:effectLst/>
                <a:latin typeface="Consolas" panose="020B0609020204030204" pitchFamily="49" charset="0"/>
              </a:rPr>
              <a:t> O </a:t>
            </a:r>
            <a:r>
              <a:rPr lang="en-US" sz="1100" b="0" dirty="0">
                <a:solidFill>
                  <a:srgbClr val="225588"/>
                </a:solidFill>
                <a:effectLst/>
                <a:latin typeface="Consolas" panose="020B0609020204030204" pitchFamily="49" charset="0"/>
              </a:rPr>
              <a:t>ON</a:t>
            </a:r>
            <a:r>
              <a:rPr lang="en-US" sz="1100" b="0" dirty="0">
                <a:solidFill>
                  <a:srgbClr val="6688CC"/>
                </a:solidFill>
                <a:effectLst/>
                <a:latin typeface="Consolas" panose="020B0609020204030204" pitchFamily="49" charset="0"/>
              </a:rPr>
              <a:t> </a:t>
            </a:r>
            <a:r>
              <a:rPr lang="en-US" sz="1100" b="0" dirty="0" err="1">
                <a:solidFill>
                  <a:srgbClr val="F280D0"/>
                </a:solidFill>
                <a:effectLst/>
                <a:latin typeface="Consolas" panose="020B0609020204030204" pitchFamily="49" charset="0"/>
              </a:rPr>
              <a:t>C</a:t>
            </a:r>
            <a:r>
              <a:rPr lang="en-US" sz="1100" b="0" dirty="0" err="1">
                <a:solidFill>
                  <a:srgbClr val="6688CC"/>
                </a:solidFill>
                <a:effectLst/>
                <a:latin typeface="Consolas" panose="020B0609020204030204" pitchFamily="49" charset="0"/>
              </a:rPr>
              <a:t>.</a:t>
            </a:r>
            <a:r>
              <a:rPr lang="en-US" sz="1100" b="0" dirty="0" err="1">
                <a:solidFill>
                  <a:srgbClr val="F280D0"/>
                </a:solidFill>
                <a:effectLst/>
                <a:latin typeface="Consolas" panose="020B0609020204030204" pitchFamily="49" charset="0"/>
              </a:rPr>
              <a:t>CustomerId</a:t>
            </a:r>
            <a:r>
              <a:rPr lang="en-US" sz="1100" b="0" dirty="0">
                <a:solidFill>
                  <a:srgbClr val="6688CC"/>
                </a:solidFill>
                <a:effectLst/>
                <a:latin typeface="Consolas" panose="020B0609020204030204" pitchFamily="49" charset="0"/>
              </a:rPr>
              <a:t> </a:t>
            </a:r>
            <a:r>
              <a:rPr lang="en-US" sz="1100" b="0" dirty="0">
                <a:solidFill>
                  <a:srgbClr val="225588"/>
                </a:solidFill>
                <a:effectLst/>
                <a:latin typeface="Consolas" panose="020B0609020204030204" pitchFamily="49" charset="0"/>
              </a:rPr>
              <a:t>=</a:t>
            </a:r>
            <a:r>
              <a:rPr lang="en-US" sz="1100" b="0" dirty="0">
                <a:solidFill>
                  <a:srgbClr val="6688CC"/>
                </a:solidFill>
                <a:effectLst/>
                <a:latin typeface="Consolas" panose="020B0609020204030204" pitchFamily="49" charset="0"/>
              </a:rPr>
              <a:t> </a:t>
            </a:r>
            <a:r>
              <a:rPr lang="en-US" sz="1100" b="0" dirty="0" err="1">
                <a:solidFill>
                  <a:srgbClr val="F280D0"/>
                </a:solidFill>
                <a:effectLst/>
                <a:latin typeface="Consolas" panose="020B0609020204030204" pitchFamily="49" charset="0"/>
              </a:rPr>
              <a:t>O</a:t>
            </a:r>
            <a:r>
              <a:rPr lang="en-US" sz="1100" b="0" dirty="0" err="1">
                <a:solidFill>
                  <a:srgbClr val="6688CC"/>
                </a:solidFill>
                <a:effectLst/>
                <a:latin typeface="Consolas" panose="020B0609020204030204" pitchFamily="49" charset="0"/>
              </a:rPr>
              <a:t>.</a:t>
            </a:r>
            <a:r>
              <a:rPr lang="en-US" sz="1100" b="0" dirty="0" err="1">
                <a:solidFill>
                  <a:srgbClr val="F280D0"/>
                </a:solidFill>
                <a:effectLst/>
                <a:latin typeface="Consolas" panose="020B0609020204030204" pitchFamily="49" charset="0"/>
              </a:rPr>
              <a:t>CustomerId</a:t>
            </a:r>
            <a:endParaRPr lang="en-US" sz="1100" b="0" dirty="0">
              <a:solidFill>
                <a:srgbClr val="6688CC"/>
              </a:solidFill>
              <a:effectLst/>
              <a:latin typeface="Consolas" panose="020B0609020204030204" pitchFamily="49" charset="0"/>
            </a:endParaRPr>
          </a:p>
          <a:p>
            <a:pPr marL="0" indent="0">
              <a:buNone/>
            </a:pPr>
            <a:r>
              <a:rPr lang="en-US" sz="1100" b="0" dirty="0">
                <a:solidFill>
                  <a:srgbClr val="225588"/>
                </a:solidFill>
                <a:effectLst/>
                <a:latin typeface="Consolas" panose="020B0609020204030204" pitchFamily="49" charset="0"/>
              </a:rPr>
              <a:t>JOIN</a:t>
            </a:r>
            <a:r>
              <a:rPr lang="en-US" sz="1100" b="0" dirty="0">
                <a:solidFill>
                  <a:srgbClr val="6688CC"/>
                </a:solidFill>
                <a:effectLst/>
                <a:latin typeface="Consolas" panose="020B0609020204030204" pitchFamily="49" charset="0"/>
              </a:rPr>
              <a:t> [Sales].[</a:t>
            </a:r>
            <a:r>
              <a:rPr lang="en-US" sz="1100" b="0" dirty="0" err="1">
                <a:solidFill>
                  <a:srgbClr val="6688CC"/>
                </a:solidFill>
                <a:effectLst/>
                <a:latin typeface="Consolas" panose="020B0609020204030204" pitchFamily="49" charset="0"/>
              </a:rPr>
              <a:t>OrderDetail</a:t>
            </a:r>
            <a:r>
              <a:rPr lang="en-US" sz="1100" b="0" dirty="0">
                <a:solidFill>
                  <a:srgbClr val="6688CC"/>
                </a:solidFill>
                <a:effectLst/>
                <a:latin typeface="Consolas" panose="020B0609020204030204" pitchFamily="49" charset="0"/>
              </a:rPr>
              <a:t>] </a:t>
            </a:r>
            <a:r>
              <a:rPr lang="en-US" sz="1100" b="0" dirty="0">
                <a:solidFill>
                  <a:srgbClr val="225588"/>
                </a:solidFill>
                <a:effectLst/>
                <a:latin typeface="Consolas" panose="020B0609020204030204" pitchFamily="49" charset="0"/>
              </a:rPr>
              <a:t>AS</a:t>
            </a:r>
            <a:r>
              <a:rPr lang="en-US" sz="1100" b="0" dirty="0">
                <a:solidFill>
                  <a:srgbClr val="6688CC"/>
                </a:solidFill>
                <a:effectLst/>
                <a:latin typeface="Consolas" panose="020B0609020204030204" pitchFamily="49" charset="0"/>
              </a:rPr>
              <a:t> D </a:t>
            </a:r>
            <a:r>
              <a:rPr lang="en-US" sz="1100" b="0" dirty="0">
                <a:solidFill>
                  <a:srgbClr val="225588"/>
                </a:solidFill>
                <a:effectLst/>
                <a:latin typeface="Consolas" panose="020B0609020204030204" pitchFamily="49" charset="0"/>
              </a:rPr>
              <a:t>ON</a:t>
            </a:r>
            <a:r>
              <a:rPr lang="en-US" sz="1100" b="0" dirty="0">
                <a:solidFill>
                  <a:srgbClr val="6688CC"/>
                </a:solidFill>
                <a:effectLst/>
                <a:latin typeface="Consolas" panose="020B0609020204030204" pitchFamily="49" charset="0"/>
              </a:rPr>
              <a:t> </a:t>
            </a:r>
            <a:r>
              <a:rPr lang="en-US" sz="1100" b="0" dirty="0" err="1">
                <a:solidFill>
                  <a:srgbClr val="F280D0"/>
                </a:solidFill>
                <a:effectLst/>
                <a:latin typeface="Consolas" panose="020B0609020204030204" pitchFamily="49" charset="0"/>
              </a:rPr>
              <a:t>O</a:t>
            </a:r>
            <a:r>
              <a:rPr lang="en-US" sz="1100" b="0" dirty="0" err="1">
                <a:solidFill>
                  <a:srgbClr val="6688CC"/>
                </a:solidFill>
                <a:effectLst/>
                <a:latin typeface="Consolas" panose="020B0609020204030204" pitchFamily="49" charset="0"/>
              </a:rPr>
              <a:t>.</a:t>
            </a:r>
            <a:r>
              <a:rPr lang="en-US" sz="1100" b="0" dirty="0" err="1">
                <a:solidFill>
                  <a:srgbClr val="F280D0"/>
                </a:solidFill>
                <a:effectLst/>
                <a:latin typeface="Consolas" panose="020B0609020204030204" pitchFamily="49" charset="0"/>
              </a:rPr>
              <a:t>OrderId</a:t>
            </a:r>
            <a:r>
              <a:rPr lang="en-US" sz="1100" b="0" dirty="0">
                <a:solidFill>
                  <a:srgbClr val="6688CC"/>
                </a:solidFill>
                <a:effectLst/>
                <a:latin typeface="Consolas" panose="020B0609020204030204" pitchFamily="49" charset="0"/>
              </a:rPr>
              <a:t> </a:t>
            </a:r>
            <a:r>
              <a:rPr lang="en-US" sz="1100" b="0" dirty="0">
                <a:solidFill>
                  <a:srgbClr val="225588"/>
                </a:solidFill>
                <a:effectLst/>
                <a:latin typeface="Consolas" panose="020B0609020204030204" pitchFamily="49" charset="0"/>
              </a:rPr>
              <a:t>=</a:t>
            </a:r>
            <a:r>
              <a:rPr lang="en-US" sz="1100" b="0" dirty="0">
                <a:solidFill>
                  <a:srgbClr val="6688CC"/>
                </a:solidFill>
                <a:effectLst/>
                <a:latin typeface="Consolas" panose="020B0609020204030204" pitchFamily="49" charset="0"/>
              </a:rPr>
              <a:t> </a:t>
            </a:r>
            <a:r>
              <a:rPr lang="en-US" sz="1100" b="0" dirty="0" err="1">
                <a:solidFill>
                  <a:srgbClr val="F280D0"/>
                </a:solidFill>
                <a:effectLst/>
                <a:latin typeface="Consolas" panose="020B0609020204030204" pitchFamily="49" charset="0"/>
              </a:rPr>
              <a:t>D</a:t>
            </a:r>
            <a:r>
              <a:rPr lang="en-US" sz="1100" b="0" dirty="0" err="1">
                <a:solidFill>
                  <a:srgbClr val="6688CC"/>
                </a:solidFill>
                <a:effectLst/>
                <a:latin typeface="Consolas" panose="020B0609020204030204" pitchFamily="49" charset="0"/>
              </a:rPr>
              <a:t>.</a:t>
            </a:r>
            <a:r>
              <a:rPr lang="en-US" sz="1100" b="0" dirty="0" err="1">
                <a:solidFill>
                  <a:srgbClr val="F280D0"/>
                </a:solidFill>
                <a:effectLst/>
                <a:latin typeface="Consolas" panose="020B0609020204030204" pitchFamily="49" charset="0"/>
              </a:rPr>
              <a:t>OrderId</a:t>
            </a:r>
            <a:endParaRPr lang="en-US" sz="1100" b="0" dirty="0">
              <a:solidFill>
                <a:srgbClr val="6688CC"/>
              </a:solidFill>
              <a:effectLst/>
              <a:latin typeface="Consolas" panose="020B0609020204030204" pitchFamily="49" charset="0"/>
            </a:endParaRPr>
          </a:p>
          <a:p>
            <a:pPr marL="0" indent="0">
              <a:buNone/>
            </a:pPr>
            <a:r>
              <a:rPr lang="en-US" sz="1100" b="0" dirty="0">
                <a:solidFill>
                  <a:srgbClr val="225588"/>
                </a:solidFill>
                <a:effectLst/>
                <a:latin typeface="Consolas" panose="020B0609020204030204" pitchFamily="49" charset="0"/>
              </a:rPr>
              <a:t>JOIN</a:t>
            </a:r>
            <a:r>
              <a:rPr lang="en-US" sz="1100" b="0" dirty="0">
                <a:solidFill>
                  <a:srgbClr val="6688CC"/>
                </a:solidFill>
                <a:effectLst/>
                <a:latin typeface="Consolas" panose="020B0609020204030204" pitchFamily="49" charset="0"/>
              </a:rPr>
              <a:t> </a:t>
            </a:r>
            <a:r>
              <a:rPr lang="en-US" sz="1100" b="0" dirty="0" err="1">
                <a:solidFill>
                  <a:srgbClr val="6688CC"/>
                </a:solidFill>
                <a:effectLst/>
                <a:latin typeface="Consolas" panose="020B0609020204030204" pitchFamily="49" charset="0"/>
              </a:rPr>
              <a:t>getDiscontinued</a:t>
            </a:r>
            <a:r>
              <a:rPr lang="en-US" sz="1100" b="0" dirty="0">
                <a:solidFill>
                  <a:srgbClr val="6688CC"/>
                </a:solidFill>
                <a:effectLst/>
                <a:latin typeface="Consolas" panose="020B0609020204030204" pitchFamily="49" charset="0"/>
              </a:rPr>
              <a:t>(</a:t>
            </a:r>
            <a:r>
              <a:rPr lang="en-US" sz="1100" b="0" dirty="0">
                <a:solidFill>
                  <a:srgbClr val="F280D0"/>
                </a:solidFill>
                <a:effectLst/>
                <a:latin typeface="Consolas" panose="020B0609020204030204" pitchFamily="49" charset="0"/>
              </a:rPr>
              <a:t>1</a:t>
            </a:r>
            <a:r>
              <a:rPr lang="en-US" sz="1100" b="0" dirty="0">
                <a:solidFill>
                  <a:srgbClr val="6688CC"/>
                </a:solidFill>
                <a:effectLst/>
                <a:latin typeface="Consolas" panose="020B0609020204030204" pitchFamily="49" charset="0"/>
              </a:rPr>
              <a:t>) </a:t>
            </a:r>
            <a:r>
              <a:rPr lang="en-US" sz="1100" b="0" dirty="0">
                <a:solidFill>
                  <a:srgbClr val="225588"/>
                </a:solidFill>
                <a:effectLst/>
                <a:latin typeface="Consolas" panose="020B0609020204030204" pitchFamily="49" charset="0"/>
              </a:rPr>
              <a:t>AS</a:t>
            </a:r>
            <a:r>
              <a:rPr lang="en-US" sz="1100" b="0" dirty="0">
                <a:solidFill>
                  <a:srgbClr val="6688CC"/>
                </a:solidFill>
                <a:effectLst/>
                <a:latin typeface="Consolas" panose="020B0609020204030204" pitchFamily="49" charset="0"/>
              </a:rPr>
              <a:t> P </a:t>
            </a:r>
            <a:r>
              <a:rPr lang="en-US" sz="1100" b="0" dirty="0">
                <a:solidFill>
                  <a:srgbClr val="225588"/>
                </a:solidFill>
                <a:effectLst/>
                <a:latin typeface="Consolas" panose="020B0609020204030204" pitchFamily="49" charset="0"/>
              </a:rPr>
              <a:t>ON</a:t>
            </a:r>
            <a:r>
              <a:rPr lang="en-US" sz="1100" b="0" dirty="0">
                <a:solidFill>
                  <a:srgbClr val="6688CC"/>
                </a:solidFill>
                <a:effectLst/>
                <a:latin typeface="Consolas" panose="020B0609020204030204" pitchFamily="49" charset="0"/>
              </a:rPr>
              <a:t> </a:t>
            </a:r>
            <a:r>
              <a:rPr lang="en-US" sz="1100" b="0" dirty="0" err="1">
                <a:solidFill>
                  <a:srgbClr val="F280D0"/>
                </a:solidFill>
                <a:effectLst/>
                <a:latin typeface="Consolas" panose="020B0609020204030204" pitchFamily="49" charset="0"/>
              </a:rPr>
              <a:t>D</a:t>
            </a:r>
            <a:r>
              <a:rPr lang="en-US" sz="1100" b="0" dirty="0" err="1">
                <a:solidFill>
                  <a:srgbClr val="6688CC"/>
                </a:solidFill>
                <a:effectLst/>
                <a:latin typeface="Consolas" panose="020B0609020204030204" pitchFamily="49" charset="0"/>
              </a:rPr>
              <a:t>.</a:t>
            </a:r>
            <a:r>
              <a:rPr lang="en-US" sz="1100" b="0" dirty="0" err="1">
                <a:solidFill>
                  <a:srgbClr val="F280D0"/>
                </a:solidFill>
                <a:effectLst/>
                <a:latin typeface="Consolas" panose="020B0609020204030204" pitchFamily="49" charset="0"/>
              </a:rPr>
              <a:t>ProductId</a:t>
            </a:r>
            <a:r>
              <a:rPr lang="en-US" sz="1100" b="0" dirty="0">
                <a:solidFill>
                  <a:srgbClr val="6688CC"/>
                </a:solidFill>
                <a:effectLst/>
                <a:latin typeface="Consolas" panose="020B0609020204030204" pitchFamily="49" charset="0"/>
              </a:rPr>
              <a:t> </a:t>
            </a:r>
            <a:r>
              <a:rPr lang="en-US" sz="1100" b="0" dirty="0">
                <a:solidFill>
                  <a:srgbClr val="225588"/>
                </a:solidFill>
                <a:effectLst/>
                <a:latin typeface="Consolas" panose="020B0609020204030204" pitchFamily="49" charset="0"/>
              </a:rPr>
              <a:t>=</a:t>
            </a:r>
            <a:r>
              <a:rPr lang="en-US" sz="1100" b="0" dirty="0">
                <a:solidFill>
                  <a:srgbClr val="6688CC"/>
                </a:solidFill>
                <a:effectLst/>
                <a:latin typeface="Consolas" panose="020B0609020204030204" pitchFamily="49" charset="0"/>
              </a:rPr>
              <a:t> </a:t>
            </a:r>
            <a:r>
              <a:rPr lang="en-US" sz="1100" b="0" dirty="0" err="1">
                <a:solidFill>
                  <a:srgbClr val="F280D0"/>
                </a:solidFill>
                <a:effectLst/>
                <a:latin typeface="Consolas" panose="020B0609020204030204" pitchFamily="49" charset="0"/>
              </a:rPr>
              <a:t>P</a:t>
            </a:r>
            <a:r>
              <a:rPr lang="en-US" sz="1100" b="0" dirty="0" err="1">
                <a:solidFill>
                  <a:srgbClr val="6688CC"/>
                </a:solidFill>
                <a:effectLst/>
                <a:latin typeface="Consolas" panose="020B0609020204030204" pitchFamily="49" charset="0"/>
              </a:rPr>
              <a:t>.</a:t>
            </a:r>
            <a:r>
              <a:rPr lang="en-US" sz="1100" b="0" dirty="0" err="1">
                <a:solidFill>
                  <a:srgbClr val="F280D0"/>
                </a:solidFill>
                <a:effectLst/>
                <a:latin typeface="Consolas" panose="020B0609020204030204" pitchFamily="49" charset="0"/>
              </a:rPr>
              <a:t>ProductId</a:t>
            </a:r>
            <a:endParaRPr lang="en-US" sz="1100" b="0" dirty="0">
              <a:solidFill>
                <a:srgbClr val="6688CC"/>
              </a:solidFill>
              <a:effectLst/>
              <a:latin typeface="Consolas" panose="020B0609020204030204" pitchFamily="49" charset="0"/>
            </a:endParaRPr>
          </a:p>
          <a:p>
            <a:pPr marL="0" indent="0">
              <a:buNone/>
            </a:pPr>
            <a:r>
              <a:rPr lang="en-US" sz="1100" b="0" dirty="0">
                <a:solidFill>
                  <a:srgbClr val="225588"/>
                </a:solidFill>
                <a:effectLst/>
                <a:latin typeface="Consolas" panose="020B0609020204030204" pitchFamily="49" charset="0"/>
              </a:rPr>
              <a:t>GROUP BY</a:t>
            </a:r>
            <a:r>
              <a:rPr lang="en-US" sz="1100" b="0" dirty="0">
                <a:solidFill>
                  <a:srgbClr val="6688CC"/>
                </a:solidFill>
                <a:effectLst/>
                <a:latin typeface="Consolas" panose="020B0609020204030204" pitchFamily="49" charset="0"/>
              </a:rPr>
              <a:t> </a:t>
            </a:r>
            <a:r>
              <a:rPr lang="en-US" sz="1100" b="0" dirty="0" err="1">
                <a:solidFill>
                  <a:srgbClr val="F280D0"/>
                </a:solidFill>
                <a:effectLst/>
                <a:latin typeface="Consolas" panose="020B0609020204030204" pitchFamily="49" charset="0"/>
              </a:rPr>
              <a:t>C</a:t>
            </a:r>
            <a:r>
              <a:rPr lang="en-US" sz="1100" b="0" dirty="0" err="1">
                <a:solidFill>
                  <a:srgbClr val="6688CC"/>
                </a:solidFill>
                <a:effectLst/>
                <a:latin typeface="Consolas" panose="020B0609020204030204" pitchFamily="49" charset="0"/>
              </a:rPr>
              <a:t>.</a:t>
            </a:r>
            <a:r>
              <a:rPr lang="en-US" sz="1100" b="0" dirty="0" err="1">
                <a:solidFill>
                  <a:srgbClr val="F280D0"/>
                </a:solidFill>
                <a:effectLst/>
                <a:latin typeface="Consolas" panose="020B0609020204030204" pitchFamily="49" charset="0"/>
              </a:rPr>
              <a:t>CompanyName</a:t>
            </a:r>
            <a:endParaRPr lang="en-US" sz="1100" b="0" dirty="0">
              <a:solidFill>
                <a:srgbClr val="6688CC"/>
              </a:solidFill>
              <a:effectLst/>
              <a:latin typeface="Consolas" panose="020B0609020204030204" pitchFamily="49" charset="0"/>
            </a:endParaRPr>
          </a:p>
          <a:p>
            <a:pPr marL="0" indent="0">
              <a:buNone/>
            </a:pPr>
            <a:r>
              <a:rPr lang="en-US" sz="1100" b="0" dirty="0">
                <a:solidFill>
                  <a:srgbClr val="6688CC"/>
                </a:solidFill>
                <a:effectLst/>
                <a:latin typeface="Consolas" panose="020B0609020204030204" pitchFamily="49" charset="0"/>
              </a:rPr>
              <a:t>    ,</a:t>
            </a:r>
            <a:r>
              <a:rPr lang="en-US" sz="1100" b="0" dirty="0" err="1">
                <a:solidFill>
                  <a:srgbClr val="F280D0"/>
                </a:solidFill>
                <a:effectLst/>
                <a:latin typeface="Consolas" panose="020B0609020204030204" pitchFamily="49" charset="0"/>
              </a:rPr>
              <a:t>P</a:t>
            </a:r>
            <a:r>
              <a:rPr lang="en-US" sz="1100" b="0" dirty="0" err="1">
                <a:solidFill>
                  <a:srgbClr val="6688CC"/>
                </a:solidFill>
                <a:effectLst/>
                <a:latin typeface="Consolas" panose="020B0609020204030204" pitchFamily="49" charset="0"/>
              </a:rPr>
              <a:t>.</a:t>
            </a:r>
            <a:r>
              <a:rPr lang="en-US" sz="1100" b="0" dirty="0" err="1">
                <a:solidFill>
                  <a:srgbClr val="F280D0"/>
                </a:solidFill>
                <a:effectLst/>
                <a:latin typeface="Consolas" panose="020B0609020204030204" pitchFamily="49" charset="0"/>
              </a:rPr>
              <a:t>ProductId</a:t>
            </a:r>
            <a:endParaRPr lang="en-US" sz="1100" b="0" dirty="0">
              <a:solidFill>
                <a:srgbClr val="6688CC"/>
              </a:solidFill>
              <a:effectLst/>
              <a:latin typeface="Consolas" panose="020B0609020204030204" pitchFamily="49" charset="0"/>
            </a:endParaRPr>
          </a:p>
          <a:p>
            <a:pPr marL="0" indent="0">
              <a:buNone/>
            </a:pPr>
            <a:r>
              <a:rPr lang="en-US" sz="1100" b="0" dirty="0">
                <a:solidFill>
                  <a:srgbClr val="6688CC"/>
                </a:solidFill>
                <a:effectLst/>
                <a:latin typeface="Consolas" panose="020B0609020204030204" pitchFamily="49" charset="0"/>
              </a:rPr>
              <a:t>    ,</a:t>
            </a:r>
            <a:r>
              <a:rPr lang="en-US" sz="1100" b="0" dirty="0" err="1">
                <a:solidFill>
                  <a:srgbClr val="F280D0"/>
                </a:solidFill>
                <a:effectLst/>
                <a:latin typeface="Consolas" panose="020B0609020204030204" pitchFamily="49" charset="0"/>
              </a:rPr>
              <a:t>O</a:t>
            </a:r>
            <a:r>
              <a:rPr lang="en-US" sz="1100" b="0" dirty="0" err="1">
                <a:solidFill>
                  <a:srgbClr val="6688CC"/>
                </a:solidFill>
                <a:effectLst/>
                <a:latin typeface="Consolas" panose="020B0609020204030204" pitchFamily="49" charset="0"/>
              </a:rPr>
              <a:t>.</a:t>
            </a:r>
            <a:r>
              <a:rPr lang="en-US" sz="1100" b="0" dirty="0" err="1">
                <a:solidFill>
                  <a:srgbClr val="F280D0"/>
                </a:solidFill>
                <a:effectLst/>
                <a:latin typeface="Consolas" panose="020B0609020204030204" pitchFamily="49" charset="0"/>
              </a:rPr>
              <a:t>OrderId</a:t>
            </a:r>
            <a:endParaRPr lang="en-US" sz="1100" b="0" dirty="0">
              <a:solidFill>
                <a:srgbClr val="6688CC"/>
              </a:solidFill>
              <a:effectLst/>
              <a:latin typeface="Consolas" panose="020B0609020204030204" pitchFamily="49" charset="0"/>
            </a:endParaRPr>
          </a:p>
          <a:p>
            <a:pPr marL="0" indent="0">
              <a:buNone/>
            </a:pPr>
            <a:r>
              <a:rPr lang="en-US" sz="1100" b="0" dirty="0">
                <a:solidFill>
                  <a:srgbClr val="6688CC"/>
                </a:solidFill>
                <a:effectLst/>
                <a:latin typeface="Consolas" panose="020B0609020204030204" pitchFamily="49" charset="0"/>
              </a:rPr>
              <a:t>    ,</a:t>
            </a:r>
            <a:r>
              <a:rPr lang="en-US" sz="1100" b="0" dirty="0">
                <a:solidFill>
                  <a:srgbClr val="F280D0"/>
                </a:solidFill>
                <a:effectLst/>
                <a:latin typeface="Consolas" panose="020B0609020204030204" pitchFamily="49" charset="0"/>
              </a:rPr>
              <a:t>O</a:t>
            </a:r>
            <a:r>
              <a:rPr lang="en-US" sz="1100" b="0" dirty="0">
                <a:solidFill>
                  <a:srgbClr val="6688CC"/>
                </a:solidFill>
                <a:effectLst/>
                <a:latin typeface="Consolas" panose="020B0609020204030204" pitchFamily="49" charset="0"/>
              </a:rPr>
              <a:t>.</a:t>
            </a:r>
            <a:r>
              <a:rPr lang="en-US" sz="1100" b="0" dirty="0">
                <a:solidFill>
                  <a:srgbClr val="F280D0"/>
                </a:solidFill>
                <a:effectLst/>
                <a:latin typeface="Consolas" panose="020B0609020204030204" pitchFamily="49" charset="0"/>
              </a:rPr>
              <a:t>DATE</a:t>
            </a:r>
            <a:r>
              <a:rPr lang="en-US" sz="1100" b="0" dirty="0">
                <a:solidFill>
                  <a:srgbClr val="6688CC"/>
                </a:solidFill>
                <a:effectLst/>
                <a:latin typeface="Consolas" panose="020B0609020204030204" pitchFamily="49" charset="0"/>
              </a:rPr>
              <a:t>;</a:t>
            </a:r>
          </a:p>
          <a:p>
            <a:pPr marL="0" indent="0">
              <a:buNone/>
            </a:pPr>
            <a:r>
              <a:rPr lang="en-US" sz="1100" b="0" dirty="0">
                <a:solidFill>
                  <a:srgbClr val="225588"/>
                </a:solidFill>
                <a:effectLst/>
                <a:latin typeface="Consolas" panose="020B0609020204030204" pitchFamily="49" charset="0"/>
              </a:rPr>
              <a:t>GO</a:t>
            </a:r>
            <a:endParaRPr lang="en-US" sz="1100"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endParaRPr lang="en-US" dirty="0"/>
          </a:p>
        </p:txBody>
      </p:sp>
      <p:sp>
        <p:nvSpPr>
          <p:cNvPr id="5" name="Content Placeholder 2">
            <a:extLst>
              <a:ext uri="{FF2B5EF4-FFF2-40B4-BE49-F238E27FC236}">
                <a16:creationId xmlns:a16="http://schemas.microsoft.com/office/drawing/2014/main" id="{FD663280-7E87-46CB-86E5-5091A7ED55F3}"/>
              </a:ext>
            </a:extLst>
          </p:cNvPr>
          <p:cNvSpPr txBox="1">
            <a:spLocks/>
          </p:cNvSpPr>
          <p:nvPr/>
        </p:nvSpPr>
        <p:spPr>
          <a:xfrm>
            <a:off x="320954" y="1550989"/>
            <a:ext cx="3959217" cy="5159690"/>
          </a:xfrm>
          <a:prstGeom prst="rect">
            <a:avLst/>
          </a:prstGeom>
        </p:spPr>
        <p:txBody>
          <a:bodyPr vert="horz" lIns="91440" tIns="45720" rIns="91440" bIns="45720" rtlCol="0">
            <a:normAutofit fontScale="40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sz="2800" dirty="0">
                <a:solidFill>
                  <a:srgbClr val="225588"/>
                </a:solidFill>
                <a:latin typeface="Consolas" panose="020B0609020204030204" pitchFamily="49" charset="0"/>
              </a:rPr>
              <a:t>WITH</a:t>
            </a:r>
            <a:r>
              <a:rPr lang="en-US" sz="2800" dirty="0">
                <a:solidFill>
                  <a:srgbClr val="6688CC"/>
                </a:solidFill>
                <a:latin typeface="Consolas" panose="020B0609020204030204" pitchFamily="49" charset="0"/>
              </a:rPr>
              <a:t> Ord</a:t>
            </a:r>
          </a:p>
          <a:p>
            <a:pPr marL="0" indent="0">
              <a:buFont typeface="Wingdings 3" charset="2"/>
              <a:buNone/>
            </a:pPr>
            <a:r>
              <a:rPr lang="en-US" sz="2800" dirty="0">
                <a:solidFill>
                  <a:srgbClr val="225588"/>
                </a:solidFill>
                <a:latin typeface="Consolas" panose="020B0609020204030204" pitchFamily="49" charset="0"/>
              </a:rPr>
              <a:t>AS</a:t>
            </a:r>
            <a:r>
              <a:rPr lang="en-US" sz="2800" dirty="0">
                <a:solidFill>
                  <a:srgbClr val="6688CC"/>
                </a:solidFill>
                <a:latin typeface="Consolas" panose="020B0609020204030204" pitchFamily="49" charset="0"/>
              </a:rPr>
              <a:t> (</a:t>
            </a:r>
          </a:p>
          <a:p>
            <a:pPr marL="0" indent="0">
              <a:buFont typeface="Wingdings 3" charset="2"/>
              <a:buNone/>
            </a:pPr>
            <a:r>
              <a:rPr lang="en-US" sz="2800" dirty="0">
                <a:solidFill>
                  <a:srgbClr val="6688CC"/>
                </a:solidFill>
                <a:latin typeface="Consolas" panose="020B0609020204030204" pitchFamily="49" charset="0"/>
              </a:rPr>
              <a:t>    </a:t>
            </a:r>
            <a:r>
              <a:rPr lang="en-US" sz="2800" dirty="0">
                <a:solidFill>
                  <a:srgbClr val="225588"/>
                </a:solidFill>
                <a:latin typeface="Consolas" panose="020B0609020204030204" pitchFamily="49" charset="0"/>
              </a:rPr>
              <a:t>SELECT</a:t>
            </a:r>
            <a:r>
              <a:rPr lang="en-US" sz="2800" dirty="0">
                <a:solidFill>
                  <a:srgbClr val="6688CC"/>
                </a:solidFill>
                <a:latin typeface="Consolas" panose="020B0609020204030204" pitchFamily="49" charset="0"/>
              </a:rPr>
              <a:t> </a:t>
            </a:r>
            <a:r>
              <a:rPr lang="en-US" sz="2800" dirty="0" err="1">
                <a:solidFill>
                  <a:srgbClr val="F280D0"/>
                </a:solidFill>
                <a:latin typeface="Consolas" panose="020B0609020204030204" pitchFamily="49" charset="0"/>
              </a:rPr>
              <a:t>O</a:t>
            </a:r>
            <a:r>
              <a:rPr lang="en-US" sz="2800" dirty="0" err="1">
                <a:solidFill>
                  <a:srgbClr val="6688CC"/>
                </a:solidFill>
                <a:latin typeface="Consolas" panose="020B0609020204030204" pitchFamily="49" charset="0"/>
              </a:rPr>
              <a:t>.</a:t>
            </a:r>
            <a:r>
              <a:rPr lang="en-US" sz="2800" dirty="0" err="1">
                <a:solidFill>
                  <a:srgbClr val="F280D0"/>
                </a:solidFill>
                <a:latin typeface="Consolas" panose="020B0609020204030204" pitchFamily="49" charset="0"/>
              </a:rPr>
              <a:t>OrderId</a:t>
            </a:r>
            <a:endParaRPr lang="en-US" sz="2800" dirty="0">
              <a:solidFill>
                <a:srgbClr val="6688CC"/>
              </a:solidFill>
              <a:latin typeface="Consolas" panose="020B0609020204030204" pitchFamily="49" charset="0"/>
            </a:endParaRPr>
          </a:p>
          <a:p>
            <a:pPr marL="0" indent="0">
              <a:buFont typeface="Wingdings 3" charset="2"/>
              <a:buNone/>
            </a:pPr>
            <a:r>
              <a:rPr lang="en-US" sz="2800" dirty="0">
                <a:solidFill>
                  <a:srgbClr val="6688CC"/>
                </a:solidFill>
                <a:latin typeface="Consolas" panose="020B0609020204030204" pitchFamily="49" charset="0"/>
              </a:rPr>
              <a:t>        ,</a:t>
            </a:r>
            <a:r>
              <a:rPr lang="en-US" sz="2800" dirty="0" err="1">
                <a:solidFill>
                  <a:srgbClr val="F280D0"/>
                </a:solidFill>
                <a:latin typeface="Consolas" panose="020B0609020204030204" pitchFamily="49" charset="0"/>
              </a:rPr>
              <a:t>O</a:t>
            </a:r>
            <a:r>
              <a:rPr lang="en-US" sz="2800" dirty="0" err="1">
                <a:solidFill>
                  <a:srgbClr val="6688CC"/>
                </a:solidFill>
                <a:latin typeface="Consolas" panose="020B0609020204030204" pitchFamily="49" charset="0"/>
              </a:rPr>
              <a:t>.</a:t>
            </a:r>
            <a:r>
              <a:rPr lang="en-US" sz="2800" dirty="0" err="1">
                <a:solidFill>
                  <a:srgbClr val="F280D0"/>
                </a:solidFill>
                <a:latin typeface="Consolas" panose="020B0609020204030204" pitchFamily="49" charset="0"/>
              </a:rPr>
              <a:t>OrderDate</a:t>
            </a:r>
            <a:r>
              <a:rPr lang="en-US" sz="2800" dirty="0">
                <a:solidFill>
                  <a:srgbClr val="6688CC"/>
                </a:solidFill>
                <a:latin typeface="Consolas" panose="020B0609020204030204" pitchFamily="49" charset="0"/>
              </a:rPr>
              <a:t> </a:t>
            </a:r>
            <a:r>
              <a:rPr lang="en-US" sz="2800" dirty="0">
                <a:solidFill>
                  <a:srgbClr val="225588"/>
                </a:solidFill>
                <a:latin typeface="Consolas" panose="020B0609020204030204" pitchFamily="49" charset="0"/>
              </a:rPr>
              <a:t>AS</a:t>
            </a:r>
            <a:r>
              <a:rPr lang="en-US" sz="2800" dirty="0">
                <a:solidFill>
                  <a:srgbClr val="6688CC"/>
                </a:solidFill>
                <a:latin typeface="Consolas" panose="020B0609020204030204" pitchFamily="49" charset="0"/>
              </a:rPr>
              <a:t> </a:t>
            </a:r>
            <a:r>
              <a:rPr lang="en-US" sz="2800" dirty="0">
                <a:solidFill>
                  <a:srgbClr val="225588"/>
                </a:solidFill>
                <a:latin typeface="Consolas" panose="020B0609020204030204" pitchFamily="49" charset="0"/>
              </a:rPr>
              <a:t>DATE</a:t>
            </a:r>
            <a:endParaRPr lang="en-US" sz="2800" dirty="0">
              <a:solidFill>
                <a:srgbClr val="6688CC"/>
              </a:solidFill>
              <a:latin typeface="Consolas" panose="020B0609020204030204" pitchFamily="49" charset="0"/>
            </a:endParaRPr>
          </a:p>
          <a:p>
            <a:pPr marL="0" indent="0">
              <a:buFont typeface="Wingdings 3" charset="2"/>
              <a:buNone/>
            </a:pPr>
            <a:r>
              <a:rPr lang="en-US" sz="2800" dirty="0">
                <a:solidFill>
                  <a:srgbClr val="6688CC"/>
                </a:solidFill>
                <a:latin typeface="Consolas" panose="020B0609020204030204" pitchFamily="49" charset="0"/>
              </a:rPr>
              <a:t>        ,</a:t>
            </a:r>
            <a:r>
              <a:rPr lang="en-US" sz="2800" dirty="0" err="1">
                <a:solidFill>
                  <a:srgbClr val="F280D0"/>
                </a:solidFill>
                <a:latin typeface="Consolas" panose="020B0609020204030204" pitchFamily="49" charset="0"/>
              </a:rPr>
              <a:t>O</a:t>
            </a:r>
            <a:r>
              <a:rPr lang="en-US" sz="2800" dirty="0" err="1">
                <a:solidFill>
                  <a:srgbClr val="6688CC"/>
                </a:solidFill>
                <a:latin typeface="Consolas" panose="020B0609020204030204" pitchFamily="49" charset="0"/>
              </a:rPr>
              <a:t>.</a:t>
            </a:r>
            <a:r>
              <a:rPr lang="en-US" sz="2800" dirty="0" err="1">
                <a:solidFill>
                  <a:srgbClr val="F280D0"/>
                </a:solidFill>
                <a:latin typeface="Consolas" panose="020B0609020204030204" pitchFamily="49" charset="0"/>
              </a:rPr>
              <a:t>CustomerId</a:t>
            </a:r>
            <a:endParaRPr lang="en-US" sz="2800" dirty="0">
              <a:solidFill>
                <a:srgbClr val="6688CC"/>
              </a:solidFill>
              <a:latin typeface="Consolas" panose="020B0609020204030204" pitchFamily="49" charset="0"/>
            </a:endParaRPr>
          </a:p>
          <a:p>
            <a:pPr marL="0" indent="0">
              <a:buFont typeface="Wingdings 3" charset="2"/>
              <a:buNone/>
            </a:pPr>
            <a:r>
              <a:rPr lang="en-US" sz="2800" dirty="0">
                <a:solidFill>
                  <a:srgbClr val="6688CC"/>
                </a:solidFill>
                <a:latin typeface="Consolas" panose="020B0609020204030204" pitchFamily="49" charset="0"/>
              </a:rPr>
              <a:t>    </a:t>
            </a:r>
            <a:r>
              <a:rPr lang="en-US" sz="2800" dirty="0">
                <a:solidFill>
                  <a:srgbClr val="225588"/>
                </a:solidFill>
                <a:latin typeface="Consolas" panose="020B0609020204030204" pitchFamily="49" charset="0"/>
              </a:rPr>
              <a:t>FROM</a:t>
            </a:r>
            <a:r>
              <a:rPr lang="en-US" sz="2800" dirty="0">
                <a:solidFill>
                  <a:srgbClr val="6688CC"/>
                </a:solidFill>
                <a:latin typeface="Consolas" panose="020B0609020204030204" pitchFamily="49" charset="0"/>
              </a:rPr>
              <a:t> [Sales].[Order] </a:t>
            </a:r>
            <a:r>
              <a:rPr lang="en-US" sz="2800" dirty="0">
                <a:solidFill>
                  <a:srgbClr val="225588"/>
                </a:solidFill>
                <a:latin typeface="Consolas" panose="020B0609020204030204" pitchFamily="49" charset="0"/>
              </a:rPr>
              <a:t>AS</a:t>
            </a:r>
            <a:r>
              <a:rPr lang="en-US" sz="2800" dirty="0">
                <a:solidFill>
                  <a:srgbClr val="6688CC"/>
                </a:solidFill>
                <a:latin typeface="Consolas" panose="020B0609020204030204" pitchFamily="49" charset="0"/>
              </a:rPr>
              <a:t> O</a:t>
            </a:r>
          </a:p>
          <a:p>
            <a:pPr marL="0" indent="0">
              <a:buFont typeface="Wingdings 3" charset="2"/>
              <a:buNone/>
            </a:pPr>
            <a:r>
              <a:rPr lang="en-US" sz="2800" dirty="0">
                <a:solidFill>
                  <a:srgbClr val="6688CC"/>
                </a:solidFill>
                <a:latin typeface="Consolas" panose="020B0609020204030204" pitchFamily="49" charset="0"/>
              </a:rPr>
              <a:t>    </a:t>
            </a:r>
            <a:r>
              <a:rPr lang="en-US" sz="2800" dirty="0">
                <a:solidFill>
                  <a:srgbClr val="225588"/>
                </a:solidFill>
                <a:latin typeface="Consolas" panose="020B0609020204030204" pitchFamily="49" charset="0"/>
              </a:rPr>
              <a:t>GROUP BY</a:t>
            </a:r>
            <a:r>
              <a:rPr lang="en-US" sz="2800" dirty="0">
                <a:solidFill>
                  <a:srgbClr val="6688CC"/>
                </a:solidFill>
                <a:latin typeface="Consolas" panose="020B0609020204030204" pitchFamily="49" charset="0"/>
              </a:rPr>
              <a:t> </a:t>
            </a:r>
            <a:r>
              <a:rPr lang="en-US" sz="2800" dirty="0" err="1">
                <a:solidFill>
                  <a:srgbClr val="F280D0"/>
                </a:solidFill>
                <a:latin typeface="Consolas" panose="020B0609020204030204" pitchFamily="49" charset="0"/>
              </a:rPr>
              <a:t>O</a:t>
            </a:r>
            <a:r>
              <a:rPr lang="en-US" sz="2800" dirty="0" err="1">
                <a:solidFill>
                  <a:srgbClr val="6688CC"/>
                </a:solidFill>
                <a:latin typeface="Consolas" panose="020B0609020204030204" pitchFamily="49" charset="0"/>
              </a:rPr>
              <a:t>.</a:t>
            </a:r>
            <a:r>
              <a:rPr lang="en-US" sz="2800" dirty="0" err="1">
                <a:solidFill>
                  <a:srgbClr val="F280D0"/>
                </a:solidFill>
                <a:latin typeface="Consolas" panose="020B0609020204030204" pitchFamily="49" charset="0"/>
              </a:rPr>
              <a:t>OrderId</a:t>
            </a:r>
            <a:endParaRPr lang="en-US" sz="2800" dirty="0">
              <a:solidFill>
                <a:srgbClr val="6688CC"/>
              </a:solidFill>
              <a:latin typeface="Consolas" panose="020B0609020204030204" pitchFamily="49" charset="0"/>
            </a:endParaRPr>
          </a:p>
          <a:p>
            <a:pPr marL="0" indent="0">
              <a:buFont typeface="Wingdings 3" charset="2"/>
              <a:buNone/>
            </a:pPr>
            <a:r>
              <a:rPr lang="en-US" sz="2800" dirty="0">
                <a:solidFill>
                  <a:srgbClr val="6688CC"/>
                </a:solidFill>
                <a:latin typeface="Consolas" panose="020B0609020204030204" pitchFamily="49" charset="0"/>
              </a:rPr>
              <a:t>        ,</a:t>
            </a:r>
            <a:r>
              <a:rPr lang="en-US" sz="2800" dirty="0" err="1">
                <a:solidFill>
                  <a:srgbClr val="F280D0"/>
                </a:solidFill>
                <a:latin typeface="Consolas" panose="020B0609020204030204" pitchFamily="49" charset="0"/>
              </a:rPr>
              <a:t>O</a:t>
            </a:r>
            <a:r>
              <a:rPr lang="en-US" sz="2800" dirty="0" err="1">
                <a:solidFill>
                  <a:srgbClr val="6688CC"/>
                </a:solidFill>
                <a:latin typeface="Consolas" panose="020B0609020204030204" pitchFamily="49" charset="0"/>
              </a:rPr>
              <a:t>.</a:t>
            </a:r>
            <a:r>
              <a:rPr lang="en-US" sz="2800" dirty="0" err="1">
                <a:solidFill>
                  <a:srgbClr val="F280D0"/>
                </a:solidFill>
                <a:latin typeface="Consolas" panose="020B0609020204030204" pitchFamily="49" charset="0"/>
              </a:rPr>
              <a:t>OrderDate</a:t>
            </a:r>
            <a:endParaRPr lang="en-US" sz="2800" dirty="0">
              <a:solidFill>
                <a:srgbClr val="6688CC"/>
              </a:solidFill>
              <a:latin typeface="Consolas" panose="020B0609020204030204" pitchFamily="49" charset="0"/>
            </a:endParaRPr>
          </a:p>
          <a:p>
            <a:pPr marL="0" indent="0">
              <a:buFont typeface="Wingdings 3" charset="2"/>
              <a:buNone/>
            </a:pPr>
            <a:r>
              <a:rPr lang="en-US" sz="2800" dirty="0">
                <a:solidFill>
                  <a:srgbClr val="6688CC"/>
                </a:solidFill>
                <a:latin typeface="Consolas" panose="020B0609020204030204" pitchFamily="49" charset="0"/>
              </a:rPr>
              <a:t>        ,</a:t>
            </a:r>
            <a:r>
              <a:rPr lang="en-US" sz="2800" dirty="0" err="1">
                <a:solidFill>
                  <a:srgbClr val="F280D0"/>
                </a:solidFill>
                <a:latin typeface="Consolas" panose="020B0609020204030204" pitchFamily="49" charset="0"/>
              </a:rPr>
              <a:t>O</a:t>
            </a:r>
            <a:r>
              <a:rPr lang="en-US" sz="2800" dirty="0" err="1">
                <a:solidFill>
                  <a:srgbClr val="6688CC"/>
                </a:solidFill>
                <a:latin typeface="Consolas" panose="020B0609020204030204" pitchFamily="49" charset="0"/>
              </a:rPr>
              <a:t>.</a:t>
            </a:r>
            <a:r>
              <a:rPr lang="en-US" sz="2800" dirty="0" err="1">
                <a:solidFill>
                  <a:srgbClr val="F280D0"/>
                </a:solidFill>
                <a:latin typeface="Consolas" panose="020B0609020204030204" pitchFamily="49" charset="0"/>
              </a:rPr>
              <a:t>CustomerId</a:t>
            </a:r>
            <a:endParaRPr lang="en-US" sz="2800" dirty="0">
              <a:solidFill>
                <a:srgbClr val="6688CC"/>
              </a:solidFill>
              <a:latin typeface="Consolas" panose="020B0609020204030204" pitchFamily="49" charset="0"/>
            </a:endParaRPr>
          </a:p>
          <a:p>
            <a:pPr marL="0" indent="0">
              <a:buFont typeface="Wingdings 3" charset="2"/>
              <a:buNone/>
            </a:pPr>
            <a:r>
              <a:rPr lang="en-US" sz="2800" dirty="0">
                <a:solidFill>
                  <a:srgbClr val="6688CC"/>
                </a:solidFill>
                <a:latin typeface="Consolas" panose="020B0609020204030204" pitchFamily="49" charset="0"/>
              </a:rPr>
              <a:t>    )</a:t>
            </a:r>
          </a:p>
          <a:p>
            <a:pPr marL="0" indent="0">
              <a:buFont typeface="Wingdings 3" charset="2"/>
              <a:buNone/>
            </a:pPr>
            <a:r>
              <a:rPr lang="en-US" sz="2800" dirty="0">
                <a:solidFill>
                  <a:srgbClr val="6688CC"/>
                </a:solidFill>
                <a:latin typeface="Consolas" panose="020B0609020204030204" pitchFamily="49" charset="0"/>
              </a:rPr>
              <a:t>    ,Ord2</a:t>
            </a:r>
          </a:p>
          <a:p>
            <a:pPr marL="0" indent="0">
              <a:buFont typeface="Wingdings 3" charset="2"/>
              <a:buNone/>
            </a:pPr>
            <a:r>
              <a:rPr lang="en-US" sz="2800" dirty="0">
                <a:solidFill>
                  <a:srgbClr val="225588"/>
                </a:solidFill>
                <a:latin typeface="Consolas" panose="020B0609020204030204" pitchFamily="49" charset="0"/>
              </a:rPr>
              <a:t>AS</a:t>
            </a:r>
            <a:r>
              <a:rPr lang="en-US" sz="2800" dirty="0">
                <a:solidFill>
                  <a:srgbClr val="6688CC"/>
                </a:solidFill>
                <a:latin typeface="Consolas" panose="020B0609020204030204" pitchFamily="49" charset="0"/>
              </a:rPr>
              <a:t> (</a:t>
            </a:r>
          </a:p>
          <a:p>
            <a:pPr marL="0" indent="0">
              <a:buFont typeface="Wingdings 3" charset="2"/>
              <a:buNone/>
            </a:pPr>
            <a:r>
              <a:rPr lang="en-US" sz="2800" dirty="0">
                <a:solidFill>
                  <a:srgbClr val="6688CC"/>
                </a:solidFill>
                <a:latin typeface="Consolas" panose="020B0609020204030204" pitchFamily="49" charset="0"/>
              </a:rPr>
              <a:t>    </a:t>
            </a:r>
            <a:r>
              <a:rPr lang="en-US" sz="2800" dirty="0">
                <a:solidFill>
                  <a:srgbClr val="225588"/>
                </a:solidFill>
                <a:latin typeface="Consolas" panose="020B0609020204030204" pitchFamily="49" charset="0"/>
              </a:rPr>
              <a:t>SELECT</a:t>
            </a:r>
            <a:r>
              <a:rPr lang="en-US" sz="2800" dirty="0">
                <a:solidFill>
                  <a:srgbClr val="6688CC"/>
                </a:solidFill>
                <a:latin typeface="Consolas" panose="020B0609020204030204" pitchFamily="49" charset="0"/>
              </a:rPr>
              <a:t> </a:t>
            </a:r>
            <a:r>
              <a:rPr lang="en-US" sz="2800" dirty="0" err="1">
                <a:solidFill>
                  <a:srgbClr val="F280D0"/>
                </a:solidFill>
                <a:latin typeface="Consolas" panose="020B0609020204030204" pitchFamily="49" charset="0"/>
              </a:rPr>
              <a:t>C</a:t>
            </a:r>
            <a:r>
              <a:rPr lang="en-US" sz="2800" dirty="0" err="1">
                <a:solidFill>
                  <a:srgbClr val="6688CC"/>
                </a:solidFill>
                <a:latin typeface="Consolas" panose="020B0609020204030204" pitchFamily="49" charset="0"/>
              </a:rPr>
              <a:t>.</a:t>
            </a:r>
            <a:r>
              <a:rPr lang="en-US" sz="2800" dirty="0" err="1">
                <a:solidFill>
                  <a:srgbClr val="F280D0"/>
                </a:solidFill>
                <a:latin typeface="Consolas" panose="020B0609020204030204" pitchFamily="49" charset="0"/>
              </a:rPr>
              <a:t>CustomerCompanyName</a:t>
            </a:r>
            <a:r>
              <a:rPr lang="en-US" sz="2800" dirty="0">
                <a:solidFill>
                  <a:srgbClr val="6688CC"/>
                </a:solidFill>
                <a:latin typeface="Consolas" panose="020B0609020204030204" pitchFamily="49" charset="0"/>
              </a:rPr>
              <a:t> </a:t>
            </a:r>
            <a:r>
              <a:rPr lang="en-US" sz="2800" dirty="0">
                <a:solidFill>
                  <a:srgbClr val="225588"/>
                </a:solidFill>
                <a:latin typeface="Consolas" panose="020B0609020204030204" pitchFamily="49" charset="0"/>
              </a:rPr>
              <a:t>AS</a:t>
            </a:r>
            <a:r>
              <a:rPr lang="en-US" sz="2800" dirty="0">
                <a:solidFill>
                  <a:srgbClr val="6688CC"/>
                </a:solidFill>
                <a:latin typeface="Consolas" panose="020B0609020204030204" pitchFamily="49" charset="0"/>
              </a:rPr>
              <a:t> </a:t>
            </a:r>
            <a:r>
              <a:rPr lang="en-US" sz="2800" dirty="0" err="1">
                <a:solidFill>
                  <a:srgbClr val="6688CC"/>
                </a:solidFill>
                <a:latin typeface="Consolas" panose="020B0609020204030204" pitchFamily="49" charset="0"/>
              </a:rPr>
              <a:t>CompanyName</a:t>
            </a:r>
            <a:endParaRPr lang="en-US" sz="2800" dirty="0">
              <a:solidFill>
                <a:srgbClr val="6688CC"/>
              </a:solidFill>
              <a:latin typeface="Consolas" panose="020B0609020204030204" pitchFamily="49" charset="0"/>
            </a:endParaRPr>
          </a:p>
          <a:p>
            <a:pPr marL="0" indent="0">
              <a:buFont typeface="Wingdings 3" charset="2"/>
              <a:buNone/>
            </a:pPr>
            <a:r>
              <a:rPr lang="en-US" sz="2800" dirty="0">
                <a:solidFill>
                  <a:srgbClr val="6688CC"/>
                </a:solidFill>
                <a:latin typeface="Consolas" panose="020B0609020204030204" pitchFamily="49" charset="0"/>
              </a:rPr>
              <a:t>        ,</a:t>
            </a:r>
            <a:r>
              <a:rPr lang="en-US" sz="2800" dirty="0" err="1">
                <a:solidFill>
                  <a:srgbClr val="F280D0"/>
                </a:solidFill>
                <a:latin typeface="Consolas" panose="020B0609020204030204" pitchFamily="49" charset="0"/>
              </a:rPr>
              <a:t>C</a:t>
            </a:r>
            <a:r>
              <a:rPr lang="en-US" sz="2800" dirty="0" err="1">
                <a:solidFill>
                  <a:srgbClr val="6688CC"/>
                </a:solidFill>
                <a:latin typeface="Consolas" panose="020B0609020204030204" pitchFamily="49" charset="0"/>
              </a:rPr>
              <a:t>.</a:t>
            </a:r>
            <a:r>
              <a:rPr lang="en-US" sz="2800" dirty="0" err="1">
                <a:solidFill>
                  <a:srgbClr val="F280D0"/>
                </a:solidFill>
                <a:latin typeface="Consolas" panose="020B0609020204030204" pitchFamily="49" charset="0"/>
              </a:rPr>
              <a:t>CustomerId</a:t>
            </a:r>
            <a:endParaRPr lang="en-US" sz="2800" dirty="0">
              <a:solidFill>
                <a:srgbClr val="6688CC"/>
              </a:solidFill>
              <a:latin typeface="Consolas" panose="020B0609020204030204" pitchFamily="49" charset="0"/>
            </a:endParaRPr>
          </a:p>
          <a:p>
            <a:pPr marL="0" indent="0">
              <a:buFont typeface="Wingdings 3" charset="2"/>
              <a:buNone/>
            </a:pPr>
            <a:r>
              <a:rPr lang="en-US" sz="2800" dirty="0">
                <a:solidFill>
                  <a:srgbClr val="6688CC"/>
                </a:solidFill>
                <a:latin typeface="Consolas" panose="020B0609020204030204" pitchFamily="49" charset="0"/>
              </a:rPr>
              <a:t>    </a:t>
            </a:r>
            <a:r>
              <a:rPr lang="en-US" sz="2800" dirty="0">
                <a:solidFill>
                  <a:srgbClr val="225588"/>
                </a:solidFill>
                <a:latin typeface="Consolas" panose="020B0609020204030204" pitchFamily="49" charset="0"/>
              </a:rPr>
              <a:t>FROM</a:t>
            </a:r>
            <a:r>
              <a:rPr lang="en-US" sz="2800" dirty="0">
                <a:solidFill>
                  <a:srgbClr val="6688CC"/>
                </a:solidFill>
                <a:latin typeface="Consolas" panose="020B0609020204030204" pitchFamily="49" charset="0"/>
              </a:rPr>
              <a:t> [Sales].[Customer] </a:t>
            </a:r>
            <a:r>
              <a:rPr lang="en-US" sz="2800" dirty="0">
                <a:solidFill>
                  <a:srgbClr val="225588"/>
                </a:solidFill>
                <a:latin typeface="Consolas" panose="020B0609020204030204" pitchFamily="49" charset="0"/>
              </a:rPr>
              <a:t>AS</a:t>
            </a:r>
            <a:r>
              <a:rPr lang="en-US" sz="2800" dirty="0">
                <a:solidFill>
                  <a:srgbClr val="6688CC"/>
                </a:solidFill>
                <a:latin typeface="Consolas" panose="020B0609020204030204" pitchFamily="49" charset="0"/>
              </a:rPr>
              <a:t> C</a:t>
            </a:r>
          </a:p>
          <a:p>
            <a:pPr marL="0" indent="0">
              <a:buFont typeface="Wingdings 3" charset="2"/>
              <a:buNone/>
            </a:pPr>
            <a:r>
              <a:rPr lang="en-US" sz="2800" dirty="0">
                <a:solidFill>
                  <a:srgbClr val="6688CC"/>
                </a:solidFill>
                <a:latin typeface="Consolas" panose="020B0609020204030204" pitchFamily="49" charset="0"/>
              </a:rPr>
              <a:t>    </a:t>
            </a:r>
            <a:r>
              <a:rPr lang="en-US" sz="2800" dirty="0">
                <a:solidFill>
                  <a:srgbClr val="225588"/>
                </a:solidFill>
                <a:latin typeface="Consolas" panose="020B0609020204030204" pitchFamily="49" charset="0"/>
              </a:rPr>
              <a:t>GROUP BY</a:t>
            </a:r>
            <a:r>
              <a:rPr lang="en-US" sz="2800" dirty="0">
                <a:solidFill>
                  <a:srgbClr val="6688CC"/>
                </a:solidFill>
                <a:latin typeface="Consolas" panose="020B0609020204030204" pitchFamily="49" charset="0"/>
              </a:rPr>
              <a:t> </a:t>
            </a:r>
            <a:r>
              <a:rPr lang="en-US" sz="2800" dirty="0" err="1">
                <a:solidFill>
                  <a:srgbClr val="F280D0"/>
                </a:solidFill>
                <a:latin typeface="Consolas" panose="020B0609020204030204" pitchFamily="49" charset="0"/>
              </a:rPr>
              <a:t>C</a:t>
            </a:r>
            <a:r>
              <a:rPr lang="en-US" sz="2800" dirty="0" err="1">
                <a:solidFill>
                  <a:srgbClr val="6688CC"/>
                </a:solidFill>
                <a:latin typeface="Consolas" panose="020B0609020204030204" pitchFamily="49" charset="0"/>
              </a:rPr>
              <a:t>.</a:t>
            </a:r>
            <a:r>
              <a:rPr lang="en-US" sz="2800" dirty="0" err="1">
                <a:solidFill>
                  <a:srgbClr val="F280D0"/>
                </a:solidFill>
                <a:latin typeface="Consolas" panose="020B0609020204030204" pitchFamily="49" charset="0"/>
              </a:rPr>
              <a:t>CustomerCompanyName</a:t>
            </a:r>
            <a:endParaRPr lang="en-US" sz="2800" dirty="0">
              <a:solidFill>
                <a:srgbClr val="6688CC"/>
              </a:solidFill>
              <a:latin typeface="Consolas" panose="020B0609020204030204" pitchFamily="49" charset="0"/>
            </a:endParaRPr>
          </a:p>
          <a:p>
            <a:pPr marL="0" indent="0">
              <a:buFont typeface="Wingdings 3" charset="2"/>
              <a:buNone/>
            </a:pPr>
            <a:r>
              <a:rPr lang="en-US" sz="2800" dirty="0">
                <a:solidFill>
                  <a:srgbClr val="6688CC"/>
                </a:solidFill>
                <a:latin typeface="Consolas" panose="020B0609020204030204" pitchFamily="49" charset="0"/>
              </a:rPr>
              <a:t>        ,</a:t>
            </a:r>
            <a:r>
              <a:rPr lang="en-US" sz="2800" dirty="0" err="1">
                <a:solidFill>
                  <a:srgbClr val="F280D0"/>
                </a:solidFill>
                <a:latin typeface="Consolas" panose="020B0609020204030204" pitchFamily="49" charset="0"/>
              </a:rPr>
              <a:t>C</a:t>
            </a:r>
            <a:r>
              <a:rPr lang="en-US" sz="2800" dirty="0" err="1">
                <a:solidFill>
                  <a:srgbClr val="6688CC"/>
                </a:solidFill>
                <a:latin typeface="Consolas" panose="020B0609020204030204" pitchFamily="49" charset="0"/>
              </a:rPr>
              <a:t>.</a:t>
            </a:r>
            <a:r>
              <a:rPr lang="en-US" sz="2800" dirty="0" err="1">
                <a:solidFill>
                  <a:srgbClr val="F280D0"/>
                </a:solidFill>
                <a:latin typeface="Consolas" panose="020B0609020204030204" pitchFamily="49" charset="0"/>
              </a:rPr>
              <a:t>CustomerId</a:t>
            </a:r>
            <a:endParaRPr lang="en-US" sz="2800" dirty="0">
              <a:solidFill>
                <a:srgbClr val="6688CC"/>
              </a:solidFill>
              <a:latin typeface="Consolas" panose="020B0609020204030204" pitchFamily="49" charset="0"/>
            </a:endParaRPr>
          </a:p>
          <a:p>
            <a:pPr marL="0" indent="0">
              <a:buFont typeface="Wingdings 3" charset="2"/>
              <a:buNone/>
            </a:pPr>
            <a:r>
              <a:rPr lang="en-US" sz="2800" dirty="0">
                <a:solidFill>
                  <a:srgbClr val="6688CC"/>
                </a:solidFill>
                <a:latin typeface="Consolas" panose="020B0609020204030204" pitchFamily="49" charset="0"/>
              </a:rPr>
              <a:t>    )</a:t>
            </a:r>
          </a:p>
          <a:p>
            <a:endParaRPr lang="en-US" dirty="0"/>
          </a:p>
        </p:txBody>
      </p:sp>
    </p:spTree>
    <p:extLst>
      <p:ext uri="{BB962C8B-B14F-4D97-AF65-F5344CB8AC3E}">
        <p14:creationId xmlns:p14="http://schemas.microsoft.com/office/powerpoint/2010/main" val="272807335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9218" name="Picture 2">
            <a:extLst>
              <a:ext uri="{FF2B5EF4-FFF2-40B4-BE49-F238E27FC236}">
                <a16:creationId xmlns:a16="http://schemas.microsoft.com/office/drawing/2014/main" id="{F9DF857B-217E-496A-925E-2E4C94055D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41723" y="2160588"/>
            <a:ext cx="4068592"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764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BBC71-0C13-47A6-AB15-CF32B4023826}"/>
              </a:ext>
            </a:extLst>
          </p:cNvPr>
          <p:cNvSpPr>
            <a:spLocks noGrp="1"/>
          </p:cNvSpPr>
          <p:nvPr>
            <p:ph type="title"/>
          </p:nvPr>
        </p:nvSpPr>
        <p:spPr/>
        <p:txBody>
          <a:bodyPr/>
          <a:lstStyle/>
          <a:p>
            <a:r>
              <a:rPr lang="en-US" dirty="0"/>
              <a:t>The Project Plan</a:t>
            </a:r>
          </a:p>
        </p:txBody>
      </p:sp>
      <p:sp>
        <p:nvSpPr>
          <p:cNvPr id="3" name="Content Placeholder 2">
            <a:extLst>
              <a:ext uri="{FF2B5EF4-FFF2-40B4-BE49-F238E27FC236}">
                <a16:creationId xmlns:a16="http://schemas.microsoft.com/office/drawing/2014/main" id="{414C230F-C87D-4AB3-A914-77A5E52B0F7B}"/>
              </a:ext>
            </a:extLst>
          </p:cNvPr>
          <p:cNvSpPr>
            <a:spLocks noGrp="1"/>
          </p:cNvSpPr>
          <p:nvPr>
            <p:ph idx="1"/>
          </p:nvPr>
        </p:nvSpPr>
        <p:spPr>
          <a:xfrm>
            <a:off x="677334" y="1528291"/>
            <a:ext cx="8596668" cy="4463947"/>
          </a:xfrm>
        </p:spPr>
        <p:txBody>
          <a:bodyPr/>
          <a:lstStyle/>
          <a:p>
            <a:r>
              <a:rPr lang="en-US" dirty="0"/>
              <a:t>Get the JDBC done</a:t>
            </a:r>
          </a:p>
          <a:p>
            <a:r>
              <a:rPr lang="en-US" dirty="0"/>
              <a:t>Do the queries</a:t>
            </a:r>
          </a:p>
          <a:p>
            <a:r>
              <a:rPr lang="en-US" dirty="0"/>
              <a:t>Determine which queries would be the Top 3 “best” and “worst” per individual, and then from those pick the Top 3 “best” and “worst” for the group</a:t>
            </a:r>
          </a:p>
          <a:p>
            <a:pPr lvl="1"/>
            <a:r>
              <a:rPr lang="en-US" dirty="0"/>
              <a:t>Correct the “worst” queries</a:t>
            </a:r>
          </a:p>
          <a:p>
            <a:r>
              <a:rPr lang="en-US" dirty="0"/>
              <a:t>Make the PowerPoint</a:t>
            </a:r>
          </a:p>
          <a:p>
            <a:pPr lvl="1"/>
            <a:r>
              <a:rPr lang="en-US" dirty="0"/>
              <a:t>Add queries (grouped by individual)</a:t>
            </a:r>
          </a:p>
          <a:p>
            <a:pPr lvl="1"/>
            <a:r>
              <a:rPr lang="en-US" dirty="0"/>
              <a:t>Add outputs (SSMS/Azure output, JSON output, and JDBC output)</a:t>
            </a:r>
          </a:p>
          <a:p>
            <a:pPr lvl="1"/>
            <a:r>
              <a:rPr lang="en-US" dirty="0"/>
              <a:t>Add remaining diagrams for each</a:t>
            </a:r>
          </a:p>
          <a:p>
            <a:pPr lvl="1"/>
            <a:r>
              <a:rPr lang="en-US" dirty="0"/>
              <a:t>Add project management details</a:t>
            </a:r>
          </a:p>
          <a:p>
            <a:r>
              <a:rPr lang="en-US" dirty="0"/>
              <a:t>Record	</a:t>
            </a:r>
          </a:p>
          <a:p>
            <a:pPr lvl="1"/>
            <a:endParaRPr lang="en-US" dirty="0"/>
          </a:p>
        </p:txBody>
      </p:sp>
    </p:spTree>
    <p:extLst>
      <p:ext uri="{BB962C8B-B14F-4D97-AF65-F5344CB8AC3E}">
        <p14:creationId xmlns:p14="http://schemas.microsoft.com/office/powerpoint/2010/main" val="1620835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7" name="Content Placeholder 6">
            <a:extLst>
              <a:ext uri="{FF2B5EF4-FFF2-40B4-BE49-F238E27FC236}">
                <a16:creationId xmlns:a16="http://schemas.microsoft.com/office/drawing/2014/main" id="{5AC361E4-3BF8-43AF-91B1-4A35B30A95A5}"/>
              </a:ext>
            </a:extLst>
          </p:cNvPr>
          <p:cNvPicPr>
            <a:picLocks noGrp="1" noChangeAspect="1"/>
          </p:cNvPicPr>
          <p:nvPr>
            <p:ph idx="1"/>
          </p:nvPr>
        </p:nvPicPr>
        <p:blipFill>
          <a:blip r:embed="rId2"/>
          <a:stretch>
            <a:fillRect/>
          </a:stretch>
        </p:blipFill>
        <p:spPr>
          <a:xfrm>
            <a:off x="1847738" y="2241865"/>
            <a:ext cx="6256562" cy="3718882"/>
          </a:xfrm>
        </p:spPr>
      </p:pic>
    </p:spTree>
    <p:extLst>
      <p:ext uri="{BB962C8B-B14F-4D97-AF65-F5344CB8AC3E}">
        <p14:creationId xmlns:p14="http://schemas.microsoft.com/office/powerpoint/2010/main" val="395662128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8194" name="Picture 2">
            <a:extLst>
              <a:ext uri="{FF2B5EF4-FFF2-40B4-BE49-F238E27FC236}">
                <a16:creationId xmlns:a16="http://schemas.microsoft.com/office/drawing/2014/main" id="{C9041163-4BBD-4D67-A1F1-A20E3C14BD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53253" y="1374204"/>
            <a:ext cx="5037435" cy="5113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03864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nvPr>
        </p:nvGraphicFramePr>
        <p:xfrm>
          <a:off x="677863" y="2160586"/>
          <a:ext cx="8596312" cy="199210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9842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98420">
                <a:tc>
                  <a:txBody>
                    <a:bodyPr/>
                    <a:lstStyle/>
                    <a:p>
                      <a:r>
                        <a:rPr lang="en-US" dirty="0"/>
                        <a:t>[Production].[Product]</a:t>
                      </a:r>
                    </a:p>
                  </a:txBody>
                  <a:tcPr/>
                </a:tc>
                <a:tc>
                  <a:txBody>
                    <a:bodyPr/>
                    <a:lstStyle/>
                    <a:p>
                      <a:r>
                        <a:rPr lang="en-US" dirty="0" err="1"/>
                        <a:t>ProductId</a:t>
                      </a:r>
                      <a:endParaRPr lang="en-US" dirty="0"/>
                    </a:p>
                  </a:txBody>
                  <a:tcPr/>
                </a:tc>
                <a:extLst>
                  <a:ext uri="{0D108BD9-81ED-4DB2-BD59-A6C34878D82A}">
                    <a16:rowId xmlns:a16="http://schemas.microsoft.com/office/drawing/2014/main" val="1227456315"/>
                  </a:ext>
                </a:extLst>
              </a:tr>
              <a:tr h="3984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[Sales].[Order]</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OrderId</a:t>
                      </a:r>
                      <a:r>
                        <a:rPr lang="en-US" dirty="0"/>
                        <a:t>, </a:t>
                      </a:r>
                      <a:r>
                        <a:rPr lang="en-US" dirty="0" err="1"/>
                        <a:t>OrderDate</a:t>
                      </a:r>
                      <a:endParaRPr lang="en-US" dirty="0"/>
                    </a:p>
                  </a:txBody>
                  <a:tcPr/>
                </a:tc>
                <a:extLst>
                  <a:ext uri="{0D108BD9-81ED-4DB2-BD59-A6C34878D82A}">
                    <a16:rowId xmlns:a16="http://schemas.microsoft.com/office/drawing/2014/main" val="344851988"/>
                  </a:ext>
                </a:extLst>
              </a:tr>
              <a:tr h="398420">
                <a:tc>
                  <a:txBody>
                    <a:bodyPr/>
                    <a:lstStyle/>
                    <a:p>
                      <a:r>
                        <a:rPr lang="en-US" dirty="0"/>
                        <a:t>[Sales].[Customer]</a:t>
                      </a:r>
                    </a:p>
                  </a:txBody>
                  <a:tcPr/>
                </a:tc>
                <a:tc>
                  <a:txBody>
                    <a:bodyPr/>
                    <a:lstStyle/>
                    <a:p>
                      <a:r>
                        <a:rPr lang="en-US" dirty="0" err="1"/>
                        <a:t>CustomerCompanyName</a:t>
                      </a:r>
                      <a:endParaRPr lang="en-US" dirty="0"/>
                    </a:p>
                  </a:txBody>
                  <a:tcPr/>
                </a:tc>
                <a:extLst>
                  <a:ext uri="{0D108BD9-81ED-4DB2-BD59-A6C34878D82A}">
                    <a16:rowId xmlns:a16="http://schemas.microsoft.com/office/drawing/2014/main" val="350585712"/>
                  </a:ext>
                </a:extLst>
              </a:tr>
              <a:tr h="398420">
                <a:tc>
                  <a:txBody>
                    <a:bodyPr/>
                    <a:lstStyle/>
                    <a:p>
                      <a:r>
                        <a:rPr lang="en-US" dirty="0"/>
                        <a:t>Derived</a:t>
                      </a:r>
                    </a:p>
                  </a:txBody>
                  <a:tcPr/>
                </a:tc>
                <a:tc>
                  <a:txBody>
                    <a:bodyPr/>
                    <a:lstStyle/>
                    <a:p>
                      <a:r>
                        <a:rPr lang="en-US" dirty="0"/>
                        <a:t>Paid</a:t>
                      </a:r>
                    </a:p>
                  </a:txBody>
                  <a:tcPr/>
                </a:tc>
                <a:extLst>
                  <a:ext uri="{0D108BD9-81ED-4DB2-BD59-A6C34878D82A}">
                    <a16:rowId xmlns:a16="http://schemas.microsoft.com/office/drawing/2014/main" val="216290585"/>
                  </a:ext>
                </a:extLst>
              </a:tr>
            </a:tbl>
          </a:graphicData>
        </a:graphic>
      </p:graphicFrame>
    </p:spTree>
    <p:extLst>
      <p:ext uri="{BB962C8B-B14F-4D97-AF65-F5344CB8AC3E}">
        <p14:creationId xmlns:p14="http://schemas.microsoft.com/office/powerpoint/2010/main" val="241093182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Azure Output (228 Rows Affected)</a:t>
            </a:r>
          </a:p>
        </p:txBody>
      </p:sp>
      <p:pic>
        <p:nvPicPr>
          <p:cNvPr id="5122" name="Picture 2">
            <a:extLst>
              <a:ext uri="{FF2B5EF4-FFF2-40B4-BE49-F238E27FC236}">
                <a16:creationId xmlns:a16="http://schemas.microsoft.com/office/drawing/2014/main" id="{CBC49A67-6B02-4794-B951-5D928515A1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1217" y="1930400"/>
            <a:ext cx="4848902" cy="382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3551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7170" name="Picture 2">
            <a:extLst>
              <a:ext uri="{FF2B5EF4-FFF2-40B4-BE49-F238E27FC236}">
                <a16:creationId xmlns:a16="http://schemas.microsoft.com/office/drawing/2014/main" id="{7BE44F7C-9433-411C-B714-89FF8C7DAE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86305" y="1930400"/>
            <a:ext cx="3178726" cy="489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22874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6146" name="Picture 2">
            <a:extLst>
              <a:ext uri="{FF2B5EF4-FFF2-40B4-BE49-F238E27FC236}">
                <a16:creationId xmlns:a16="http://schemas.microsoft.com/office/drawing/2014/main" id="{91C4E0B9-7353-4388-BD60-CE862A43474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8216" y="1930400"/>
            <a:ext cx="5934903" cy="3105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66468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B9343-57CE-46AA-A1D9-33694B869656}"/>
              </a:ext>
            </a:extLst>
          </p:cNvPr>
          <p:cNvSpPr>
            <a:spLocks noGrp="1"/>
          </p:cNvSpPr>
          <p:nvPr>
            <p:ph type="title"/>
          </p:nvPr>
        </p:nvSpPr>
        <p:spPr/>
        <p:txBody>
          <a:bodyPr/>
          <a:lstStyle/>
          <a:p>
            <a:r>
              <a:rPr lang="en-US" dirty="0"/>
              <a:t>Worst 3 Queries of Konrad Rakowski</a:t>
            </a:r>
          </a:p>
        </p:txBody>
      </p:sp>
    </p:spTree>
    <p:extLst>
      <p:ext uri="{BB962C8B-B14F-4D97-AF65-F5344CB8AC3E}">
        <p14:creationId xmlns:p14="http://schemas.microsoft.com/office/powerpoint/2010/main" val="6375599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Worst # 1 - Problem 04 (Simple): </a:t>
            </a:r>
            <a:br>
              <a:rPr lang="en-US" sz="2000" dirty="0"/>
            </a:br>
            <a:r>
              <a:rPr lang="en-US" sz="2000" dirty="0"/>
              <a:t>Using AdventureWorks2017, display the order from the highest </a:t>
            </a:r>
            <a:r>
              <a:rPr lang="en-US" sz="2000" dirty="0" err="1"/>
              <a:t>orderid</a:t>
            </a:r>
            <a:endParaRPr lang="en-US" sz="2000" dirty="0"/>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a:bodyPr>
          <a:lstStyle/>
          <a:p>
            <a:r>
              <a:rPr lang="en-US" dirty="0"/>
              <a:t>Reasoning: </a:t>
            </a:r>
          </a:p>
          <a:p>
            <a:r>
              <a:rPr lang="en-US" dirty="0"/>
              <a:t>Can be written much easier and have a simpler output</a:t>
            </a:r>
          </a:p>
        </p:txBody>
      </p:sp>
    </p:spTree>
    <p:extLst>
      <p:ext uri="{BB962C8B-B14F-4D97-AF65-F5344CB8AC3E}">
        <p14:creationId xmlns:p14="http://schemas.microsoft.com/office/powerpoint/2010/main" val="380523331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sp>
        <p:nvSpPr>
          <p:cNvPr id="4" name="Content Placeholder 3">
            <a:extLst>
              <a:ext uri="{FF2B5EF4-FFF2-40B4-BE49-F238E27FC236}">
                <a16:creationId xmlns:a16="http://schemas.microsoft.com/office/drawing/2014/main" id="{17862133-CA49-4E2D-8ED7-03AC955AAFC9}"/>
              </a:ext>
            </a:extLst>
          </p:cNvPr>
          <p:cNvSpPr>
            <a:spLocks noGrp="1"/>
          </p:cNvSpPr>
          <p:nvPr>
            <p:ph idx="1"/>
          </p:nvPr>
        </p:nvSpPr>
        <p:spPr>
          <a:xfrm>
            <a:off x="484632" y="1417321"/>
            <a:ext cx="10030968" cy="5440680"/>
          </a:xfrm>
        </p:spPr>
        <p:txBody>
          <a:bodyPr>
            <a:normAutofit/>
          </a:bodyPr>
          <a:lstStyle/>
          <a:p>
            <a:pPr marL="0" indent="0">
              <a:buNone/>
            </a:pPr>
            <a:r>
              <a:rPr lang="en-US" b="0" dirty="0">
                <a:solidFill>
                  <a:srgbClr val="225588"/>
                </a:solidFill>
                <a:effectLst/>
                <a:latin typeface="Consolas" panose="020B0609020204030204" pitchFamily="49" charset="0"/>
              </a:rPr>
              <a:t>USE</a:t>
            </a:r>
            <a:r>
              <a:rPr lang="en-US" b="0" dirty="0">
                <a:solidFill>
                  <a:srgbClr val="6688CC"/>
                </a:solidFill>
                <a:effectLst/>
                <a:latin typeface="Consolas" panose="020B0609020204030204" pitchFamily="49" charset="0"/>
              </a:rPr>
              <a:t> AdventureWorks2017;</a:t>
            </a:r>
          </a:p>
          <a:p>
            <a:pPr marL="0" indent="0">
              <a:buNone/>
            </a:pPr>
            <a:endParaRPr lang="en-US" dirty="0">
              <a:solidFill>
                <a:srgbClr val="6688CC"/>
              </a:solidFill>
              <a:latin typeface="Consolas" panose="020B0609020204030204" pitchFamily="49" charset="0"/>
            </a:endParaRPr>
          </a:p>
          <a:p>
            <a:pPr marL="0" indent="0">
              <a:buNone/>
            </a:pPr>
            <a:r>
              <a:rPr lang="en-US" b="0" dirty="0">
                <a:solidFill>
                  <a:srgbClr val="225588"/>
                </a:solidFill>
                <a:effectLst/>
                <a:latin typeface="Consolas" panose="020B0609020204030204" pitchFamily="49" charset="0"/>
              </a:rPr>
              <a:t>SELECT</a:t>
            </a:r>
            <a:r>
              <a:rPr lang="en-US" b="0" dirty="0">
                <a:solidFill>
                  <a:srgbClr val="6688CC"/>
                </a:solidFill>
                <a:effectLst/>
                <a:latin typeface="Consolas" panose="020B0609020204030204" pitchFamily="49" charset="0"/>
              </a:rPr>
              <a:t> </a:t>
            </a:r>
            <a:r>
              <a:rPr lang="en-US" b="0" dirty="0">
                <a:solidFill>
                  <a:srgbClr val="9966B8"/>
                </a:solidFill>
                <a:effectLst/>
                <a:latin typeface="Consolas" panose="020B0609020204030204" pitchFamily="49" charset="0"/>
              </a:rPr>
              <a:t>MAX</a:t>
            </a:r>
            <a:r>
              <a:rPr lang="en-US" b="0" dirty="0">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H</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SalesOrderId</a:t>
            </a:r>
            <a:r>
              <a:rPr lang="en-US" b="0" dirty="0">
                <a:solidFill>
                  <a:srgbClr val="6688CC"/>
                </a:solidFill>
                <a:effectLst/>
                <a:latin typeface="Consolas" panose="020B0609020204030204" pitchFamily="49" charset="0"/>
              </a:rPr>
              <a:t>)</a:t>
            </a:r>
          </a:p>
          <a:p>
            <a:pPr marL="0" indent="0">
              <a:buNone/>
            </a:pP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H</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OrderDate</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H</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CustomerId</a:t>
            </a:r>
            <a:endParaRPr lang="en-US" b="0" dirty="0">
              <a:solidFill>
                <a:srgbClr val="6688CC"/>
              </a:solidFill>
              <a:effectLst/>
              <a:latin typeface="Consolas" panose="020B0609020204030204" pitchFamily="49" charset="0"/>
            </a:endParaRPr>
          </a:p>
          <a:p>
            <a:pPr marL="0" indent="0">
              <a:buNone/>
            </a:pPr>
            <a:r>
              <a:rPr lang="en-US" b="0" dirty="0">
                <a:solidFill>
                  <a:srgbClr val="225588"/>
                </a:solidFill>
                <a:effectLst/>
                <a:latin typeface="Consolas" panose="020B0609020204030204" pitchFamily="49" charset="0"/>
              </a:rPr>
              <a:t>FROM</a:t>
            </a:r>
            <a:r>
              <a:rPr lang="en-US" b="0" dirty="0">
                <a:solidFill>
                  <a:srgbClr val="6688CC"/>
                </a:solidFill>
                <a:effectLst/>
                <a:latin typeface="Consolas" panose="020B0609020204030204" pitchFamily="49" charset="0"/>
              </a:rPr>
              <a:t> [Sales].[</a:t>
            </a:r>
            <a:r>
              <a:rPr lang="en-US" b="0" dirty="0" err="1">
                <a:solidFill>
                  <a:srgbClr val="6688CC"/>
                </a:solidFill>
                <a:effectLst/>
                <a:latin typeface="Consolas" panose="020B0609020204030204" pitchFamily="49" charset="0"/>
              </a:rPr>
              <a:t>SalesOrderHeader</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H</a:t>
            </a:r>
          </a:p>
          <a:p>
            <a:pPr marL="0" indent="0">
              <a:buNone/>
            </a:pPr>
            <a:r>
              <a:rPr lang="en-US" b="0" dirty="0">
                <a:solidFill>
                  <a:srgbClr val="225588"/>
                </a:solidFill>
                <a:effectLst/>
                <a:latin typeface="Consolas" panose="020B0609020204030204" pitchFamily="49" charset="0"/>
              </a:rPr>
              <a:t>GROUP BY</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H</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OrderDate</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H</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CustomerID</a:t>
            </a:r>
            <a:endParaRPr lang="en-US" b="0" dirty="0">
              <a:solidFill>
                <a:srgbClr val="6688CC"/>
              </a:solidFill>
              <a:effectLst/>
              <a:latin typeface="Consolas" panose="020B0609020204030204" pitchFamily="49" charset="0"/>
            </a:endParaRPr>
          </a:p>
          <a:p>
            <a:pPr marL="0" indent="0">
              <a:buNone/>
            </a:pPr>
            <a:r>
              <a:rPr lang="en-US" b="0" dirty="0">
                <a:solidFill>
                  <a:srgbClr val="225588"/>
                </a:solidFill>
                <a:effectLst/>
                <a:latin typeface="Consolas" panose="020B0609020204030204" pitchFamily="49" charset="0"/>
              </a:rPr>
              <a:t>ORDER BY</a:t>
            </a:r>
            <a:r>
              <a:rPr lang="en-US" b="0" dirty="0">
                <a:solidFill>
                  <a:srgbClr val="6688CC"/>
                </a:solidFill>
                <a:effectLst/>
                <a:latin typeface="Consolas" panose="020B0609020204030204" pitchFamily="49" charset="0"/>
              </a:rPr>
              <a:t> </a:t>
            </a:r>
            <a:r>
              <a:rPr lang="en-US" b="0" dirty="0">
                <a:solidFill>
                  <a:srgbClr val="9966B8"/>
                </a:solidFill>
                <a:effectLst/>
                <a:latin typeface="Consolas" panose="020B0609020204030204" pitchFamily="49" charset="0"/>
              </a:rPr>
              <a:t>MAX</a:t>
            </a:r>
            <a:r>
              <a:rPr lang="en-US" b="0" dirty="0">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H</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SalesOrderId</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DESC</a:t>
            </a:r>
            <a:r>
              <a:rPr lang="en-US" b="0" dirty="0">
                <a:solidFill>
                  <a:srgbClr val="6688CC"/>
                </a:solidFill>
                <a:effectLst/>
                <a:latin typeface="Consolas" panose="020B0609020204030204" pitchFamily="49" charset="0"/>
              </a:rPr>
              <a:t>;</a:t>
            </a:r>
          </a:p>
          <a:p>
            <a:pPr marL="0" indent="0">
              <a:buNone/>
            </a:pPr>
            <a:r>
              <a:rPr lang="en-US" b="0" dirty="0">
                <a:solidFill>
                  <a:srgbClr val="6688CC"/>
                </a:solidFill>
                <a:effectLst/>
                <a:latin typeface="Consolas" panose="020B0609020204030204" pitchFamily="49" charset="0"/>
              </a:rPr>
              <a:t> </a:t>
            </a:r>
            <a:endParaRPr lang="en-US" dirty="0"/>
          </a:p>
        </p:txBody>
      </p:sp>
    </p:spTree>
    <p:extLst>
      <p:ext uri="{BB962C8B-B14F-4D97-AF65-F5344CB8AC3E}">
        <p14:creationId xmlns:p14="http://schemas.microsoft.com/office/powerpoint/2010/main" val="245290980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11266" name="Picture 2">
            <a:extLst>
              <a:ext uri="{FF2B5EF4-FFF2-40B4-BE49-F238E27FC236}">
                <a16:creationId xmlns:a16="http://schemas.microsoft.com/office/drawing/2014/main" id="{1F1CB151-F199-4C18-9BF3-D6E964AF5D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28123" y="2500883"/>
            <a:ext cx="2095792" cy="3200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2242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12290" name="Picture 2">
            <a:extLst>
              <a:ext uri="{FF2B5EF4-FFF2-40B4-BE49-F238E27FC236}">
                <a16:creationId xmlns:a16="http://schemas.microsoft.com/office/drawing/2014/main" id="{5145C68B-9A1A-4FD5-8C38-6AE62C98ED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87389" y="2160588"/>
            <a:ext cx="2177260"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108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7" name="Content Placeholder 6">
            <a:extLst>
              <a:ext uri="{FF2B5EF4-FFF2-40B4-BE49-F238E27FC236}">
                <a16:creationId xmlns:a16="http://schemas.microsoft.com/office/drawing/2014/main" id="{B35FB35A-CD61-4C47-B6D9-1BCC51C93430}"/>
              </a:ext>
            </a:extLst>
          </p:cNvPr>
          <p:cNvPicPr>
            <a:picLocks noGrp="1" noChangeAspect="1"/>
          </p:cNvPicPr>
          <p:nvPr>
            <p:ph idx="1"/>
          </p:nvPr>
        </p:nvPicPr>
        <p:blipFill>
          <a:blip r:embed="rId2"/>
          <a:stretch>
            <a:fillRect/>
          </a:stretch>
        </p:blipFill>
        <p:spPr>
          <a:xfrm>
            <a:off x="2008582" y="2160588"/>
            <a:ext cx="5934874" cy="3881437"/>
          </a:xfrm>
        </p:spPr>
      </p:pic>
    </p:spTree>
    <p:extLst>
      <p:ext uri="{BB962C8B-B14F-4D97-AF65-F5344CB8AC3E}">
        <p14:creationId xmlns:p14="http://schemas.microsoft.com/office/powerpoint/2010/main" val="81667774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nvPr>
        </p:nvGraphicFramePr>
        <p:xfrm>
          <a:off x="677863" y="2160588"/>
          <a:ext cx="8596312" cy="11125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a:t>[Sales].[</a:t>
                      </a:r>
                      <a:r>
                        <a:rPr lang="en-US" dirty="0" err="1"/>
                        <a:t>SalesOrderHeader</a:t>
                      </a:r>
                      <a:r>
                        <a:rPr lang="en-US" dirty="0"/>
                        <a:t>]</a:t>
                      </a:r>
                    </a:p>
                  </a:txBody>
                  <a:tcPr/>
                </a:tc>
                <a:tc>
                  <a:txBody>
                    <a:bodyPr/>
                    <a:lstStyle/>
                    <a:p>
                      <a:r>
                        <a:rPr lang="en-US" dirty="0" err="1"/>
                        <a:t>OrderDate</a:t>
                      </a:r>
                      <a:r>
                        <a:rPr lang="en-US" dirty="0"/>
                        <a:t>, </a:t>
                      </a:r>
                      <a:r>
                        <a:rPr lang="en-US" dirty="0" err="1"/>
                        <a:t>CustomerId</a:t>
                      </a:r>
                      <a:endParaRPr lang="en-US" dirty="0"/>
                    </a:p>
                  </a:txBody>
                  <a:tcPr/>
                </a:tc>
                <a:extLst>
                  <a:ext uri="{0D108BD9-81ED-4DB2-BD59-A6C34878D82A}">
                    <a16:rowId xmlns:a16="http://schemas.microsoft.com/office/drawing/2014/main" val="1227456315"/>
                  </a:ext>
                </a:extLst>
              </a:tr>
              <a:tr h="370840">
                <a:tc>
                  <a:txBody>
                    <a:bodyPr/>
                    <a:lstStyle/>
                    <a:p>
                      <a:r>
                        <a:rPr lang="en-US" dirty="0"/>
                        <a:t>Derived</a:t>
                      </a:r>
                    </a:p>
                  </a:txBody>
                  <a:tcPr/>
                </a:tc>
                <a:tc>
                  <a:txBody>
                    <a:bodyPr/>
                    <a:lstStyle/>
                    <a:p>
                      <a:r>
                        <a:rPr lang="en-US" dirty="0"/>
                        <a:t>MAX(</a:t>
                      </a:r>
                      <a:r>
                        <a:rPr lang="en-US" dirty="0" err="1"/>
                        <a:t>SalesOrderId</a:t>
                      </a:r>
                      <a:r>
                        <a:rPr lang="en-US" dirty="0"/>
                        <a:t>)</a:t>
                      </a:r>
                    </a:p>
                  </a:txBody>
                  <a:tcPr/>
                </a:tc>
                <a:extLst>
                  <a:ext uri="{0D108BD9-81ED-4DB2-BD59-A6C34878D82A}">
                    <a16:rowId xmlns:a16="http://schemas.microsoft.com/office/drawing/2014/main" val="3894388169"/>
                  </a:ext>
                </a:extLst>
              </a:tr>
            </a:tbl>
          </a:graphicData>
        </a:graphic>
      </p:graphicFrame>
    </p:spTree>
    <p:extLst>
      <p:ext uri="{BB962C8B-B14F-4D97-AF65-F5344CB8AC3E}">
        <p14:creationId xmlns:p14="http://schemas.microsoft.com/office/powerpoint/2010/main" val="296976227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Title 1"/>
          <p:cNvSpPr txBox="1">
            <a:spLocks noGrp="1"/>
          </p:cNvSpPr>
          <p:nvPr>
            <p:ph type="title"/>
          </p:nvPr>
        </p:nvSpPr>
        <p:spPr>
          <a:xfrm>
            <a:off x="677333" y="609600"/>
            <a:ext cx="8596670" cy="1320800"/>
          </a:xfrm>
          <a:prstGeom prst="rect">
            <a:avLst/>
          </a:prstGeom>
        </p:spPr>
        <p:txBody>
          <a:bodyPr/>
          <a:lstStyle/>
          <a:p>
            <a:r>
              <a:t>Informatic Table: Projection Sorting</a:t>
            </a:r>
          </a:p>
        </p:txBody>
      </p:sp>
      <p:graphicFrame>
        <p:nvGraphicFramePr>
          <p:cNvPr id="341" name="Table 5"/>
          <p:cNvGraphicFramePr/>
          <p:nvPr/>
        </p:nvGraphicFramePr>
        <p:xfrm>
          <a:off x="677862" y="2160588"/>
          <a:ext cx="8596311" cy="74168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20000"/>
                    </a:ext>
                  </a:extLst>
                </a:gridCol>
                <a:gridCol w="2865437">
                  <a:extLst>
                    <a:ext uri="{9D8B030D-6E8A-4147-A177-3AD203B41FA5}">
                      <a16:colId xmlns:a16="http://schemas.microsoft.com/office/drawing/2014/main" val="20001"/>
                    </a:ext>
                  </a:extLst>
                </a:gridCol>
                <a:gridCol w="2865437">
                  <a:extLst>
                    <a:ext uri="{9D8B030D-6E8A-4147-A177-3AD203B41FA5}">
                      <a16:colId xmlns:a16="http://schemas.microsoft.com/office/drawing/2014/main" val="20002"/>
                    </a:ext>
                  </a:extLst>
                </a:gridCol>
              </a:tblGrid>
              <a:tr h="370840">
                <a:tc>
                  <a:txBody>
                    <a:bodyPr/>
                    <a:lstStyle/>
                    <a:p>
                      <a:pPr algn="l">
                        <a:defRPr sz="1800" b="0">
                          <a:solidFill>
                            <a:srgbClr val="000000"/>
                          </a:solidFill>
                        </a:defRPr>
                      </a:pPr>
                      <a:r>
                        <a:rPr b="1">
                          <a:solidFill>
                            <a:srgbClr val="FFFFFF"/>
                          </a:solidFill>
                        </a:rPr>
                        <a:t>Table Name</a:t>
                      </a:r>
                    </a:p>
                  </a:txBody>
                  <a:tcPr marL="45720" marR="45720" horzOverflow="overflow"/>
                </a:tc>
                <a:tc>
                  <a:txBody>
                    <a:bodyPr/>
                    <a:lstStyle/>
                    <a:p>
                      <a:pPr algn="l">
                        <a:defRPr sz="1800" b="0">
                          <a:solidFill>
                            <a:srgbClr val="000000"/>
                          </a:solidFill>
                        </a:defRPr>
                      </a:pPr>
                      <a:r>
                        <a:rPr b="1" dirty="0">
                          <a:solidFill>
                            <a:srgbClr val="FFFFFF"/>
                          </a:solidFill>
                        </a:rPr>
                        <a:t>Column Name</a:t>
                      </a:r>
                    </a:p>
                  </a:txBody>
                  <a:tcPr marL="45720" marR="45720" horzOverflow="overflow"/>
                </a:tc>
                <a:tc>
                  <a:txBody>
                    <a:bodyPr/>
                    <a:lstStyle/>
                    <a:p>
                      <a:pPr algn="l">
                        <a:defRPr sz="1800" b="0">
                          <a:solidFill>
                            <a:srgbClr val="000000"/>
                          </a:solidFill>
                        </a:defRPr>
                      </a:pPr>
                      <a:r>
                        <a:rPr b="1">
                          <a:solidFill>
                            <a:srgbClr val="FFFFFF"/>
                          </a:solidFill>
                        </a:rPr>
                        <a:t>Sort Order</a:t>
                      </a:r>
                    </a:p>
                  </a:txBody>
                  <a:tcPr marL="45720" marR="45720" horzOverflow="overflow"/>
                </a:tc>
                <a:extLst>
                  <a:ext uri="{0D108BD9-81ED-4DB2-BD59-A6C34878D82A}">
                    <a16:rowId xmlns:a16="http://schemas.microsoft.com/office/drawing/2014/main" val="10000"/>
                  </a:ext>
                </a:extLst>
              </a:tr>
              <a:tr h="370840">
                <a:tc>
                  <a:txBody>
                    <a:bodyPr/>
                    <a:lstStyle/>
                    <a:p>
                      <a:pPr algn="l">
                        <a:defRPr sz="1800"/>
                      </a:pPr>
                      <a:r>
                        <a:rPr lang="en-US" dirty="0"/>
                        <a:t>Derived</a:t>
                      </a:r>
                      <a:endParaRPr dirty="0"/>
                    </a:p>
                  </a:txBody>
                  <a:tcPr marL="45720" marR="45720" horzOverflow="overflow"/>
                </a:tc>
                <a:tc>
                  <a:txBody>
                    <a:bodyPr/>
                    <a:lstStyle/>
                    <a:p>
                      <a:pPr algn="l">
                        <a:defRPr sz="1800"/>
                      </a:pPr>
                      <a:r>
                        <a:rPr lang="en-US" dirty="0"/>
                        <a:t>MAX(</a:t>
                      </a:r>
                      <a:r>
                        <a:rPr lang="en-US" dirty="0" err="1"/>
                        <a:t>SalesOrderId</a:t>
                      </a:r>
                      <a:r>
                        <a:rPr lang="en-US" dirty="0"/>
                        <a:t>)</a:t>
                      </a:r>
                      <a:endParaRPr dirty="0"/>
                    </a:p>
                  </a:txBody>
                  <a:tcPr marL="45720" marR="45720" horzOverflow="overflow"/>
                </a:tc>
                <a:tc>
                  <a:txBody>
                    <a:bodyPr/>
                    <a:lstStyle/>
                    <a:p>
                      <a:pPr algn="l">
                        <a:defRPr sz="1800"/>
                      </a:pPr>
                      <a:r>
                        <a:rPr lang="en-US" dirty="0"/>
                        <a:t>DES</a:t>
                      </a:r>
                      <a:r>
                        <a:rPr dirty="0"/>
                        <a:t>C</a:t>
                      </a:r>
                    </a:p>
                  </a:txBody>
                  <a:tcPr marL="45720" marR="45720"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258566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Azure Output (31406 Rows Affected)</a:t>
            </a:r>
            <a:br>
              <a:rPr lang="en-US" dirty="0"/>
            </a:br>
            <a:endParaRPr lang="en-US" dirty="0"/>
          </a:p>
        </p:txBody>
      </p:sp>
      <p:pic>
        <p:nvPicPr>
          <p:cNvPr id="8194" name="Picture 2">
            <a:extLst>
              <a:ext uri="{FF2B5EF4-FFF2-40B4-BE49-F238E27FC236}">
                <a16:creationId xmlns:a16="http://schemas.microsoft.com/office/drawing/2014/main" id="{1CF5B8DF-11D5-4F9B-A64F-E1358657BF3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65559" y="1930400"/>
            <a:ext cx="4420217" cy="301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7897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10242" name="Picture 2">
            <a:extLst>
              <a:ext uri="{FF2B5EF4-FFF2-40B4-BE49-F238E27FC236}">
                <a16:creationId xmlns:a16="http://schemas.microsoft.com/office/drawing/2014/main" id="{B94069F5-6F3A-4F1E-A88A-177F05EFBB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32318" y="2032572"/>
            <a:ext cx="2686700"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11870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9218" name="Picture 2">
            <a:extLst>
              <a:ext uri="{FF2B5EF4-FFF2-40B4-BE49-F238E27FC236}">
                <a16:creationId xmlns:a16="http://schemas.microsoft.com/office/drawing/2014/main" id="{19440D46-4E09-488F-ACE4-01DEBCAFC1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70375" y="1930400"/>
            <a:ext cx="4010585" cy="3105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402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Worst # 1 (Corrected) - Problem 04 (Simple): </a:t>
            </a:r>
            <a:br>
              <a:rPr lang="en-US" sz="2000" dirty="0"/>
            </a:br>
            <a:r>
              <a:rPr lang="en-US" sz="2000" dirty="0"/>
              <a:t>Using AdventureWorks2017, display the single highest </a:t>
            </a:r>
            <a:r>
              <a:rPr lang="en-US" sz="2000" dirty="0" err="1"/>
              <a:t>orderid</a:t>
            </a:r>
            <a:endParaRPr lang="en-US" sz="2000" dirty="0"/>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a:bodyPr>
          <a:lstStyle/>
          <a:p>
            <a:r>
              <a:rPr lang="en-US" dirty="0"/>
              <a:t>Correction: </a:t>
            </a:r>
          </a:p>
          <a:p>
            <a:r>
              <a:rPr lang="en-US" dirty="0"/>
              <a:t>Used a subquery to allow the maximum </a:t>
            </a:r>
            <a:r>
              <a:rPr lang="en-US" dirty="0" err="1"/>
              <a:t>orderid</a:t>
            </a:r>
            <a:r>
              <a:rPr lang="en-US" dirty="0"/>
              <a:t> to only be outputted.</a:t>
            </a:r>
          </a:p>
        </p:txBody>
      </p:sp>
    </p:spTree>
    <p:extLst>
      <p:ext uri="{BB962C8B-B14F-4D97-AF65-F5344CB8AC3E}">
        <p14:creationId xmlns:p14="http://schemas.microsoft.com/office/powerpoint/2010/main" val="275784707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sp>
        <p:nvSpPr>
          <p:cNvPr id="4" name="Content Placeholder 3">
            <a:extLst>
              <a:ext uri="{FF2B5EF4-FFF2-40B4-BE49-F238E27FC236}">
                <a16:creationId xmlns:a16="http://schemas.microsoft.com/office/drawing/2014/main" id="{17862133-CA49-4E2D-8ED7-03AC955AAFC9}"/>
              </a:ext>
            </a:extLst>
          </p:cNvPr>
          <p:cNvSpPr>
            <a:spLocks noGrp="1"/>
          </p:cNvSpPr>
          <p:nvPr>
            <p:ph idx="1"/>
          </p:nvPr>
        </p:nvSpPr>
        <p:spPr/>
        <p:txBody>
          <a:bodyPr>
            <a:normAutofit fontScale="85000" lnSpcReduction="20000"/>
          </a:bodyPr>
          <a:lstStyle/>
          <a:p>
            <a:pPr marL="0" indent="0">
              <a:buNone/>
            </a:pPr>
            <a:r>
              <a:rPr lang="en-US" b="0" dirty="0">
                <a:solidFill>
                  <a:srgbClr val="225588"/>
                </a:solidFill>
                <a:effectLst/>
                <a:latin typeface="Consolas" panose="020B0609020204030204" pitchFamily="49" charset="0"/>
              </a:rPr>
              <a:t>USE</a:t>
            </a:r>
            <a:r>
              <a:rPr lang="en-US" b="0" dirty="0">
                <a:solidFill>
                  <a:srgbClr val="6688CC"/>
                </a:solidFill>
                <a:effectLst/>
                <a:latin typeface="Consolas" panose="020B0609020204030204" pitchFamily="49" charset="0"/>
              </a:rPr>
              <a:t> AdventureWorks2017;</a:t>
            </a:r>
          </a:p>
          <a:p>
            <a:pPr marL="0" indent="0">
              <a:buNone/>
            </a:pPr>
            <a:br>
              <a:rPr lang="en-US" b="0" dirty="0">
                <a:solidFill>
                  <a:srgbClr val="6688CC"/>
                </a:solidFill>
                <a:effectLst/>
                <a:latin typeface="Consolas" panose="020B0609020204030204" pitchFamily="49" charset="0"/>
              </a:rPr>
            </a:br>
            <a:r>
              <a:rPr lang="en-US" b="0" dirty="0">
                <a:solidFill>
                  <a:srgbClr val="225588"/>
                </a:solidFill>
                <a:effectLst/>
                <a:latin typeface="Consolas" panose="020B0609020204030204" pitchFamily="49" charset="0"/>
              </a:rPr>
              <a:t>SELECT</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H</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SalesOrderID</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H</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OrderDate</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H</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CustomerId</a:t>
            </a:r>
            <a:endParaRPr lang="en-US" b="0" dirty="0">
              <a:solidFill>
                <a:srgbClr val="6688CC"/>
              </a:solidFill>
              <a:effectLst/>
              <a:latin typeface="Consolas" panose="020B0609020204030204" pitchFamily="49" charset="0"/>
            </a:endParaRPr>
          </a:p>
          <a:p>
            <a:pPr marL="0" indent="0">
              <a:buNone/>
            </a:pPr>
            <a:r>
              <a:rPr lang="en-US" b="0" dirty="0">
                <a:solidFill>
                  <a:srgbClr val="225588"/>
                </a:solidFill>
                <a:effectLst/>
                <a:latin typeface="Consolas" panose="020B0609020204030204" pitchFamily="49" charset="0"/>
              </a:rPr>
              <a:t>FROM</a:t>
            </a:r>
            <a:r>
              <a:rPr lang="en-US" b="0" dirty="0">
                <a:solidFill>
                  <a:srgbClr val="6688CC"/>
                </a:solidFill>
                <a:effectLst/>
                <a:latin typeface="Consolas" panose="020B0609020204030204" pitchFamily="49" charset="0"/>
              </a:rPr>
              <a:t> [Sales].[</a:t>
            </a:r>
            <a:r>
              <a:rPr lang="en-US" b="0" dirty="0" err="1">
                <a:solidFill>
                  <a:srgbClr val="6688CC"/>
                </a:solidFill>
                <a:effectLst/>
                <a:latin typeface="Consolas" panose="020B0609020204030204" pitchFamily="49" charset="0"/>
              </a:rPr>
              <a:t>SalesOrderHeader</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H</a:t>
            </a:r>
          </a:p>
          <a:p>
            <a:pPr marL="0" indent="0">
              <a:buNone/>
            </a:pPr>
            <a:r>
              <a:rPr lang="en-US" b="0" dirty="0">
                <a:solidFill>
                  <a:srgbClr val="225588"/>
                </a:solidFill>
                <a:effectLst/>
                <a:latin typeface="Consolas" panose="020B0609020204030204" pitchFamily="49" charset="0"/>
              </a:rPr>
              <a:t>WHERE</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H</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SalesOrderID</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t>
            </a:r>
            <a:r>
              <a:rPr lang="en-US" b="0" dirty="0">
                <a:solidFill>
                  <a:srgbClr val="6688CC"/>
                </a:solidFill>
                <a:effectLst/>
                <a:latin typeface="Consolas" panose="020B0609020204030204" pitchFamily="49" charset="0"/>
              </a:rPr>
              <a:t> (</a:t>
            </a: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SELECT</a:t>
            </a:r>
            <a:r>
              <a:rPr lang="en-US" b="0" dirty="0">
                <a:solidFill>
                  <a:srgbClr val="6688CC"/>
                </a:solidFill>
                <a:effectLst/>
                <a:latin typeface="Consolas" panose="020B0609020204030204" pitchFamily="49" charset="0"/>
              </a:rPr>
              <a:t> </a:t>
            </a:r>
            <a:r>
              <a:rPr lang="en-US" b="0" dirty="0">
                <a:solidFill>
                  <a:srgbClr val="9966B8"/>
                </a:solidFill>
                <a:effectLst/>
                <a:latin typeface="Consolas" panose="020B0609020204030204" pitchFamily="49" charset="0"/>
              </a:rPr>
              <a:t>MAX</a:t>
            </a:r>
            <a:r>
              <a:rPr lang="en-US" b="0" dirty="0">
                <a:solidFill>
                  <a:srgbClr val="6688CC"/>
                </a:solidFill>
                <a:effectLst/>
                <a:latin typeface="Consolas" panose="020B0609020204030204" pitchFamily="49" charset="0"/>
              </a:rPr>
              <a:t>(</a:t>
            </a:r>
            <a:r>
              <a:rPr lang="en-US" b="0" dirty="0">
                <a:solidFill>
                  <a:srgbClr val="F280D0"/>
                </a:solidFill>
                <a:effectLst/>
                <a:latin typeface="Consolas" panose="020B0609020204030204" pitchFamily="49" charset="0"/>
              </a:rPr>
              <a:t>H2</a:t>
            </a:r>
            <a:r>
              <a:rPr lang="en-US" b="0" dirty="0">
                <a:solidFill>
                  <a:srgbClr val="6688CC"/>
                </a:solidFill>
                <a:effectLst/>
                <a:latin typeface="Consolas" panose="020B0609020204030204" pitchFamily="49" charset="0"/>
              </a:rPr>
              <a:t>.</a:t>
            </a:r>
            <a:r>
              <a:rPr lang="en-US" b="0" dirty="0">
                <a:solidFill>
                  <a:srgbClr val="F280D0"/>
                </a:solidFill>
                <a:effectLst/>
                <a:latin typeface="Consolas" panose="020B0609020204030204" pitchFamily="49" charset="0"/>
              </a:rPr>
              <a:t>SalesOrderId</a:t>
            </a:r>
            <a:r>
              <a:rPr lang="en-US" b="0" dirty="0">
                <a:solidFill>
                  <a:srgbClr val="6688CC"/>
                </a:solidFill>
                <a:effectLst/>
                <a:latin typeface="Consolas" panose="020B0609020204030204" pitchFamily="49" charset="0"/>
              </a:rPr>
              <a:t>)</a:t>
            </a: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FROM</a:t>
            </a:r>
            <a:r>
              <a:rPr lang="en-US" b="0" dirty="0">
                <a:solidFill>
                  <a:srgbClr val="6688CC"/>
                </a:solidFill>
                <a:effectLst/>
                <a:latin typeface="Consolas" panose="020B0609020204030204" pitchFamily="49" charset="0"/>
              </a:rPr>
              <a:t> [Sales].[</a:t>
            </a:r>
            <a:r>
              <a:rPr lang="en-US" b="0" dirty="0" err="1">
                <a:solidFill>
                  <a:srgbClr val="6688CC"/>
                </a:solidFill>
                <a:effectLst/>
                <a:latin typeface="Consolas" panose="020B0609020204030204" pitchFamily="49" charset="0"/>
              </a:rPr>
              <a:t>SalesOrderHeader</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H2</a:t>
            </a:r>
          </a:p>
          <a:p>
            <a:pPr marL="0" indent="0">
              <a:buNone/>
            </a:pPr>
            <a:r>
              <a:rPr lang="en-US" b="0" dirty="0">
                <a:solidFill>
                  <a:srgbClr val="6688CC"/>
                </a:solidFill>
                <a:effectLst/>
                <a:latin typeface="Consolas" panose="020B0609020204030204" pitchFamily="49" charset="0"/>
              </a:rPr>
              <a:t>        );</a:t>
            </a:r>
          </a:p>
          <a:p>
            <a:pPr marL="0" indent="0">
              <a:buNone/>
            </a:pPr>
            <a:r>
              <a:rPr lang="en-US" b="0" dirty="0">
                <a:solidFill>
                  <a:srgbClr val="225588"/>
                </a:solidFill>
                <a:effectLst/>
                <a:latin typeface="Consolas" panose="020B0609020204030204" pitchFamily="49" charset="0"/>
              </a:rPr>
              <a:t>GO</a:t>
            </a:r>
            <a:endParaRPr lang="en-US" b="0" dirty="0">
              <a:solidFill>
                <a:srgbClr val="6688CC"/>
              </a:solidFill>
              <a:effectLst/>
              <a:latin typeface="Consolas" panose="020B0609020204030204" pitchFamily="49" charset="0"/>
            </a:endParaRPr>
          </a:p>
          <a:p>
            <a:pPr marL="0" indent="0">
              <a:buNone/>
            </a:pPr>
            <a:br>
              <a:rPr lang="en-US" b="0" dirty="0">
                <a:solidFill>
                  <a:srgbClr val="6688CC"/>
                </a:solidFill>
                <a:effectLst/>
                <a:latin typeface="Consolas" panose="020B0609020204030204" pitchFamily="49" charset="0"/>
              </a:rPr>
            </a:br>
            <a:endParaRPr lang="en-US" b="0" dirty="0">
              <a:solidFill>
                <a:srgbClr val="6688CC"/>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354586966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5" name="Picture 2">
            <a:extLst>
              <a:ext uri="{FF2B5EF4-FFF2-40B4-BE49-F238E27FC236}">
                <a16:creationId xmlns:a16="http://schemas.microsoft.com/office/drawing/2014/main" id="{623B63E0-FBD7-4B59-A5AB-1C636DBCBA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28123" y="2500883"/>
            <a:ext cx="2095792" cy="3200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96846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5" name="Picture 2">
            <a:extLst>
              <a:ext uri="{FF2B5EF4-FFF2-40B4-BE49-F238E27FC236}">
                <a16:creationId xmlns:a16="http://schemas.microsoft.com/office/drawing/2014/main" id="{D8407232-3546-4529-8D04-DD889D401CD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87389" y="2160588"/>
            <a:ext cx="2177260"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8766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nvPr>
        </p:nvGraphicFramePr>
        <p:xfrm>
          <a:off x="677863" y="2160588"/>
          <a:ext cx="8596312" cy="128524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a:t>[Sales].[</a:t>
                      </a:r>
                      <a:r>
                        <a:rPr lang="en-US" dirty="0" err="1"/>
                        <a:t>SalesOrderHeader</a:t>
                      </a:r>
                      <a:r>
                        <a:rPr lang="en-US" dirty="0"/>
                        <a:t>]</a:t>
                      </a:r>
                    </a:p>
                  </a:txBody>
                  <a:tcPr/>
                </a:tc>
                <a:tc>
                  <a:txBody>
                    <a:bodyPr/>
                    <a:lstStyle/>
                    <a:p>
                      <a:r>
                        <a:rPr lang="en-US" dirty="0" err="1"/>
                        <a:t>SalesOrderId</a:t>
                      </a:r>
                      <a:endParaRPr lang="en-US" dirty="0"/>
                    </a:p>
                    <a:p>
                      <a:r>
                        <a:rPr lang="en-US" dirty="0" err="1"/>
                        <a:t>OrderDate</a:t>
                      </a:r>
                      <a:endParaRPr lang="en-US" dirty="0"/>
                    </a:p>
                    <a:p>
                      <a:r>
                        <a:rPr lang="en-US" dirty="0" err="1"/>
                        <a:t>CustomerId</a:t>
                      </a:r>
                      <a:endParaRPr lang="en-US" dirty="0"/>
                    </a:p>
                  </a:txBody>
                  <a:tcPr/>
                </a:tc>
                <a:extLst>
                  <a:ext uri="{0D108BD9-81ED-4DB2-BD59-A6C34878D82A}">
                    <a16:rowId xmlns:a16="http://schemas.microsoft.com/office/drawing/2014/main" val="1227456315"/>
                  </a:ext>
                </a:extLst>
              </a:tr>
            </a:tbl>
          </a:graphicData>
        </a:graphic>
      </p:graphicFrame>
    </p:spTree>
    <p:extLst>
      <p:ext uri="{BB962C8B-B14F-4D97-AF65-F5344CB8AC3E}">
        <p14:creationId xmlns:p14="http://schemas.microsoft.com/office/powerpoint/2010/main" val="3263370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extLst>
              <p:ext uri="{D42A27DB-BD31-4B8C-83A1-F6EECF244321}">
                <p14:modId xmlns:p14="http://schemas.microsoft.com/office/powerpoint/2010/main" val="3589352345"/>
              </p:ext>
            </p:extLst>
          </p:nvPr>
        </p:nvGraphicFramePr>
        <p:xfrm>
          <a:off x="677863" y="2160588"/>
          <a:ext cx="8596312" cy="193040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a:t>Order</a:t>
                      </a:r>
                    </a:p>
                  </a:txBody>
                  <a:tcPr/>
                </a:tc>
                <a:tc>
                  <a:txBody>
                    <a:bodyPr/>
                    <a:lstStyle/>
                    <a:p>
                      <a:r>
                        <a:rPr lang="en-US" dirty="0" err="1"/>
                        <a:t>EmployeeId</a:t>
                      </a:r>
                      <a:endParaRPr lang="en-US" dirty="0"/>
                    </a:p>
                  </a:txBody>
                  <a:tcPr/>
                </a:tc>
                <a:extLst>
                  <a:ext uri="{0D108BD9-81ED-4DB2-BD59-A6C34878D82A}">
                    <a16:rowId xmlns:a16="http://schemas.microsoft.com/office/drawing/2014/main" val="1227456315"/>
                  </a:ext>
                </a:extLst>
              </a:tr>
              <a:tr h="370840">
                <a:tc>
                  <a:txBody>
                    <a:bodyPr/>
                    <a:lstStyle/>
                    <a:p>
                      <a:r>
                        <a:rPr lang="en-US" dirty="0"/>
                        <a:t>Derived</a:t>
                      </a:r>
                    </a:p>
                  </a:txBody>
                  <a:tcPr/>
                </a:tc>
                <a:tc>
                  <a:txBody>
                    <a:bodyPr/>
                    <a:lstStyle/>
                    <a:p>
                      <a:r>
                        <a:rPr lang="en-US" dirty="0" err="1"/>
                        <a:t>EmployeeFullName</a:t>
                      </a:r>
                      <a:endParaRPr lang="en-US" dirty="0"/>
                    </a:p>
                    <a:p>
                      <a:r>
                        <a:rPr lang="en-US" dirty="0" err="1"/>
                        <a:t>OrderYear</a:t>
                      </a:r>
                      <a:endParaRPr lang="en-US" dirty="0"/>
                    </a:p>
                    <a:p>
                      <a:r>
                        <a:rPr lang="en-US" dirty="0" err="1"/>
                        <a:t>QuarterlyRevenue</a:t>
                      </a:r>
                      <a:endParaRPr lang="en-US" dirty="0"/>
                    </a:p>
                    <a:p>
                      <a:r>
                        <a:rPr lang="en-US" dirty="0"/>
                        <a:t>Quarter</a:t>
                      </a:r>
                    </a:p>
                  </a:txBody>
                  <a:tcPr/>
                </a:tc>
                <a:extLst>
                  <a:ext uri="{0D108BD9-81ED-4DB2-BD59-A6C34878D82A}">
                    <a16:rowId xmlns:a16="http://schemas.microsoft.com/office/drawing/2014/main" val="216290585"/>
                  </a:ext>
                </a:extLst>
              </a:tr>
            </a:tbl>
          </a:graphicData>
        </a:graphic>
      </p:graphicFrame>
    </p:spTree>
    <p:extLst>
      <p:ext uri="{BB962C8B-B14F-4D97-AF65-F5344CB8AC3E}">
        <p14:creationId xmlns:p14="http://schemas.microsoft.com/office/powerpoint/2010/main" val="10477884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Azure Output (1 Row Affected)</a:t>
            </a:r>
            <a:br>
              <a:rPr lang="en-US" dirty="0"/>
            </a:br>
            <a:endParaRPr lang="en-US" dirty="0"/>
          </a:p>
        </p:txBody>
      </p:sp>
      <p:pic>
        <p:nvPicPr>
          <p:cNvPr id="10242" name="Picture 2">
            <a:extLst>
              <a:ext uri="{FF2B5EF4-FFF2-40B4-BE49-F238E27FC236}">
                <a16:creationId xmlns:a16="http://schemas.microsoft.com/office/drawing/2014/main" id="{CB54DE09-4817-44A6-9232-C30A511ED5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4638" y="2476367"/>
            <a:ext cx="4182059" cy="952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18188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13314" name="Picture 2">
            <a:extLst>
              <a:ext uri="{FF2B5EF4-FFF2-40B4-BE49-F238E27FC236}">
                <a16:creationId xmlns:a16="http://schemas.microsoft.com/office/drawing/2014/main" id="{14A688EC-41C1-45A1-BA26-4040FF1FF0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03744" y="2757394"/>
            <a:ext cx="3743847" cy="134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1929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11266" name="Picture 2">
            <a:extLst>
              <a:ext uri="{FF2B5EF4-FFF2-40B4-BE49-F238E27FC236}">
                <a16:creationId xmlns:a16="http://schemas.microsoft.com/office/drawing/2014/main" id="{F863038A-1113-4079-9F30-B78B32E122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56112" y="1930400"/>
            <a:ext cx="3839111" cy="316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11447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Worst # 2 - Problem 07 (Medium): </a:t>
            </a:r>
            <a:br>
              <a:rPr lang="en-US" sz="2000" dirty="0"/>
            </a:br>
            <a:r>
              <a:rPr lang="en-US" sz="2000" dirty="0"/>
              <a:t>Using AdventureWorks2017, display how many ‘silver’ products have been sold to an address that is in ‘New York’ (city).</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a:bodyPr>
          <a:lstStyle/>
          <a:p>
            <a:r>
              <a:rPr lang="en-US" dirty="0"/>
              <a:t>Reasoning: </a:t>
            </a:r>
          </a:p>
          <a:p>
            <a:r>
              <a:rPr lang="en-US" dirty="0"/>
              <a:t>Can create an extension CTE to make the main a little cleaner.</a:t>
            </a:r>
          </a:p>
        </p:txBody>
      </p:sp>
    </p:spTree>
    <p:extLst>
      <p:ext uri="{BB962C8B-B14F-4D97-AF65-F5344CB8AC3E}">
        <p14:creationId xmlns:p14="http://schemas.microsoft.com/office/powerpoint/2010/main" val="16590168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sp>
        <p:nvSpPr>
          <p:cNvPr id="4" name="Content Placeholder 3">
            <a:extLst>
              <a:ext uri="{FF2B5EF4-FFF2-40B4-BE49-F238E27FC236}">
                <a16:creationId xmlns:a16="http://schemas.microsoft.com/office/drawing/2014/main" id="{17862133-CA49-4E2D-8ED7-03AC955AAFC9}"/>
              </a:ext>
            </a:extLst>
          </p:cNvPr>
          <p:cNvSpPr>
            <a:spLocks noGrp="1"/>
          </p:cNvSpPr>
          <p:nvPr>
            <p:ph idx="1"/>
          </p:nvPr>
        </p:nvSpPr>
        <p:spPr/>
        <p:txBody>
          <a:bodyPr>
            <a:normAutofit fontScale="55000" lnSpcReduction="20000"/>
          </a:bodyPr>
          <a:lstStyle/>
          <a:p>
            <a:pPr marL="0" indent="0">
              <a:buNone/>
            </a:pPr>
            <a:r>
              <a:rPr lang="en-US" b="0" dirty="0">
                <a:solidFill>
                  <a:srgbClr val="225588"/>
                </a:solidFill>
                <a:effectLst/>
                <a:latin typeface="Consolas" panose="020B0609020204030204" pitchFamily="49" charset="0"/>
              </a:rPr>
              <a:t>USE</a:t>
            </a:r>
            <a:r>
              <a:rPr lang="en-US" b="0" dirty="0">
                <a:solidFill>
                  <a:srgbClr val="6688CC"/>
                </a:solidFill>
                <a:effectLst/>
                <a:latin typeface="Consolas" panose="020B0609020204030204" pitchFamily="49" charset="0"/>
              </a:rPr>
              <a:t> AdventureWorks2017;</a:t>
            </a:r>
          </a:p>
          <a:p>
            <a:pPr marL="0" indent="0">
              <a:buNone/>
            </a:pPr>
            <a:br>
              <a:rPr lang="en-US" b="0" dirty="0">
                <a:solidFill>
                  <a:srgbClr val="6688CC"/>
                </a:solidFill>
                <a:effectLst/>
                <a:latin typeface="Consolas" panose="020B0609020204030204" pitchFamily="49" charset="0"/>
              </a:rPr>
            </a:br>
            <a:r>
              <a:rPr lang="en-US" b="0" dirty="0">
                <a:solidFill>
                  <a:srgbClr val="225588"/>
                </a:solidFill>
                <a:effectLst/>
                <a:latin typeface="Consolas" panose="020B0609020204030204" pitchFamily="49" charset="0"/>
              </a:rPr>
              <a:t>WITH</a:t>
            </a:r>
            <a:r>
              <a:rPr lang="en-US" b="0" dirty="0">
                <a:solidFill>
                  <a:srgbClr val="6688CC"/>
                </a:solidFill>
                <a:effectLst/>
                <a:latin typeface="Consolas" panose="020B0609020204030204" pitchFamily="49" charset="0"/>
              </a:rPr>
              <a:t> Product</a:t>
            </a:r>
          </a:p>
          <a:p>
            <a:pPr marL="0" indent="0">
              <a:buNone/>
            </a:pP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a:t>
            </a: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SELECT</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P</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ProductId</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P</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Color</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FROM</a:t>
            </a:r>
            <a:r>
              <a:rPr lang="en-US" b="0" dirty="0">
                <a:solidFill>
                  <a:srgbClr val="6688CC"/>
                </a:solidFill>
                <a:effectLst/>
                <a:latin typeface="Consolas" panose="020B0609020204030204" pitchFamily="49" charset="0"/>
              </a:rPr>
              <a:t> [Production].[Product]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P</a:t>
            </a: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WHERE</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P</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Color</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t>
            </a:r>
            <a:r>
              <a:rPr lang="en-US" b="0" dirty="0">
                <a:solidFill>
                  <a:srgbClr val="6688CC"/>
                </a:solidFill>
                <a:effectLst/>
                <a:latin typeface="Consolas" panose="020B0609020204030204" pitchFamily="49" charset="0"/>
              </a:rPr>
              <a:t> </a:t>
            </a:r>
            <a:r>
              <a:rPr lang="en-US" b="0" dirty="0">
                <a:solidFill>
                  <a:srgbClr val="22AA44"/>
                </a:solidFill>
                <a:effectLst/>
                <a:latin typeface="Consolas" panose="020B0609020204030204" pitchFamily="49" charset="0"/>
              </a:rPr>
              <a:t>'silver'</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p>
          <a:p>
            <a:pPr marL="0" indent="0">
              <a:buNone/>
            </a:pPr>
            <a:r>
              <a:rPr lang="en-US" b="0" dirty="0">
                <a:solidFill>
                  <a:srgbClr val="225588"/>
                </a:solidFill>
                <a:effectLst/>
                <a:latin typeface="Consolas" panose="020B0609020204030204" pitchFamily="49" charset="0"/>
              </a:rPr>
              <a:t>SELECT</a:t>
            </a:r>
            <a:r>
              <a:rPr lang="en-US" b="0" dirty="0">
                <a:solidFill>
                  <a:srgbClr val="6688CC"/>
                </a:solidFill>
                <a:effectLst/>
                <a:latin typeface="Consolas" panose="020B0609020204030204" pitchFamily="49" charset="0"/>
              </a:rPr>
              <a:t> </a:t>
            </a:r>
            <a:r>
              <a:rPr lang="en-US" b="0" dirty="0">
                <a:solidFill>
                  <a:srgbClr val="9966B8"/>
                </a:solidFill>
                <a:effectLst/>
                <a:latin typeface="Consolas" panose="020B0609020204030204" pitchFamily="49" charset="0"/>
              </a:rPr>
              <a:t>SUM</a:t>
            </a:r>
            <a:r>
              <a:rPr lang="en-US" b="0" dirty="0">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D</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OrderQty</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SilverTotal</a:t>
            </a:r>
            <a:endParaRPr lang="en-US" b="0" dirty="0">
              <a:solidFill>
                <a:srgbClr val="6688CC"/>
              </a:solidFill>
              <a:effectLst/>
              <a:latin typeface="Consolas" panose="020B0609020204030204" pitchFamily="49" charset="0"/>
            </a:endParaRPr>
          </a:p>
          <a:p>
            <a:pPr marL="0" indent="0">
              <a:buNone/>
            </a:pPr>
            <a:r>
              <a:rPr lang="en-US" b="0" dirty="0">
                <a:solidFill>
                  <a:srgbClr val="225588"/>
                </a:solidFill>
                <a:effectLst/>
                <a:latin typeface="Consolas" panose="020B0609020204030204" pitchFamily="49" charset="0"/>
              </a:rPr>
              <a:t>FROM</a:t>
            </a:r>
            <a:r>
              <a:rPr lang="en-US" b="0" dirty="0">
                <a:solidFill>
                  <a:srgbClr val="6688CC"/>
                </a:solidFill>
                <a:effectLst/>
                <a:latin typeface="Consolas" panose="020B0609020204030204" pitchFamily="49" charset="0"/>
              </a:rPr>
              <a:t> Product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P</a:t>
            </a:r>
          </a:p>
          <a:p>
            <a:pPr marL="0" indent="0">
              <a:buNone/>
            </a:pPr>
            <a:r>
              <a:rPr lang="en-US" b="0" dirty="0">
                <a:solidFill>
                  <a:srgbClr val="225588"/>
                </a:solidFill>
                <a:effectLst/>
                <a:latin typeface="Consolas" panose="020B0609020204030204" pitchFamily="49" charset="0"/>
              </a:rPr>
              <a:t>JOIN</a:t>
            </a:r>
            <a:r>
              <a:rPr lang="en-US" b="0" dirty="0">
                <a:solidFill>
                  <a:srgbClr val="6688CC"/>
                </a:solidFill>
                <a:effectLst/>
                <a:latin typeface="Consolas" panose="020B0609020204030204" pitchFamily="49" charset="0"/>
              </a:rPr>
              <a:t> [Sales].[</a:t>
            </a:r>
            <a:r>
              <a:rPr lang="en-US" b="0" dirty="0" err="1">
                <a:solidFill>
                  <a:srgbClr val="6688CC"/>
                </a:solidFill>
                <a:effectLst/>
                <a:latin typeface="Consolas" panose="020B0609020204030204" pitchFamily="49" charset="0"/>
              </a:rPr>
              <a:t>SalesOrderDetail</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D </a:t>
            </a:r>
            <a:r>
              <a:rPr lang="en-US" b="0" dirty="0">
                <a:solidFill>
                  <a:srgbClr val="225588"/>
                </a:solidFill>
                <a:effectLst/>
                <a:latin typeface="Consolas" panose="020B0609020204030204" pitchFamily="49" charset="0"/>
              </a:rPr>
              <a:t>ON</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P</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ProductID</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D</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ProductID</a:t>
            </a:r>
            <a:endParaRPr lang="en-US" b="0" dirty="0">
              <a:solidFill>
                <a:srgbClr val="6688CC"/>
              </a:solidFill>
              <a:effectLst/>
              <a:latin typeface="Consolas" panose="020B0609020204030204" pitchFamily="49" charset="0"/>
            </a:endParaRPr>
          </a:p>
          <a:p>
            <a:pPr marL="0" indent="0">
              <a:buNone/>
            </a:pPr>
            <a:r>
              <a:rPr lang="en-US" b="0" dirty="0">
                <a:solidFill>
                  <a:srgbClr val="225588"/>
                </a:solidFill>
                <a:effectLst/>
                <a:latin typeface="Consolas" panose="020B0609020204030204" pitchFamily="49" charset="0"/>
              </a:rPr>
              <a:t>JOIN</a:t>
            </a:r>
            <a:r>
              <a:rPr lang="en-US" b="0" dirty="0">
                <a:solidFill>
                  <a:srgbClr val="6688CC"/>
                </a:solidFill>
                <a:effectLst/>
                <a:latin typeface="Consolas" panose="020B0609020204030204" pitchFamily="49" charset="0"/>
              </a:rPr>
              <a:t> [Sales].[</a:t>
            </a:r>
            <a:r>
              <a:rPr lang="en-US" b="0" dirty="0" err="1">
                <a:solidFill>
                  <a:srgbClr val="6688CC"/>
                </a:solidFill>
                <a:effectLst/>
                <a:latin typeface="Consolas" panose="020B0609020204030204" pitchFamily="49" charset="0"/>
              </a:rPr>
              <a:t>SalesOrderHeader</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H </a:t>
            </a:r>
            <a:r>
              <a:rPr lang="en-US" b="0" dirty="0">
                <a:solidFill>
                  <a:srgbClr val="225588"/>
                </a:solidFill>
                <a:effectLst/>
                <a:latin typeface="Consolas" panose="020B0609020204030204" pitchFamily="49" charset="0"/>
              </a:rPr>
              <a:t>ON</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D</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SalesOrderId</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H</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SalesOrderID</a:t>
            </a:r>
            <a:endParaRPr lang="en-US" b="0" dirty="0">
              <a:solidFill>
                <a:srgbClr val="6688CC"/>
              </a:solidFill>
              <a:effectLst/>
              <a:latin typeface="Consolas" panose="020B0609020204030204" pitchFamily="49" charset="0"/>
            </a:endParaRPr>
          </a:p>
          <a:p>
            <a:pPr marL="0" indent="0">
              <a:buNone/>
            </a:pPr>
            <a:r>
              <a:rPr lang="en-US" b="0" dirty="0">
                <a:solidFill>
                  <a:srgbClr val="225588"/>
                </a:solidFill>
                <a:effectLst/>
                <a:latin typeface="Consolas" panose="020B0609020204030204" pitchFamily="49" charset="0"/>
              </a:rPr>
              <a:t>JOIN</a:t>
            </a:r>
            <a:r>
              <a:rPr lang="en-US" b="0" dirty="0">
                <a:solidFill>
                  <a:srgbClr val="6688CC"/>
                </a:solidFill>
                <a:effectLst/>
                <a:latin typeface="Consolas" panose="020B0609020204030204" pitchFamily="49" charset="0"/>
              </a:rPr>
              <a:t> [Person].[Address]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A </a:t>
            </a:r>
            <a:r>
              <a:rPr lang="en-US" b="0" dirty="0">
                <a:solidFill>
                  <a:srgbClr val="225588"/>
                </a:solidFill>
                <a:effectLst/>
                <a:latin typeface="Consolas" panose="020B0609020204030204" pitchFamily="49" charset="0"/>
              </a:rPr>
              <a:t>ON</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H</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ShipToAddressID</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A</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AddressID</a:t>
            </a:r>
            <a:endParaRPr lang="en-US" b="0" dirty="0">
              <a:solidFill>
                <a:srgbClr val="6688CC"/>
              </a:solidFill>
              <a:effectLst/>
              <a:latin typeface="Consolas" panose="020B0609020204030204" pitchFamily="49" charset="0"/>
            </a:endParaRPr>
          </a:p>
          <a:p>
            <a:pPr marL="0" indent="0">
              <a:buNone/>
            </a:pPr>
            <a:r>
              <a:rPr lang="en-US" b="0" dirty="0">
                <a:solidFill>
                  <a:srgbClr val="225588"/>
                </a:solidFill>
                <a:effectLst/>
                <a:latin typeface="Consolas" panose="020B0609020204030204" pitchFamily="49" charset="0"/>
              </a:rPr>
              <a:t>WHERE</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A</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City</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t>
            </a:r>
            <a:r>
              <a:rPr lang="en-US" b="0" dirty="0">
                <a:solidFill>
                  <a:srgbClr val="6688CC"/>
                </a:solidFill>
                <a:effectLst/>
                <a:latin typeface="Consolas" panose="020B0609020204030204" pitchFamily="49" charset="0"/>
              </a:rPr>
              <a:t> </a:t>
            </a:r>
            <a:r>
              <a:rPr lang="en-US" b="0" dirty="0">
                <a:solidFill>
                  <a:srgbClr val="22AA44"/>
                </a:solidFill>
                <a:effectLst/>
                <a:latin typeface="Consolas" panose="020B0609020204030204" pitchFamily="49" charset="0"/>
              </a:rPr>
              <a:t>'New York'</a:t>
            </a:r>
            <a:r>
              <a:rPr lang="en-US" b="0" dirty="0">
                <a:solidFill>
                  <a:srgbClr val="6688CC"/>
                </a:solidFill>
                <a:effectLst/>
                <a:latin typeface="Consolas" panose="020B0609020204030204" pitchFamily="49" charset="0"/>
              </a:rPr>
              <a:t>;</a:t>
            </a:r>
          </a:p>
          <a:p>
            <a:pPr marL="0" indent="0">
              <a:buNone/>
            </a:pPr>
            <a:r>
              <a:rPr lang="en-US" b="0" dirty="0">
                <a:solidFill>
                  <a:srgbClr val="225588"/>
                </a:solidFill>
                <a:effectLst/>
                <a:latin typeface="Consolas" panose="020B0609020204030204" pitchFamily="49" charset="0"/>
              </a:rPr>
              <a:t>GO</a:t>
            </a:r>
            <a:endParaRPr lang="en-US" b="0" dirty="0">
              <a:solidFill>
                <a:srgbClr val="6688CC"/>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122025140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17410" name="Picture 2">
            <a:extLst>
              <a:ext uri="{FF2B5EF4-FFF2-40B4-BE49-F238E27FC236}">
                <a16:creationId xmlns:a16="http://schemas.microsoft.com/office/drawing/2014/main" id="{5D50C0B6-9AAF-424A-ADC2-D6B5082072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64937" y="1284676"/>
            <a:ext cx="3207712" cy="4963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24581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18434" name="Picture 2">
            <a:extLst>
              <a:ext uri="{FF2B5EF4-FFF2-40B4-BE49-F238E27FC236}">
                <a16:creationId xmlns:a16="http://schemas.microsoft.com/office/drawing/2014/main" id="{876BB81E-C7CB-4172-A893-5A587CBC793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2472" y="1465644"/>
            <a:ext cx="5864399" cy="5132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88168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nvPr>
        </p:nvGraphicFramePr>
        <p:xfrm>
          <a:off x="677863" y="2160588"/>
          <a:ext cx="8596312" cy="74168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Derived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SilverTotal</a:t>
                      </a:r>
                      <a:endParaRPr lang="en-US" dirty="0"/>
                    </a:p>
                  </a:txBody>
                  <a:tcPr/>
                </a:tc>
                <a:extLst>
                  <a:ext uri="{0D108BD9-81ED-4DB2-BD59-A6C34878D82A}">
                    <a16:rowId xmlns:a16="http://schemas.microsoft.com/office/drawing/2014/main" val="2266490423"/>
                  </a:ext>
                </a:extLst>
              </a:tr>
            </a:tbl>
          </a:graphicData>
        </a:graphic>
      </p:graphicFrame>
    </p:spTree>
    <p:extLst>
      <p:ext uri="{BB962C8B-B14F-4D97-AF65-F5344CB8AC3E}">
        <p14:creationId xmlns:p14="http://schemas.microsoft.com/office/powerpoint/2010/main" val="84623267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Azure Output (1 Row Affected)</a:t>
            </a:r>
            <a:br>
              <a:rPr lang="en-US" dirty="0"/>
            </a:br>
            <a:endParaRPr lang="en-US" dirty="0"/>
          </a:p>
        </p:txBody>
      </p:sp>
      <p:pic>
        <p:nvPicPr>
          <p:cNvPr id="12290" name="Picture 2">
            <a:extLst>
              <a:ext uri="{FF2B5EF4-FFF2-40B4-BE49-F238E27FC236}">
                <a16:creationId xmlns:a16="http://schemas.microsoft.com/office/drawing/2014/main" id="{E5F84F82-821E-4B77-92EB-B1523CF50B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74100" y="2814872"/>
            <a:ext cx="2221900" cy="1228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5777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14338" name="Picture 2">
            <a:extLst>
              <a:ext uri="{FF2B5EF4-FFF2-40B4-BE49-F238E27FC236}">
                <a16:creationId xmlns:a16="http://schemas.microsoft.com/office/drawing/2014/main" id="{2D8D2B85-08E8-4085-85E8-35E750BC52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46745" y="2843130"/>
            <a:ext cx="2657846" cy="1171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577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5B21-FB70-49DB-9B67-2FA1C4A752D8}"/>
              </a:ext>
            </a:extLst>
          </p:cNvPr>
          <p:cNvSpPr>
            <a:spLocks noGrp="1"/>
          </p:cNvSpPr>
          <p:nvPr>
            <p:ph type="title"/>
          </p:nvPr>
        </p:nvSpPr>
        <p:spPr/>
        <p:txBody>
          <a:bodyPr/>
          <a:lstStyle/>
          <a:p>
            <a:r>
              <a:rPr lang="en-US" dirty="0"/>
              <a:t>Informatic Table: Projection Sorting</a:t>
            </a:r>
          </a:p>
        </p:txBody>
      </p:sp>
      <p:graphicFrame>
        <p:nvGraphicFramePr>
          <p:cNvPr id="5" name="Table 5">
            <a:extLst>
              <a:ext uri="{FF2B5EF4-FFF2-40B4-BE49-F238E27FC236}">
                <a16:creationId xmlns:a16="http://schemas.microsoft.com/office/drawing/2014/main" id="{22ADAAB4-3B57-4DC8-97E0-3F41CD22DD75}"/>
              </a:ext>
            </a:extLst>
          </p:cNvPr>
          <p:cNvGraphicFramePr>
            <a:graphicFrameLocks noGrp="1"/>
          </p:cNvGraphicFramePr>
          <p:nvPr>
            <p:ph idx="1"/>
            <p:extLst>
              <p:ext uri="{D42A27DB-BD31-4B8C-83A1-F6EECF244321}">
                <p14:modId xmlns:p14="http://schemas.microsoft.com/office/powerpoint/2010/main" val="3786877359"/>
              </p:ext>
            </p:extLst>
          </p:nvPr>
        </p:nvGraphicFramePr>
        <p:xfrm>
          <a:off x="677863" y="2160588"/>
          <a:ext cx="8596311" cy="74168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3369272321"/>
                    </a:ext>
                  </a:extLst>
                </a:gridCol>
                <a:gridCol w="2865437">
                  <a:extLst>
                    <a:ext uri="{9D8B030D-6E8A-4147-A177-3AD203B41FA5}">
                      <a16:colId xmlns:a16="http://schemas.microsoft.com/office/drawing/2014/main" val="1251602975"/>
                    </a:ext>
                  </a:extLst>
                </a:gridCol>
                <a:gridCol w="2865437">
                  <a:extLst>
                    <a:ext uri="{9D8B030D-6E8A-4147-A177-3AD203B41FA5}">
                      <a16:colId xmlns:a16="http://schemas.microsoft.com/office/drawing/2014/main" val="2997395206"/>
                    </a:ext>
                  </a:extLst>
                </a:gridCol>
              </a:tblGrid>
              <a:tr h="370840">
                <a:tc>
                  <a:txBody>
                    <a:bodyPr/>
                    <a:lstStyle/>
                    <a:p>
                      <a:r>
                        <a:rPr lang="en-US" dirty="0"/>
                        <a:t>Table Name</a:t>
                      </a:r>
                    </a:p>
                  </a:txBody>
                  <a:tcPr/>
                </a:tc>
                <a:tc>
                  <a:txBody>
                    <a:bodyPr/>
                    <a:lstStyle/>
                    <a:p>
                      <a:r>
                        <a:rPr lang="en-US" dirty="0"/>
                        <a:t>Column Name</a:t>
                      </a:r>
                    </a:p>
                  </a:txBody>
                  <a:tcPr/>
                </a:tc>
                <a:tc>
                  <a:txBody>
                    <a:bodyPr/>
                    <a:lstStyle/>
                    <a:p>
                      <a:r>
                        <a:rPr lang="en-US" dirty="0"/>
                        <a:t>Sort Order</a:t>
                      </a:r>
                    </a:p>
                  </a:txBody>
                  <a:tcPr/>
                </a:tc>
                <a:extLst>
                  <a:ext uri="{0D108BD9-81ED-4DB2-BD59-A6C34878D82A}">
                    <a16:rowId xmlns:a16="http://schemas.microsoft.com/office/drawing/2014/main" val="2148369342"/>
                  </a:ext>
                </a:extLst>
              </a:tr>
              <a:tr h="370840">
                <a:tc>
                  <a:txBody>
                    <a:bodyPr/>
                    <a:lstStyle/>
                    <a:p>
                      <a:r>
                        <a:rPr lang="en-US" dirty="0"/>
                        <a:t>Order</a:t>
                      </a:r>
                    </a:p>
                  </a:txBody>
                  <a:tcPr/>
                </a:tc>
                <a:tc>
                  <a:txBody>
                    <a:bodyPr/>
                    <a:lstStyle/>
                    <a:p>
                      <a:r>
                        <a:rPr lang="en-US" dirty="0" err="1"/>
                        <a:t>EmployeeId</a:t>
                      </a:r>
                      <a:endParaRPr lang="en-US" dirty="0"/>
                    </a:p>
                  </a:txBody>
                  <a:tcPr/>
                </a:tc>
                <a:tc>
                  <a:txBody>
                    <a:bodyPr/>
                    <a:lstStyle/>
                    <a:p>
                      <a:r>
                        <a:rPr lang="en-US" dirty="0"/>
                        <a:t>ASC</a:t>
                      </a:r>
                    </a:p>
                  </a:txBody>
                  <a:tcPr/>
                </a:tc>
                <a:extLst>
                  <a:ext uri="{0D108BD9-81ED-4DB2-BD59-A6C34878D82A}">
                    <a16:rowId xmlns:a16="http://schemas.microsoft.com/office/drawing/2014/main" val="3564118150"/>
                  </a:ext>
                </a:extLst>
              </a:tr>
            </a:tbl>
          </a:graphicData>
        </a:graphic>
      </p:graphicFrame>
    </p:spTree>
    <p:extLst>
      <p:ext uri="{BB962C8B-B14F-4D97-AF65-F5344CB8AC3E}">
        <p14:creationId xmlns:p14="http://schemas.microsoft.com/office/powerpoint/2010/main" val="371635140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13314" name="Picture 2">
            <a:extLst>
              <a:ext uri="{FF2B5EF4-FFF2-40B4-BE49-F238E27FC236}">
                <a16:creationId xmlns:a16="http://schemas.microsoft.com/office/drawing/2014/main" id="{02E00716-8F19-4779-A906-D83D50A25A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3982" y="1930400"/>
            <a:ext cx="1943371" cy="316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1131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Worst # 2 (Corrected) - Problem 07 (Medium): </a:t>
            </a:r>
            <a:br>
              <a:rPr lang="en-US" sz="2000" dirty="0"/>
            </a:br>
            <a:r>
              <a:rPr lang="en-US" sz="2000" dirty="0"/>
              <a:t>Using AdventureWorks2017, display how many ‘silver’ products have been sold to an address that is in ‘New York’ (city).</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a:bodyPr>
          <a:lstStyle/>
          <a:p>
            <a:r>
              <a:rPr lang="en-US" dirty="0"/>
              <a:t>Correction: </a:t>
            </a:r>
          </a:p>
          <a:p>
            <a:r>
              <a:rPr lang="en-US" dirty="0"/>
              <a:t>I created an extension to the CTE to clear up the main code</a:t>
            </a:r>
          </a:p>
        </p:txBody>
      </p:sp>
    </p:spTree>
    <p:extLst>
      <p:ext uri="{BB962C8B-B14F-4D97-AF65-F5344CB8AC3E}">
        <p14:creationId xmlns:p14="http://schemas.microsoft.com/office/powerpoint/2010/main" val="284475435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sp>
        <p:nvSpPr>
          <p:cNvPr id="3" name="Rectangle 1">
            <a:extLst>
              <a:ext uri="{FF2B5EF4-FFF2-40B4-BE49-F238E27FC236}">
                <a16:creationId xmlns:a16="http://schemas.microsoft.com/office/drawing/2014/main" id="{AD7AC315-A118-4D99-ADFF-E11A3008C1E3}"/>
              </a:ext>
            </a:extLst>
          </p:cNvPr>
          <p:cNvSpPr>
            <a:spLocks noGrp="1" noChangeArrowheads="1"/>
          </p:cNvSpPr>
          <p:nvPr>
            <p:ph idx="1"/>
          </p:nvPr>
        </p:nvSpPr>
        <p:spPr bwMode="auto">
          <a:xfrm>
            <a:off x="2607071" y="1119445"/>
            <a:ext cx="4737194" cy="610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indent="0">
              <a:buNone/>
            </a:pPr>
            <a:r>
              <a:rPr lang="en-US" sz="900" b="0" dirty="0">
                <a:solidFill>
                  <a:srgbClr val="225588"/>
                </a:solidFill>
                <a:effectLst/>
                <a:latin typeface="Consolas" panose="020B0609020204030204" pitchFamily="49" charset="0"/>
              </a:rPr>
              <a:t>USE</a:t>
            </a:r>
            <a:r>
              <a:rPr lang="en-US" sz="900" b="0" dirty="0">
                <a:solidFill>
                  <a:srgbClr val="6688CC"/>
                </a:solidFill>
                <a:effectLst/>
                <a:latin typeface="Consolas" panose="020B0609020204030204" pitchFamily="49" charset="0"/>
              </a:rPr>
              <a:t> AdventureWorks2017;</a:t>
            </a:r>
          </a:p>
          <a:p>
            <a:pPr marL="0" indent="0">
              <a:buNone/>
            </a:pPr>
            <a:br>
              <a:rPr lang="en-US" sz="900" b="0" dirty="0">
                <a:solidFill>
                  <a:srgbClr val="6688CC"/>
                </a:solidFill>
                <a:effectLst/>
                <a:latin typeface="Consolas" panose="020B0609020204030204" pitchFamily="49" charset="0"/>
              </a:rPr>
            </a:br>
            <a:r>
              <a:rPr lang="en-US" sz="900" b="0" dirty="0">
                <a:solidFill>
                  <a:srgbClr val="225588"/>
                </a:solidFill>
                <a:effectLst/>
                <a:latin typeface="Consolas" panose="020B0609020204030204" pitchFamily="49" charset="0"/>
              </a:rPr>
              <a:t>WITH</a:t>
            </a:r>
            <a:r>
              <a:rPr lang="en-US" sz="900" b="0" dirty="0">
                <a:solidFill>
                  <a:srgbClr val="6688CC"/>
                </a:solidFill>
                <a:effectLst/>
                <a:latin typeface="Consolas" panose="020B0609020204030204" pitchFamily="49" charset="0"/>
              </a:rPr>
              <a:t> Product</a:t>
            </a:r>
          </a:p>
          <a:p>
            <a:pPr marL="0" indent="0">
              <a:buNone/>
            </a:pPr>
            <a:r>
              <a:rPr lang="en-US" sz="900" b="0" dirty="0">
                <a:solidFill>
                  <a:srgbClr val="225588"/>
                </a:solidFill>
                <a:effectLst/>
                <a:latin typeface="Consolas" panose="020B0609020204030204" pitchFamily="49" charset="0"/>
              </a:rPr>
              <a:t>AS</a:t>
            </a:r>
            <a:r>
              <a:rPr lang="en-US" sz="900" b="0" dirty="0">
                <a:solidFill>
                  <a:srgbClr val="6688CC"/>
                </a:solidFill>
                <a:effectLst/>
                <a:latin typeface="Consolas" panose="020B0609020204030204" pitchFamily="49" charset="0"/>
              </a:rPr>
              <a:t> (</a:t>
            </a:r>
          </a:p>
          <a:p>
            <a:pPr marL="0" indent="0">
              <a:buNone/>
            </a:pPr>
            <a:r>
              <a:rPr lang="en-US" sz="900" b="0" dirty="0">
                <a:solidFill>
                  <a:srgbClr val="6688CC"/>
                </a:solidFill>
                <a:effectLst/>
                <a:latin typeface="Consolas" panose="020B0609020204030204" pitchFamily="49" charset="0"/>
              </a:rPr>
              <a:t>    </a:t>
            </a:r>
            <a:r>
              <a:rPr lang="en-US" sz="900" b="0" dirty="0">
                <a:solidFill>
                  <a:srgbClr val="225588"/>
                </a:solidFill>
                <a:effectLst/>
                <a:latin typeface="Consolas" panose="020B0609020204030204" pitchFamily="49" charset="0"/>
              </a:rPr>
              <a:t>SELECT</a:t>
            </a:r>
            <a:r>
              <a:rPr lang="en-US" sz="900" b="0" dirty="0">
                <a:solidFill>
                  <a:srgbClr val="6688CC"/>
                </a:solidFill>
                <a:effectLst/>
                <a:latin typeface="Consolas" panose="020B0609020204030204" pitchFamily="49" charset="0"/>
              </a:rPr>
              <a:t> </a:t>
            </a:r>
            <a:r>
              <a:rPr lang="en-US" sz="900" b="0" dirty="0" err="1">
                <a:solidFill>
                  <a:srgbClr val="F280D0"/>
                </a:solidFill>
                <a:effectLst/>
                <a:latin typeface="Consolas" panose="020B0609020204030204" pitchFamily="49" charset="0"/>
              </a:rPr>
              <a:t>P</a:t>
            </a:r>
            <a:r>
              <a:rPr lang="en-US" sz="900" b="0" dirty="0" err="1">
                <a:solidFill>
                  <a:srgbClr val="6688CC"/>
                </a:solidFill>
                <a:effectLst/>
                <a:latin typeface="Consolas" panose="020B0609020204030204" pitchFamily="49" charset="0"/>
              </a:rPr>
              <a:t>.</a:t>
            </a:r>
            <a:r>
              <a:rPr lang="en-US" sz="900" b="0" dirty="0" err="1">
                <a:solidFill>
                  <a:srgbClr val="F280D0"/>
                </a:solidFill>
                <a:effectLst/>
                <a:latin typeface="Consolas" panose="020B0609020204030204" pitchFamily="49" charset="0"/>
              </a:rPr>
              <a:t>ProductId</a:t>
            </a:r>
            <a:endParaRPr lang="en-US" sz="900" b="0" dirty="0">
              <a:solidFill>
                <a:srgbClr val="6688CC"/>
              </a:solidFill>
              <a:effectLst/>
              <a:latin typeface="Consolas" panose="020B0609020204030204" pitchFamily="49" charset="0"/>
            </a:endParaRPr>
          </a:p>
          <a:p>
            <a:pPr marL="0" indent="0">
              <a:buNone/>
            </a:pPr>
            <a:r>
              <a:rPr lang="en-US" sz="900" b="0" dirty="0">
                <a:solidFill>
                  <a:srgbClr val="6688CC"/>
                </a:solidFill>
                <a:effectLst/>
                <a:latin typeface="Consolas" panose="020B0609020204030204" pitchFamily="49" charset="0"/>
              </a:rPr>
              <a:t>        ,</a:t>
            </a:r>
            <a:r>
              <a:rPr lang="en-US" sz="900" b="0" dirty="0" err="1">
                <a:solidFill>
                  <a:srgbClr val="F280D0"/>
                </a:solidFill>
                <a:effectLst/>
                <a:latin typeface="Consolas" panose="020B0609020204030204" pitchFamily="49" charset="0"/>
              </a:rPr>
              <a:t>P</a:t>
            </a:r>
            <a:r>
              <a:rPr lang="en-US" sz="900" b="0" dirty="0" err="1">
                <a:solidFill>
                  <a:srgbClr val="6688CC"/>
                </a:solidFill>
                <a:effectLst/>
                <a:latin typeface="Consolas" panose="020B0609020204030204" pitchFamily="49" charset="0"/>
              </a:rPr>
              <a:t>.</a:t>
            </a:r>
            <a:r>
              <a:rPr lang="en-US" sz="900" b="0" dirty="0" err="1">
                <a:solidFill>
                  <a:srgbClr val="F280D0"/>
                </a:solidFill>
                <a:effectLst/>
                <a:latin typeface="Consolas" panose="020B0609020204030204" pitchFamily="49" charset="0"/>
              </a:rPr>
              <a:t>Color</a:t>
            </a:r>
            <a:endParaRPr lang="en-US" sz="900" b="0" dirty="0">
              <a:solidFill>
                <a:srgbClr val="6688CC"/>
              </a:solidFill>
              <a:effectLst/>
              <a:latin typeface="Consolas" panose="020B0609020204030204" pitchFamily="49" charset="0"/>
            </a:endParaRPr>
          </a:p>
          <a:p>
            <a:pPr marL="0" indent="0">
              <a:buNone/>
            </a:pPr>
            <a:r>
              <a:rPr lang="en-US" sz="900" b="0" dirty="0">
                <a:solidFill>
                  <a:srgbClr val="6688CC"/>
                </a:solidFill>
                <a:effectLst/>
                <a:latin typeface="Consolas" panose="020B0609020204030204" pitchFamily="49" charset="0"/>
              </a:rPr>
              <a:t>    </a:t>
            </a:r>
            <a:r>
              <a:rPr lang="en-US" sz="900" b="0" dirty="0">
                <a:solidFill>
                  <a:srgbClr val="225588"/>
                </a:solidFill>
                <a:effectLst/>
                <a:latin typeface="Consolas" panose="020B0609020204030204" pitchFamily="49" charset="0"/>
              </a:rPr>
              <a:t>FROM</a:t>
            </a:r>
            <a:r>
              <a:rPr lang="en-US" sz="900" b="0" dirty="0">
                <a:solidFill>
                  <a:srgbClr val="6688CC"/>
                </a:solidFill>
                <a:effectLst/>
                <a:latin typeface="Consolas" panose="020B0609020204030204" pitchFamily="49" charset="0"/>
              </a:rPr>
              <a:t> [Production].[Product] </a:t>
            </a:r>
            <a:r>
              <a:rPr lang="en-US" sz="900" b="0" dirty="0">
                <a:solidFill>
                  <a:srgbClr val="225588"/>
                </a:solidFill>
                <a:effectLst/>
                <a:latin typeface="Consolas" panose="020B0609020204030204" pitchFamily="49" charset="0"/>
              </a:rPr>
              <a:t>AS</a:t>
            </a:r>
            <a:r>
              <a:rPr lang="en-US" sz="900" b="0" dirty="0">
                <a:solidFill>
                  <a:srgbClr val="6688CC"/>
                </a:solidFill>
                <a:effectLst/>
                <a:latin typeface="Consolas" panose="020B0609020204030204" pitchFamily="49" charset="0"/>
              </a:rPr>
              <a:t> P</a:t>
            </a:r>
          </a:p>
          <a:p>
            <a:pPr marL="0" indent="0">
              <a:buNone/>
            </a:pPr>
            <a:r>
              <a:rPr lang="en-US" sz="900" b="0" dirty="0">
                <a:solidFill>
                  <a:srgbClr val="6688CC"/>
                </a:solidFill>
                <a:effectLst/>
                <a:latin typeface="Consolas" panose="020B0609020204030204" pitchFamily="49" charset="0"/>
              </a:rPr>
              <a:t>    </a:t>
            </a:r>
            <a:r>
              <a:rPr lang="en-US" sz="900" b="0" dirty="0">
                <a:solidFill>
                  <a:srgbClr val="225588"/>
                </a:solidFill>
                <a:effectLst/>
                <a:latin typeface="Consolas" panose="020B0609020204030204" pitchFamily="49" charset="0"/>
              </a:rPr>
              <a:t>WHERE</a:t>
            </a:r>
            <a:r>
              <a:rPr lang="en-US" sz="900" b="0" dirty="0">
                <a:solidFill>
                  <a:srgbClr val="6688CC"/>
                </a:solidFill>
                <a:effectLst/>
                <a:latin typeface="Consolas" panose="020B0609020204030204" pitchFamily="49" charset="0"/>
              </a:rPr>
              <a:t> </a:t>
            </a:r>
            <a:r>
              <a:rPr lang="en-US" sz="900" b="0" dirty="0" err="1">
                <a:solidFill>
                  <a:srgbClr val="F280D0"/>
                </a:solidFill>
                <a:effectLst/>
                <a:latin typeface="Consolas" panose="020B0609020204030204" pitchFamily="49" charset="0"/>
              </a:rPr>
              <a:t>P</a:t>
            </a:r>
            <a:r>
              <a:rPr lang="en-US" sz="900" b="0" dirty="0" err="1">
                <a:solidFill>
                  <a:srgbClr val="6688CC"/>
                </a:solidFill>
                <a:effectLst/>
                <a:latin typeface="Consolas" panose="020B0609020204030204" pitchFamily="49" charset="0"/>
              </a:rPr>
              <a:t>.</a:t>
            </a:r>
            <a:r>
              <a:rPr lang="en-US" sz="900" b="0" dirty="0" err="1">
                <a:solidFill>
                  <a:srgbClr val="F280D0"/>
                </a:solidFill>
                <a:effectLst/>
                <a:latin typeface="Consolas" panose="020B0609020204030204" pitchFamily="49" charset="0"/>
              </a:rPr>
              <a:t>Color</a:t>
            </a:r>
            <a:r>
              <a:rPr lang="en-US" sz="900" b="0" dirty="0">
                <a:solidFill>
                  <a:srgbClr val="6688CC"/>
                </a:solidFill>
                <a:effectLst/>
                <a:latin typeface="Consolas" panose="020B0609020204030204" pitchFamily="49" charset="0"/>
              </a:rPr>
              <a:t> </a:t>
            </a:r>
            <a:r>
              <a:rPr lang="en-US" sz="900" b="0" dirty="0">
                <a:solidFill>
                  <a:srgbClr val="225588"/>
                </a:solidFill>
                <a:effectLst/>
                <a:latin typeface="Consolas" panose="020B0609020204030204" pitchFamily="49" charset="0"/>
              </a:rPr>
              <a:t>=</a:t>
            </a:r>
            <a:r>
              <a:rPr lang="en-US" sz="900" b="0" dirty="0">
                <a:solidFill>
                  <a:srgbClr val="6688CC"/>
                </a:solidFill>
                <a:effectLst/>
                <a:latin typeface="Consolas" panose="020B0609020204030204" pitchFamily="49" charset="0"/>
              </a:rPr>
              <a:t> </a:t>
            </a:r>
            <a:r>
              <a:rPr lang="en-US" sz="900" b="0" dirty="0">
                <a:solidFill>
                  <a:srgbClr val="22AA44"/>
                </a:solidFill>
                <a:effectLst/>
                <a:latin typeface="Consolas" panose="020B0609020204030204" pitchFamily="49" charset="0"/>
              </a:rPr>
              <a:t>'silver'</a:t>
            </a:r>
            <a:endParaRPr lang="en-US" sz="900" b="0" dirty="0">
              <a:solidFill>
                <a:srgbClr val="6688CC"/>
              </a:solidFill>
              <a:effectLst/>
              <a:latin typeface="Consolas" panose="020B0609020204030204" pitchFamily="49" charset="0"/>
            </a:endParaRPr>
          </a:p>
          <a:p>
            <a:pPr marL="0" indent="0">
              <a:buNone/>
            </a:pPr>
            <a:r>
              <a:rPr lang="en-US" sz="900" b="0" dirty="0">
                <a:solidFill>
                  <a:srgbClr val="6688CC"/>
                </a:solidFill>
                <a:effectLst/>
                <a:latin typeface="Consolas" panose="020B0609020204030204" pitchFamily="49" charset="0"/>
              </a:rPr>
              <a:t>    )</a:t>
            </a:r>
          </a:p>
          <a:p>
            <a:pPr marL="0" indent="0">
              <a:buNone/>
            </a:pPr>
            <a:r>
              <a:rPr lang="en-US" sz="900" b="0" dirty="0">
                <a:solidFill>
                  <a:srgbClr val="6688CC"/>
                </a:solidFill>
                <a:effectLst/>
                <a:latin typeface="Consolas" panose="020B0609020204030204" pitchFamily="49" charset="0"/>
              </a:rPr>
              <a:t>    ,City</a:t>
            </a:r>
          </a:p>
          <a:p>
            <a:pPr marL="0" indent="0">
              <a:buNone/>
            </a:pPr>
            <a:r>
              <a:rPr lang="en-US" sz="900" b="0" dirty="0">
                <a:solidFill>
                  <a:srgbClr val="225588"/>
                </a:solidFill>
                <a:effectLst/>
                <a:latin typeface="Consolas" panose="020B0609020204030204" pitchFamily="49" charset="0"/>
              </a:rPr>
              <a:t>AS</a:t>
            </a:r>
            <a:r>
              <a:rPr lang="en-US" sz="900" b="0" dirty="0">
                <a:solidFill>
                  <a:srgbClr val="6688CC"/>
                </a:solidFill>
                <a:effectLst/>
                <a:latin typeface="Consolas" panose="020B0609020204030204" pitchFamily="49" charset="0"/>
              </a:rPr>
              <a:t> (</a:t>
            </a:r>
          </a:p>
          <a:p>
            <a:pPr marL="0" indent="0">
              <a:buNone/>
            </a:pPr>
            <a:r>
              <a:rPr lang="en-US" sz="900" b="0" dirty="0">
                <a:solidFill>
                  <a:srgbClr val="6688CC"/>
                </a:solidFill>
                <a:effectLst/>
                <a:latin typeface="Consolas" panose="020B0609020204030204" pitchFamily="49" charset="0"/>
              </a:rPr>
              <a:t>    </a:t>
            </a:r>
            <a:r>
              <a:rPr lang="en-US" sz="900" b="0" dirty="0">
                <a:solidFill>
                  <a:srgbClr val="225588"/>
                </a:solidFill>
                <a:effectLst/>
                <a:latin typeface="Consolas" panose="020B0609020204030204" pitchFamily="49" charset="0"/>
              </a:rPr>
              <a:t>SELECT</a:t>
            </a:r>
            <a:r>
              <a:rPr lang="en-US" sz="900" b="0" dirty="0">
                <a:solidFill>
                  <a:srgbClr val="6688CC"/>
                </a:solidFill>
                <a:effectLst/>
                <a:latin typeface="Consolas" panose="020B0609020204030204" pitchFamily="49" charset="0"/>
              </a:rPr>
              <a:t> </a:t>
            </a:r>
            <a:r>
              <a:rPr lang="en-US" sz="900" b="0" dirty="0" err="1">
                <a:solidFill>
                  <a:srgbClr val="F280D0"/>
                </a:solidFill>
                <a:effectLst/>
                <a:latin typeface="Consolas" panose="020B0609020204030204" pitchFamily="49" charset="0"/>
              </a:rPr>
              <a:t>A</a:t>
            </a:r>
            <a:r>
              <a:rPr lang="en-US" sz="900" b="0" dirty="0" err="1">
                <a:solidFill>
                  <a:srgbClr val="6688CC"/>
                </a:solidFill>
                <a:effectLst/>
                <a:latin typeface="Consolas" panose="020B0609020204030204" pitchFamily="49" charset="0"/>
              </a:rPr>
              <a:t>.</a:t>
            </a:r>
            <a:r>
              <a:rPr lang="en-US" sz="900" b="0" dirty="0" err="1">
                <a:solidFill>
                  <a:srgbClr val="F280D0"/>
                </a:solidFill>
                <a:effectLst/>
                <a:latin typeface="Consolas" panose="020B0609020204030204" pitchFamily="49" charset="0"/>
              </a:rPr>
              <a:t>AddressID</a:t>
            </a:r>
            <a:endParaRPr lang="en-US" sz="900" b="0" dirty="0">
              <a:solidFill>
                <a:srgbClr val="6688CC"/>
              </a:solidFill>
              <a:effectLst/>
              <a:latin typeface="Consolas" panose="020B0609020204030204" pitchFamily="49" charset="0"/>
            </a:endParaRPr>
          </a:p>
          <a:p>
            <a:pPr marL="0" indent="0">
              <a:buNone/>
            </a:pPr>
            <a:r>
              <a:rPr lang="en-US" sz="900" b="0" dirty="0">
                <a:solidFill>
                  <a:srgbClr val="6688CC"/>
                </a:solidFill>
                <a:effectLst/>
                <a:latin typeface="Consolas" panose="020B0609020204030204" pitchFamily="49" charset="0"/>
              </a:rPr>
              <a:t>        ,</a:t>
            </a:r>
            <a:r>
              <a:rPr lang="en-US" sz="900" b="0" dirty="0" err="1">
                <a:solidFill>
                  <a:srgbClr val="F280D0"/>
                </a:solidFill>
                <a:effectLst/>
                <a:latin typeface="Consolas" panose="020B0609020204030204" pitchFamily="49" charset="0"/>
              </a:rPr>
              <a:t>A</a:t>
            </a:r>
            <a:r>
              <a:rPr lang="en-US" sz="900" b="0" dirty="0" err="1">
                <a:solidFill>
                  <a:srgbClr val="6688CC"/>
                </a:solidFill>
                <a:effectLst/>
                <a:latin typeface="Consolas" panose="020B0609020204030204" pitchFamily="49" charset="0"/>
              </a:rPr>
              <a:t>.</a:t>
            </a:r>
            <a:r>
              <a:rPr lang="en-US" sz="900" b="0" dirty="0" err="1">
                <a:solidFill>
                  <a:srgbClr val="F280D0"/>
                </a:solidFill>
                <a:effectLst/>
                <a:latin typeface="Consolas" panose="020B0609020204030204" pitchFamily="49" charset="0"/>
              </a:rPr>
              <a:t>City</a:t>
            </a:r>
            <a:endParaRPr lang="en-US" sz="900" b="0" dirty="0">
              <a:solidFill>
                <a:srgbClr val="6688CC"/>
              </a:solidFill>
              <a:effectLst/>
              <a:latin typeface="Consolas" panose="020B0609020204030204" pitchFamily="49" charset="0"/>
            </a:endParaRPr>
          </a:p>
          <a:p>
            <a:pPr marL="0" indent="0">
              <a:buNone/>
            </a:pPr>
            <a:r>
              <a:rPr lang="en-US" sz="900" b="0" dirty="0">
                <a:solidFill>
                  <a:srgbClr val="6688CC"/>
                </a:solidFill>
                <a:effectLst/>
                <a:latin typeface="Consolas" panose="020B0609020204030204" pitchFamily="49" charset="0"/>
              </a:rPr>
              <a:t>    </a:t>
            </a:r>
            <a:r>
              <a:rPr lang="en-US" sz="900" b="0" dirty="0">
                <a:solidFill>
                  <a:srgbClr val="225588"/>
                </a:solidFill>
                <a:effectLst/>
                <a:latin typeface="Consolas" panose="020B0609020204030204" pitchFamily="49" charset="0"/>
              </a:rPr>
              <a:t>FROM</a:t>
            </a:r>
            <a:r>
              <a:rPr lang="en-US" sz="900" b="0" dirty="0">
                <a:solidFill>
                  <a:srgbClr val="6688CC"/>
                </a:solidFill>
                <a:effectLst/>
                <a:latin typeface="Consolas" panose="020B0609020204030204" pitchFamily="49" charset="0"/>
              </a:rPr>
              <a:t> [Person].[Address] </a:t>
            </a:r>
            <a:r>
              <a:rPr lang="en-US" sz="900" b="0" dirty="0">
                <a:solidFill>
                  <a:srgbClr val="225588"/>
                </a:solidFill>
                <a:effectLst/>
                <a:latin typeface="Consolas" panose="020B0609020204030204" pitchFamily="49" charset="0"/>
              </a:rPr>
              <a:t>AS</a:t>
            </a:r>
            <a:r>
              <a:rPr lang="en-US" sz="900" b="0" dirty="0">
                <a:solidFill>
                  <a:srgbClr val="6688CC"/>
                </a:solidFill>
                <a:effectLst/>
                <a:latin typeface="Consolas" panose="020B0609020204030204" pitchFamily="49" charset="0"/>
              </a:rPr>
              <a:t> A</a:t>
            </a:r>
          </a:p>
          <a:p>
            <a:pPr marL="0" indent="0">
              <a:buNone/>
            </a:pPr>
            <a:r>
              <a:rPr lang="en-US" sz="900" b="0" dirty="0">
                <a:solidFill>
                  <a:srgbClr val="6688CC"/>
                </a:solidFill>
                <a:effectLst/>
                <a:latin typeface="Consolas" panose="020B0609020204030204" pitchFamily="49" charset="0"/>
              </a:rPr>
              <a:t>    </a:t>
            </a:r>
            <a:r>
              <a:rPr lang="en-US" sz="900" b="0" dirty="0">
                <a:solidFill>
                  <a:srgbClr val="225588"/>
                </a:solidFill>
                <a:effectLst/>
                <a:latin typeface="Consolas" panose="020B0609020204030204" pitchFamily="49" charset="0"/>
              </a:rPr>
              <a:t>WHERE</a:t>
            </a:r>
            <a:r>
              <a:rPr lang="en-US" sz="900" b="0" dirty="0">
                <a:solidFill>
                  <a:srgbClr val="6688CC"/>
                </a:solidFill>
                <a:effectLst/>
                <a:latin typeface="Consolas" panose="020B0609020204030204" pitchFamily="49" charset="0"/>
              </a:rPr>
              <a:t> </a:t>
            </a:r>
            <a:r>
              <a:rPr lang="en-US" sz="900" b="0" dirty="0" err="1">
                <a:solidFill>
                  <a:srgbClr val="F280D0"/>
                </a:solidFill>
                <a:effectLst/>
                <a:latin typeface="Consolas" panose="020B0609020204030204" pitchFamily="49" charset="0"/>
              </a:rPr>
              <a:t>A</a:t>
            </a:r>
            <a:r>
              <a:rPr lang="en-US" sz="900" b="0" dirty="0" err="1">
                <a:solidFill>
                  <a:srgbClr val="6688CC"/>
                </a:solidFill>
                <a:effectLst/>
                <a:latin typeface="Consolas" panose="020B0609020204030204" pitchFamily="49" charset="0"/>
              </a:rPr>
              <a:t>.</a:t>
            </a:r>
            <a:r>
              <a:rPr lang="en-US" sz="900" b="0" dirty="0" err="1">
                <a:solidFill>
                  <a:srgbClr val="F280D0"/>
                </a:solidFill>
                <a:effectLst/>
                <a:latin typeface="Consolas" panose="020B0609020204030204" pitchFamily="49" charset="0"/>
              </a:rPr>
              <a:t>City</a:t>
            </a:r>
            <a:r>
              <a:rPr lang="en-US" sz="900" b="0" dirty="0">
                <a:solidFill>
                  <a:srgbClr val="6688CC"/>
                </a:solidFill>
                <a:effectLst/>
                <a:latin typeface="Consolas" panose="020B0609020204030204" pitchFamily="49" charset="0"/>
              </a:rPr>
              <a:t> </a:t>
            </a:r>
            <a:r>
              <a:rPr lang="en-US" sz="900" b="0" dirty="0">
                <a:solidFill>
                  <a:srgbClr val="225588"/>
                </a:solidFill>
                <a:effectLst/>
                <a:latin typeface="Consolas" panose="020B0609020204030204" pitchFamily="49" charset="0"/>
              </a:rPr>
              <a:t>=</a:t>
            </a:r>
            <a:r>
              <a:rPr lang="en-US" sz="900" b="0" dirty="0">
                <a:solidFill>
                  <a:srgbClr val="6688CC"/>
                </a:solidFill>
                <a:effectLst/>
                <a:latin typeface="Consolas" panose="020B0609020204030204" pitchFamily="49" charset="0"/>
              </a:rPr>
              <a:t> </a:t>
            </a:r>
            <a:r>
              <a:rPr lang="en-US" sz="900" b="0" dirty="0">
                <a:solidFill>
                  <a:srgbClr val="22AA44"/>
                </a:solidFill>
                <a:effectLst/>
                <a:latin typeface="Consolas" panose="020B0609020204030204" pitchFamily="49" charset="0"/>
              </a:rPr>
              <a:t>'New York'</a:t>
            </a:r>
            <a:endParaRPr lang="en-US" sz="900" b="0" dirty="0">
              <a:solidFill>
                <a:srgbClr val="6688CC"/>
              </a:solidFill>
              <a:effectLst/>
              <a:latin typeface="Consolas" panose="020B0609020204030204" pitchFamily="49" charset="0"/>
            </a:endParaRPr>
          </a:p>
          <a:p>
            <a:pPr marL="0" indent="0">
              <a:buNone/>
            </a:pPr>
            <a:r>
              <a:rPr lang="en-US" sz="900" b="0" dirty="0">
                <a:solidFill>
                  <a:srgbClr val="6688CC"/>
                </a:solidFill>
                <a:effectLst/>
                <a:latin typeface="Consolas" panose="020B0609020204030204" pitchFamily="49" charset="0"/>
              </a:rPr>
              <a:t>    )</a:t>
            </a:r>
          </a:p>
          <a:p>
            <a:pPr marL="0" indent="0">
              <a:buNone/>
            </a:pPr>
            <a:r>
              <a:rPr lang="en-US" sz="900" b="0" dirty="0">
                <a:solidFill>
                  <a:srgbClr val="225588"/>
                </a:solidFill>
                <a:effectLst/>
                <a:latin typeface="Consolas" panose="020B0609020204030204" pitchFamily="49" charset="0"/>
              </a:rPr>
              <a:t>SELECT</a:t>
            </a:r>
            <a:r>
              <a:rPr lang="en-US" sz="900" b="0" dirty="0">
                <a:solidFill>
                  <a:srgbClr val="6688CC"/>
                </a:solidFill>
                <a:effectLst/>
                <a:latin typeface="Consolas" panose="020B0609020204030204" pitchFamily="49" charset="0"/>
              </a:rPr>
              <a:t> </a:t>
            </a:r>
            <a:r>
              <a:rPr lang="en-US" sz="900" b="0" dirty="0">
                <a:solidFill>
                  <a:srgbClr val="9966B8"/>
                </a:solidFill>
                <a:effectLst/>
                <a:latin typeface="Consolas" panose="020B0609020204030204" pitchFamily="49" charset="0"/>
              </a:rPr>
              <a:t>SUM</a:t>
            </a:r>
            <a:r>
              <a:rPr lang="en-US" sz="900" b="0" dirty="0">
                <a:solidFill>
                  <a:srgbClr val="6688CC"/>
                </a:solidFill>
                <a:effectLst/>
                <a:latin typeface="Consolas" panose="020B0609020204030204" pitchFamily="49" charset="0"/>
              </a:rPr>
              <a:t>(</a:t>
            </a:r>
            <a:r>
              <a:rPr lang="en-US" sz="900" b="0" dirty="0" err="1">
                <a:solidFill>
                  <a:srgbClr val="F280D0"/>
                </a:solidFill>
                <a:effectLst/>
                <a:latin typeface="Consolas" panose="020B0609020204030204" pitchFamily="49" charset="0"/>
              </a:rPr>
              <a:t>D</a:t>
            </a:r>
            <a:r>
              <a:rPr lang="en-US" sz="900" b="0" dirty="0" err="1">
                <a:solidFill>
                  <a:srgbClr val="6688CC"/>
                </a:solidFill>
                <a:effectLst/>
                <a:latin typeface="Consolas" panose="020B0609020204030204" pitchFamily="49" charset="0"/>
              </a:rPr>
              <a:t>.</a:t>
            </a:r>
            <a:r>
              <a:rPr lang="en-US" sz="900" b="0" dirty="0" err="1">
                <a:solidFill>
                  <a:srgbClr val="F280D0"/>
                </a:solidFill>
                <a:effectLst/>
                <a:latin typeface="Consolas" panose="020B0609020204030204" pitchFamily="49" charset="0"/>
              </a:rPr>
              <a:t>OrderQty</a:t>
            </a:r>
            <a:r>
              <a:rPr lang="en-US" sz="900" b="0" dirty="0">
                <a:solidFill>
                  <a:srgbClr val="6688CC"/>
                </a:solidFill>
                <a:effectLst/>
                <a:latin typeface="Consolas" panose="020B0609020204030204" pitchFamily="49" charset="0"/>
              </a:rPr>
              <a:t>) </a:t>
            </a:r>
            <a:r>
              <a:rPr lang="en-US" sz="900" b="0" dirty="0">
                <a:solidFill>
                  <a:srgbClr val="225588"/>
                </a:solidFill>
                <a:effectLst/>
                <a:latin typeface="Consolas" panose="020B0609020204030204" pitchFamily="49" charset="0"/>
              </a:rPr>
              <a:t>AS</a:t>
            </a:r>
            <a:r>
              <a:rPr lang="en-US" sz="900" b="0" dirty="0">
                <a:solidFill>
                  <a:srgbClr val="6688CC"/>
                </a:solidFill>
                <a:effectLst/>
                <a:latin typeface="Consolas" panose="020B0609020204030204" pitchFamily="49" charset="0"/>
              </a:rPr>
              <a:t> </a:t>
            </a:r>
            <a:r>
              <a:rPr lang="en-US" sz="900" b="0" dirty="0" err="1">
                <a:solidFill>
                  <a:srgbClr val="6688CC"/>
                </a:solidFill>
                <a:effectLst/>
                <a:latin typeface="Consolas" panose="020B0609020204030204" pitchFamily="49" charset="0"/>
              </a:rPr>
              <a:t>SilverTotal</a:t>
            </a:r>
            <a:endParaRPr lang="en-US" sz="900" b="0" dirty="0">
              <a:solidFill>
                <a:srgbClr val="6688CC"/>
              </a:solidFill>
              <a:effectLst/>
              <a:latin typeface="Consolas" panose="020B0609020204030204" pitchFamily="49" charset="0"/>
            </a:endParaRPr>
          </a:p>
          <a:p>
            <a:pPr marL="0" indent="0">
              <a:buNone/>
            </a:pPr>
            <a:r>
              <a:rPr lang="en-US" sz="900" b="0" dirty="0">
                <a:solidFill>
                  <a:srgbClr val="225588"/>
                </a:solidFill>
                <a:effectLst/>
                <a:latin typeface="Consolas" panose="020B0609020204030204" pitchFamily="49" charset="0"/>
              </a:rPr>
              <a:t>FROM</a:t>
            </a:r>
            <a:r>
              <a:rPr lang="en-US" sz="900" b="0" dirty="0">
                <a:solidFill>
                  <a:srgbClr val="6688CC"/>
                </a:solidFill>
                <a:effectLst/>
                <a:latin typeface="Consolas" panose="020B0609020204030204" pitchFamily="49" charset="0"/>
              </a:rPr>
              <a:t> Product </a:t>
            </a:r>
            <a:r>
              <a:rPr lang="en-US" sz="900" b="0" dirty="0">
                <a:solidFill>
                  <a:srgbClr val="225588"/>
                </a:solidFill>
                <a:effectLst/>
                <a:latin typeface="Consolas" panose="020B0609020204030204" pitchFamily="49" charset="0"/>
              </a:rPr>
              <a:t>AS</a:t>
            </a:r>
            <a:r>
              <a:rPr lang="en-US" sz="900" b="0" dirty="0">
                <a:solidFill>
                  <a:srgbClr val="6688CC"/>
                </a:solidFill>
                <a:effectLst/>
                <a:latin typeface="Consolas" panose="020B0609020204030204" pitchFamily="49" charset="0"/>
              </a:rPr>
              <a:t> P</a:t>
            </a:r>
          </a:p>
          <a:p>
            <a:pPr marL="0" indent="0">
              <a:buNone/>
            </a:pPr>
            <a:r>
              <a:rPr lang="en-US" sz="900" b="0" dirty="0">
                <a:solidFill>
                  <a:srgbClr val="225588"/>
                </a:solidFill>
                <a:effectLst/>
                <a:latin typeface="Consolas" panose="020B0609020204030204" pitchFamily="49" charset="0"/>
              </a:rPr>
              <a:t>JOIN</a:t>
            </a:r>
            <a:r>
              <a:rPr lang="en-US" sz="900" b="0" dirty="0">
                <a:solidFill>
                  <a:srgbClr val="6688CC"/>
                </a:solidFill>
                <a:effectLst/>
                <a:latin typeface="Consolas" panose="020B0609020204030204" pitchFamily="49" charset="0"/>
              </a:rPr>
              <a:t> [Sales].[</a:t>
            </a:r>
            <a:r>
              <a:rPr lang="en-US" sz="900" b="0" dirty="0" err="1">
                <a:solidFill>
                  <a:srgbClr val="6688CC"/>
                </a:solidFill>
                <a:effectLst/>
                <a:latin typeface="Consolas" panose="020B0609020204030204" pitchFamily="49" charset="0"/>
              </a:rPr>
              <a:t>SalesOrderDetail</a:t>
            </a:r>
            <a:r>
              <a:rPr lang="en-US" sz="900" b="0" dirty="0">
                <a:solidFill>
                  <a:srgbClr val="6688CC"/>
                </a:solidFill>
                <a:effectLst/>
                <a:latin typeface="Consolas" panose="020B0609020204030204" pitchFamily="49" charset="0"/>
              </a:rPr>
              <a:t>] </a:t>
            </a:r>
            <a:r>
              <a:rPr lang="en-US" sz="900" b="0" dirty="0">
                <a:solidFill>
                  <a:srgbClr val="225588"/>
                </a:solidFill>
                <a:effectLst/>
                <a:latin typeface="Consolas" panose="020B0609020204030204" pitchFamily="49" charset="0"/>
              </a:rPr>
              <a:t>AS</a:t>
            </a:r>
            <a:r>
              <a:rPr lang="en-US" sz="900" b="0" dirty="0">
                <a:solidFill>
                  <a:srgbClr val="6688CC"/>
                </a:solidFill>
                <a:effectLst/>
                <a:latin typeface="Consolas" panose="020B0609020204030204" pitchFamily="49" charset="0"/>
              </a:rPr>
              <a:t> D </a:t>
            </a:r>
            <a:r>
              <a:rPr lang="en-US" sz="900" b="0" dirty="0">
                <a:solidFill>
                  <a:srgbClr val="225588"/>
                </a:solidFill>
                <a:effectLst/>
                <a:latin typeface="Consolas" panose="020B0609020204030204" pitchFamily="49" charset="0"/>
              </a:rPr>
              <a:t>ON</a:t>
            </a:r>
            <a:r>
              <a:rPr lang="en-US" sz="900" b="0" dirty="0">
                <a:solidFill>
                  <a:srgbClr val="6688CC"/>
                </a:solidFill>
                <a:effectLst/>
                <a:latin typeface="Consolas" panose="020B0609020204030204" pitchFamily="49" charset="0"/>
              </a:rPr>
              <a:t> </a:t>
            </a:r>
            <a:r>
              <a:rPr lang="en-US" sz="900" b="0" dirty="0" err="1">
                <a:solidFill>
                  <a:srgbClr val="F280D0"/>
                </a:solidFill>
                <a:effectLst/>
                <a:latin typeface="Consolas" panose="020B0609020204030204" pitchFamily="49" charset="0"/>
              </a:rPr>
              <a:t>P</a:t>
            </a:r>
            <a:r>
              <a:rPr lang="en-US" sz="900" b="0" dirty="0" err="1">
                <a:solidFill>
                  <a:srgbClr val="6688CC"/>
                </a:solidFill>
                <a:effectLst/>
                <a:latin typeface="Consolas" panose="020B0609020204030204" pitchFamily="49" charset="0"/>
              </a:rPr>
              <a:t>.</a:t>
            </a:r>
            <a:r>
              <a:rPr lang="en-US" sz="900" b="0" dirty="0" err="1">
                <a:solidFill>
                  <a:srgbClr val="F280D0"/>
                </a:solidFill>
                <a:effectLst/>
                <a:latin typeface="Consolas" panose="020B0609020204030204" pitchFamily="49" charset="0"/>
              </a:rPr>
              <a:t>ProductID</a:t>
            </a:r>
            <a:r>
              <a:rPr lang="en-US" sz="900" b="0" dirty="0">
                <a:solidFill>
                  <a:srgbClr val="6688CC"/>
                </a:solidFill>
                <a:effectLst/>
                <a:latin typeface="Consolas" panose="020B0609020204030204" pitchFamily="49" charset="0"/>
              </a:rPr>
              <a:t> </a:t>
            </a:r>
            <a:r>
              <a:rPr lang="en-US" sz="900" b="0" dirty="0">
                <a:solidFill>
                  <a:srgbClr val="225588"/>
                </a:solidFill>
                <a:effectLst/>
                <a:latin typeface="Consolas" panose="020B0609020204030204" pitchFamily="49" charset="0"/>
              </a:rPr>
              <a:t>=</a:t>
            </a:r>
            <a:r>
              <a:rPr lang="en-US" sz="900" b="0" dirty="0">
                <a:solidFill>
                  <a:srgbClr val="6688CC"/>
                </a:solidFill>
                <a:effectLst/>
                <a:latin typeface="Consolas" panose="020B0609020204030204" pitchFamily="49" charset="0"/>
              </a:rPr>
              <a:t> </a:t>
            </a:r>
            <a:r>
              <a:rPr lang="en-US" sz="900" b="0" dirty="0" err="1">
                <a:solidFill>
                  <a:srgbClr val="F280D0"/>
                </a:solidFill>
                <a:effectLst/>
                <a:latin typeface="Consolas" panose="020B0609020204030204" pitchFamily="49" charset="0"/>
              </a:rPr>
              <a:t>D</a:t>
            </a:r>
            <a:r>
              <a:rPr lang="en-US" sz="900" b="0" dirty="0" err="1">
                <a:solidFill>
                  <a:srgbClr val="6688CC"/>
                </a:solidFill>
                <a:effectLst/>
                <a:latin typeface="Consolas" panose="020B0609020204030204" pitchFamily="49" charset="0"/>
              </a:rPr>
              <a:t>.</a:t>
            </a:r>
            <a:r>
              <a:rPr lang="en-US" sz="900" b="0" dirty="0" err="1">
                <a:solidFill>
                  <a:srgbClr val="F280D0"/>
                </a:solidFill>
                <a:effectLst/>
                <a:latin typeface="Consolas" panose="020B0609020204030204" pitchFamily="49" charset="0"/>
              </a:rPr>
              <a:t>ProductID</a:t>
            </a:r>
            <a:endParaRPr lang="en-US" sz="900" b="0" dirty="0">
              <a:solidFill>
                <a:srgbClr val="6688CC"/>
              </a:solidFill>
              <a:effectLst/>
              <a:latin typeface="Consolas" panose="020B0609020204030204" pitchFamily="49" charset="0"/>
            </a:endParaRPr>
          </a:p>
          <a:p>
            <a:pPr marL="0" indent="0">
              <a:buNone/>
            </a:pPr>
            <a:r>
              <a:rPr lang="en-US" sz="900" b="0" dirty="0">
                <a:solidFill>
                  <a:srgbClr val="225588"/>
                </a:solidFill>
                <a:effectLst/>
                <a:latin typeface="Consolas" panose="020B0609020204030204" pitchFamily="49" charset="0"/>
              </a:rPr>
              <a:t>JOIN</a:t>
            </a:r>
            <a:r>
              <a:rPr lang="en-US" sz="900" b="0" dirty="0">
                <a:solidFill>
                  <a:srgbClr val="6688CC"/>
                </a:solidFill>
                <a:effectLst/>
                <a:latin typeface="Consolas" panose="020B0609020204030204" pitchFamily="49" charset="0"/>
              </a:rPr>
              <a:t> [Sales].[</a:t>
            </a:r>
            <a:r>
              <a:rPr lang="en-US" sz="900" b="0" dirty="0" err="1">
                <a:solidFill>
                  <a:srgbClr val="6688CC"/>
                </a:solidFill>
                <a:effectLst/>
                <a:latin typeface="Consolas" panose="020B0609020204030204" pitchFamily="49" charset="0"/>
              </a:rPr>
              <a:t>SalesOrderHeader</a:t>
            </a:r>
            <a:r>
              <a:rPr lang="en-US" sz="900" b="0" dirty="0">
                <a:solidFill>
                  <a:srgbClr val="6688CC"/>
                </a:solidFill>
                <a:effectLst/>
                <a:latin typeface="Consolas" panose="020B0609020204030204" pitchFamily="49" charset="0"/>
              </a:rPr>
              <a:t>] </a:t>
            </a:r>
            <a:r>
              <a:rPr lang="en-US" sz="900" b="0" dirty="0">
                <a:solidFill>
                  <a:srgbClr val="225588"/>
                </a:solidFill>
                <a:effectLst/>
                <a:latin typeface="Consolas" panose="020B0609020204030204" pitchFamily="49" charset="0"/>
              </a:rPr>
              <a:t>AS</a:t>
            </a:r>
            <a:r>
              <a:rPr lang="en-US" sz="900" b="0" dirty="0">
                <a:solidFill>
                  <a:srgbClr val="6688CC"/>
                </a:solidFill>
                <a:effectLst/>
                <a:latin typeface="Consolas" panose="020B0609020204030204" pitchFamily="49" charset="0"/>
              </a:rPr>
              <a:t> H </a:t>
            </a:r>
            <a:r>
              <a:rPr lang="en-US" sz="900" b="0" dirty="0">
                <a:solidFill>
                  <a:srgbClr val="225588"/>
                </a:solidFill>
                <a:effectLst/>
                <a:latin typeface="Consolas" panose="020B0609020204030204" pitchFamily="49" charset="0"/>
              </a:rPr>
              <a:t>ON</a:t>
            </a:r>
            <a:r>
              <a:rPr lang="en-US" sz="900" b="0" dirty="0">
                <a:solidFill>
                  <a:srgbClr val="6688CC"/>
                </a:solidFill>
                <a:effectLst/>
                <a:latin typeface="Consolas" panose="020B0609020204030204" pitchFamily="49" charset="0"/>
              </a:rPr>
              <a:t> </a:t>
            </a:r>
            <a:r>
              <a:rPr lang="en-US" sz="900" b="0" dirty="0" err="1">
                <a:solidFill>
                  <a:srgbClr val="F280D0"/>
                </a:solidFill>
                <a:effectLst/>
                <a:latin typeface="Consolas" panose="020B0609020204030204" pitchFamily="49" charset="0"/>
              </a:rPr>
              <a:t>D</a:t>
            </a:r>
            <a:r>
              <a:rPr lang="en-US" sz="900" b="0" dirty="0" err="1">
                <a:solidFill>
                  <a:srgbClr val="6688CC"/>
                </a:solidFill>
                <a:effectLst/>
                <a:latin typeface="Consolas" panose="020B0609020204030204" pitchFamily="49" charset="0"/>
              </a:rPr>
              <a:t>.</a:t>
            </a:r>
            <a:r>
              <a:rPr lang="en-US" sz="900" b="0" dirty="0" err="1">
                <a:solidFill>
                  <a:srgbClr val="F280D0"/>
                </a:solidFill>
                <a:effectLst/>
                <a:latin typeface="Consolas" panose="020B0609020204030204" pitchFamily="49" charset="0"/>
              </a:rPr>
              <a:t>SalesOrderId</a:t>
            </a:r>
            <a:r>
              <a:rPr lang="en-US" sz="900" b="0" dirty="0">
                <a:solidFill>
                  <a:srgbClr val="6688CC"/>
                </a:solidFill>
                <a:effectLst/>
                <a:latin typeface="Consolas" panose="020B0609020204030204" pitchFamily="49" charset="0"/>
              </a:rPr>
              <a:t> </a:t>
            </a:r>
            <a:r>
              <a:rPr lang="en-US" sz="900" b="0" dirty="0">
                <a:solidFill>
                  <a:srgbClr val="225588"/>
                </a:solidFill>
                <a:effectLst/>
                <a:latin typeface="Consolas" panose="020B0609020204030204" pitchFamily="49" charset="0"/>
              </a:rPr>
              <a:t>=</a:t>
            </a:r>
            <a:r>
              <a:rPr lang="en-US" sz="900" b="0" dirty="0">
                <a:solidFill>
                  <a:srgbClr val="6688CC"/>
                </a:solidFill>
                <a:effectLst/>
                <a:latin typeface="Consolas" panose="020B0609020204030204" pitchFamily="49" charset="0"/>
              </a:rPr>
              <a:t> </a:t>
            </a:r>
            <a:r>
              <a:rPr lang="en-US" sz="900" b="0" dirty="0" err="1">
                <a:solidFill>
                  <a:srgbClr val="F280D0"/>
                </a:solidFill>
                <a:effectLst/>
                <a:latin typeface="Consolas" panose="020B0609020204030204" pitchFamily="49" charset="0"/>
              </a:rPr>
              <a:t>H</a:t>
            </a:r>
            <a:r>
              <a:rPr lang="en-US" sz="900" b="0" dirty="0" err="1">
                <a:solidFill>
                  <a:srgbClr val="6688CC"/>
                </a:solidFill>
                <a:effectLst/>
                <a:latin typeface="Consolas" panose="020B0609020204030204" pitchFamily="49" charset="0"/>
              </a:rPr>
              <a:t>.</a:t>
            </a:r>
            <a:r>
              <a:rPr lang="en-US" sz="900" b="0" dirty="0" err="1">
                <a:solidFill>
                  <a:srgbClr val="F280D0"/>
                </a:solidFill>
                <a:effectLst/>
                <a:latin typeface="Consolas" panose="020B0609020204030204" pitchFamily="49" charset="0"/>
              </a:rPr>
              <a:t>SalesOrderID</a:t>
            </a:r>
            <a:endParaRPr lang="en-US" sz="900" b="0" dirty="0">
              <a:solidFill>
                <a:srgbClr val="6688CC"/>
              </a:solidFill>
              <a:effectLst/>
              <a:latin typeface="Consolas" panose="020B0609020204030204" pitchFamily="49" charset="0"/>
            </a:endParaRPr>
          </a:p>
          <a:p>
            <a:pPr marL="0" indent="0">
              <a:buNone/>
            </a:pPr>
            <a:r>
              <a:rPr lang="en-US" sz="900" b="0" dirty="0">
                <a:solidFill>
                  <a:srgbClr val="225588"/>
                </a:solidFill>
                <a:effectLst/>
                <a:latin typeface="Consolas" panose="020B0609020204030204" pitchFamily="49" charset="0"/>
              </a:rPr>
              <a:t>JOIN</a:t>
            </a:r>
            <a:r>
              <a:rPr lang="en-US" sz="900" b="0" dirty="0">
                <a:solidFill>
                  <a:srgbClr val="6688CC"/>
                </a:solidFill>
                <a:effectLst/>
                <a:latin typeface="Consolas" panose="020B0609020204030204" pitchFamily="49" charset="0"/>
              </a:rPr>
              <a:t> City </a:t>
            </a:r>
            <a:r>
              <a:rPr lang="en-US" sz="900" b="0" dirty="0">
                <a:solidFill>
                  <a:srgbClr val="225588"/>
                </a:solidFill>
                <a:effectLst/>
                <a:latin typeface="Consolas" panose="020B0609020204030204" pitchFamily="49" charset="0"/>
              </a:rPr>
              <a:t>AS</a:t>
            </a:r>
            <a:r>
              <a:rPr lang="en-US" sz="900" b="0" dirty="0">
                <a:solidFill>
                  <a:srgbClr val="6688CC"/>
                </a:solidFill>
                <a:effectLst/>
                <a:latin typeface="Consolas" panose="020B0609020204030204" pitchFamily="49" charset="0"/>
              </a:rPr>
              <a:t> A </a:t>
            </a:r>
            <a:r>
              <a:rPr lang="en-US" sz="900" b="0" dirty="0">
                <a:solidFill>
                  <a:srgbClr val="225588"/>
                </a:solidFill>
                <a:effectLst/>
                <a:latin typeface="Consolas" panose="020B0609020204030204" pitchFamily="49" charset="0"/>
              </a:rPr>
              <a:t>ON</a:t>
            </a:r>
            <a:r>
              <a:rPr lang="en-US" sz="900" b="0" dirty="0">
                <a:solidFill>
                  <a:srgbClr val="6688CC"/>
                </a:solidFill>
                <a:effectLst/>
                <a:latin typeface="Consolas" panose="020B0609020204030204" pitchFamily="49" charset="0"/>
              </a:rPr>
              <a:t> </a:t>
            </a:r>
            <a:r>
              <a:rPr lang="en-US" sz="900" b="0" dirty="0" err="1">
                <a:solidFill>
                  <a:srgbClr val="F280D0"/>
                </a:solidFill>
                <a:effectLst/>
                <a:latin typeface="Consolas" panose="020B0609020204030204" pitchFamily="49" charset="0"/>
              </a:rPr>
              <a:t>H</a:t>
            </a:r>
            <a:r>
              <a:rPr lang="en-US" sz="900" b="0" dirty="0" err="1">
                <a:solidFill>
                  <a:srgbClr val="6688CC"/>
                </a:solidFill>
                <a:effectLst/>
                <a:latin typeface="Consolas" panose="020B0609020204030204" pitchFamily="49" charset="0"/>
              </a:rPr>
              <a:t>.</a:t>
            </a:r>
            <a:r>
              <a:rPr lang="en-US" sz="900" b="0" dirty="0" err="1">
                <a:solidFill>
                  <a:srgbClr val="F280D0"/>
                </a:solidFill>
                <a:effectLst/>
                <a:latin typeface="Consolas" panose="020B0609020204030204" pitchFamily="49" charset="0"/>
              </a:rPr>
              <a:t>ShipToAddressID</a:t>
            </a:r>
            <a:r>
              <a:rPr lang="en-US" sz="900" b="0" dirty="0">
                <a:solidFill>
                  <a:srgbClr val="6688CC"/>
                </a:solidFill>
                <a:effectLst/>
                <a:latin typeface="Consolas" panose="020B0609020204030204" pitchFamily="49" charset="0"/>
              </a:rPr>
              <a:t> </a:t>
            </a:r>
            <a:r>
              <a:rPr lang="en-US" sz="900" b="0" dirty="0">
                <a:solidFill>
                  <a:srgbClr val="225588"/>
                </a:solidFill>
                <a:effectLst/>
                <a:latin typeface="Consolas" panose="020B0609020204030204" pitchFamily="49" charset="0"/>
              </a:rPr>
              <a:t>=</a:t>
            </a:r>
            <a:r>
              <a:rPr lang="en-US" sz="900" b="0" dirty="0">
                <a:solidFill>
                  <a:srgbClr val="6688CC"/>
                </a:solidFill>
                <a:effectLst/>
                <a:latin typeface="Consolas" panose="020B0609020204030204" pitchFamily="49" charset="0"/>
              </a:rPr>
              <a:t> </a:t>
            </a:r>
            <a:r>
              <a:rPr lang="en-US" sz="900" b="0" dirty="0" err="1">
                <a:solidFill>
                  <a:srgbClr val="F280D0"/>
                </a:solidFill>
                <a:effectLst/>
                <a:latin typeface="Consolas" panose="020B0609020204030204" pitchFamily="49" charset="0"/>
              </a:rPr>
              <a:t>A</a:t>
            </a:r>
            <a:r>
              <a:rPr lang="en-US" sz="900" b="0" dirty="0" err="1">
                <a:solidFill>
                  <a:srgbClr val="6688CC"/>
                </a:solidFill>
                <a:effectLst/>
                <a:latin typeface="Consolas" panose="020B0609020204030204" pitchFamily="49" charset="0"/>
              </a:rPr>
              <a:t>.</a:t>
            </a:r>
            <a:r>
              <a:rPr lang="en-US" sz="900" b="0" dirty="0" err="1">
                <a:solidFill>
                  <a:srgbClr val="F280D0"/>
                </a:solidFill>
                <a:effectLst/>
                <a:latin typeface="Consolas" panose="020B0609020204030204" pitchFamily="49" charset="0"/>
              </a:rPr>
              <a:t>AddressID</a:t>
            </a:r>
            <a:r>
              <a:rPr lang="en-US" sz="900" b="0" dirty="0">
                <a:solidFill>
                  <a:srgbClr val="6688CC"/>
                </a:solidFill>
                <a:effectLst/>
                <a:latin typeface="Consolas" panose="020B0609020204030204" pitchFamily="49" charset="0"/>
              </a:rPr>
              <a:t>;</a:t>
            </a:r>
          </a:p>
          <a:p>
            <a:pPr marL="0" indent="0">
              <a:buNone/>
            </a:pPr>
            <a:r>
              <a:rPr lang="en-US" sz="900" b="0" dirty="0">
                <a:solidFill>
                  <a:srgbClr val="225588"/>
                </a:solidFill>
                <a:effectLst/>
                <a:latin typeface="Consolas" panose="020B0609020204030204" pitchFamily="49" charset="0"/>
              </a:rPr>
              <a:t>GO</a:t>
            </a:r>
            <a:endParaRPr lang="en-US" sz="900" b="0" dirty="0">
              <a:solidFill>
                <a:srgbClr val="6688CC"/>
              </a:solidFill>
              <a:effectLst/>
              <a:latin typeface="Consolas" panose="020B0609020204030204" pitchFamily="49" charset="0"/>
            </a:endParaRPr>
          </a:p>
          <a:p>
            <a:pPr marL="0" indent="0">
              <a:buNone/>
            </a:pPr>
            <a:br>
              <a:rPr lang="en-US" sz="900" b="0" dirty="0">
                <a:solidFill>
                  <a:srgbClr val="6688CC"/>
                </a:solidFill>
                <a:effectLst/>
                <a:latin typeface="Consolas" panose="020B0609020204030204" pitchFamily="49" charset="0"/>
              </a:rPr>
            </a:br>
            <a:endParaRPr lang="en-US" sz="900" b="0" dirty="0">
              <a:solidFill>
                <a:srgbClr val="6688CC"/>
              </a:solidFill>
              <a:effectLst/>
              <a:latin typeface="Consolas" panose="020B0609020204030204" pitchFamily="49" charset="0"/>
            </a:endParaRPr>
          </a:p>
        </p:txBody>
      </p:sp>
    </p:spTree>
    <p:extLst>
      <p:ext uri="{BB962C8B-B14F-4D97-AF65-F5344CB8AC3E}">
        <p14:creationId xmlns:p14="http://schemas.microsoft.com/office/powerpoint/2010/main" val="261180273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5" name="Picture 2">
            <a:extLst>
              <a:ext uri="{FF2B5EF4-FFF2-40B4-BE49-F238E27FC236}">
                <a16:creationId xmlns:a16="http://schemas.microsoft.com/office/drawing/2014/main" id="{C25EB034-7DF2-4E88-8C3A-A35A19BFBC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80377" y="1930399"/>
            <a:ext cx="2919255" cy="4620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03866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5" name="Picture 2">
            <a:extLst>
              <a:ext uri="{FF2B5EF4-FFF2-40B4-BE49-F238E27FC236}">
                <a16:creationId xmlns:a16="http://schemas.microsoft.com/office/drawing/2014/main" id="{CA2BB794-A5D6-4A41-8972-D973B665E2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58393" y="2160588"/>
            <a:ext cx="4435252"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87290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nvPr>
        </p:nvGraphicFramePr>
        <p:xfrm>
          <a:off x="677863" y="2160588"/>
          <a:ext cx="8596312" cy="74168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Derived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SilverTotal</a:t>
                      </a:r>
                      <a:endParaRPr lang="en-US" dirty="0"/>
                    </a:p>
                  </a:txBody>
                  <a:tcPr/>
                </a:tc>
                <a:extLst>
                  <a:ext uri="{0D108BD9-81ED-4DB2-BD59-A6C34878D82A}">
                    <a16:rowId xmlns:a16="http://schemas.microsoft.com/office/drawing/2014/main" val="2266490423"/>
                  </a:ext>
                </a:extLst>
              </a:tr>
            </a:tbl>
          </a:graphicData>
        </a:graphic>
      </p:graphicFrame>
    </p:spTree>
    <p:extLst>
      <p:ext uri="{BB962C8B-B14F-4D97-AF65-F5344CB8AC3E}">
        <p14:creationId xmlns:p14="http://schemas.microsoft.com/office/powerpoint/2010/main" val="206136185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Azure Output (1 Row Affected)</a:t>
            </a:r>
            <a:br>
              <a:rPr lang="en-US" dirty="0"/>
            </a:br>
            <a:endParaRPr lang="en-US" dirty="0"/>
          </a:p>
        </p:txBody>
      </p:sp>
      <p:pic>
        <p:nvPicPr>
          <p:cNvPr id="15362" name="Picture 2">
            <a:extLst>
              <a:ext uri="{FF2B5EF4-FFF2-40B4-BE49-F238E27FC236}">
                <a16:creationId xmlns:a16="http://schemas.microsoft.com/office/drawing/2014/main" id="{CCA56A33-29C9-4516-86E6-907452DD75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2061" y="2887039"/>
            <a:ext cx="2093939" cy="1083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08436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5" name="Picture 2">
            <a:extLst>
              <a:ext uri="{FF2B5EF4-FFF2-40B4-BE49-F238E27FC236}">
                <a16:creationId xmlns:a16="http://schemas.microsoft.com/office/drawing/2014/main" id="{6CDC85A3-81A6-4F70-9213-75CC450AB3F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46745" y="2843130"/>
            <a:ext cx="2657846" cy="1171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47468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16386" name="Picture 2">
            <a:extLst>
              <a:ext uri="{FF2B5EF4-FFF2-40B4-BE49-F238E27FC236}">
                <a16:creationId xmlns:a16="http://schemas.microsoft.com/office/drawing/2014/main" id="{EC1322CA-42A6-48F4-AF8E-1B9DC70294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84929" y="1930400"/>
            <a:ext cx="1981477" cy="311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96337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Worst # 3 - Problem 18 (Complex): </a:t>
            </a:r>
            <a:br>
              <a:rPr lang="en-US" sz="2000" dirty="0"/>
            </a:br>
            <a:r>
              <a:rPr lang="en-US" sz="2000" dirty="0"/>
              <a:t>Using </a:t>
            </a:r>
            <a:r>
              <a:rPr lang="en-US" sz="2000" dirty="0" err="1"/>
              <a:t>WideWorldImporters</a:t>
            </a:r>
            <a:r>
              <a:rPr lang="en-US" sz="2000" dirty="0"/>
              <a:t>, display the transaction id of every customer who ordered where the payment was received at the end of every month in 2015.</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a:bodyPr>
          <a:lstStyle/>
          <a:p>
            <a:r>
              <a:rPr lang="en-US" dirty="0"/>
              <a:t>Reasoning: </a:t>
            </a:r>
          </a:p>
          <a:p>
            <a:r>
              <a:rPr lang="en-US" dirty="0"/>
              <a:t>Too much unnecessary information in the custom function</a:t>
            </a:r>
          </a:p>
        </p:txBody>
      </p:sp>
    </p:spTree>
    <p:extLst>
      <p:ext uri="{BB962C8B-B14F-4D97-AF65-F5344CB8AC3E}">
        <p14:creationId xmlns:p14="http://schemas.microsoft.com/office/powerpoint/2010/main" val="1030140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SSMS Output (27 Rows Affected)</a:t>
            </a:r>
          </a:p>
        </p:txBody>
      </p:sp>
      <p:pic>
        <p:nvPicPr>
          <p:cNvPr id="5" name="Content Placeholder 4">
            <a:extLst>
              <a:ext uri="{FF2B5EF4-FFF2-40B4-BE49-F238E27FC236}">
                <a16:creationId xmlns:a16="http://schemas.microsoft.com/office/drawing/2014/main" id="{C555D92B-1FBB-4A46-841D-A6B9B7959377}"/>
              </a:ext>
            </a:extLst>
          </p:cNvPr>
          <p:cNvPicPr>
            <a:picLocks noGrp="1" noChangeAspect="1"/>
          </p:cNvPicPr>
          <p:nvPr>
            <p:ph idx="1"/>
          </p:nvPr>
        </p:nvPicPr>
        <p:blipFill>
          <a:blip r:embed="rId2"/>
          <a:stretch>
            <a:fillRect/>
          </a:stretch>
        </p:blipFill>
        <p:spPr>
          <a:xfrm>
            <a:off x="677863" y="2904462"/>
            <a:ext cx="8596312" cy="2393688"/>
          </a:xfrm>
        </p:spPr>
      </p:pic>
    </p:spTree>
    <p:extLst>
      <p:ext uri="{BB962C8B-B14F-4D97-AF65-F5344CB8AC3E}">
        <p14:creationId xmlns:p14="http://schemas.microsoft.com/office/powerpoint/2010/main" val="83230903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A18A7-2C06-45B6-9619-8EFE2FFFD96F}"/>
              </a:ext>
            </a:extLst>
          </p:cNvPr>
          <p:cNvSpPr>
            <a:spLocks noGrp="1"/>
          </p:cNvSpPr>
          <p:nvPr>
            <p:ph type="title"/>
          </p:nvPr>
        </p:nvSpPr>
        <p:spPr>
          <a:xfrm>
            <a:off x="677334" y="609600"/>
            <a:ext cx="8596668" cy="697992"/>
          </a:xfrm>
        </p:spPr>
        <p:txBody>
          <a:bodyPr/>
          <a:lstStyle/>
          <a:p>
            <a:r>
              <a:rPr lang="en-US" dirty="0"/>
              <a:t>Custom Function #1 Used: </a:t>
            </a:r>
            <a:r>
              <a:rPr lang="en-US" dirty="0" err="1"/>
              <a:t>getDte</a:t>
            </a:r>
            <a:endParaRPr lang="en-US" dirty="0"/>
          </a:p>
        </p:txBody>
      </p:sp>
      <p:sp>
        <p:nvSpPr>
          <p:cNvPr id="4" name="Content Placeholder 3">
            <a:extLst>
              <a:ext uri="{FF2B5EF4-FFF2-40B4-BE49-F238E27FC236}">
                <a16:creationId xmlns:a16="http://schemas.microsoft.com/office/drawing/2014/main" id="{66BE331C-121F-475F-98B9-1CF44E27DE38}"/>
              </a:ext>
            </a:extLst>
          </p:cNvPr>
          <p:cNvSpPr>
            <a:spLocks noGrp="1"/>
          </p:cNvSpPr>
          <p:nvPr>
            <p:ph idx="1"/>
          </p:nvPr>
        </p:nvSpPr>
        <p:spPr>
          <a:xfrm>
            <a:off x="677334" y="1307592"/>
            <a:ext cx="10633794" cy="6208776"/>
          </a:xfrm>
        </p:spPr>
        <p:txBody>
          <a:bodyPr>
            <a:normAutofit fontScale="40000" lnSpcReduction="20000"/>
          </a:bodyPr>
          <a:lstStyle/>
          <a:p>
            <a:pPr marL="0" indent="0">
              <a:buNone/>
            </a:pPr>
            <a:r>
              <a:rPr lang="en-US" b="0" dirty="0">
                <a:solidFill>
                  <a:srgbClr val="225588"/>
                </a:solidFill>
                <a:effectLst/>
                <a:latin typeface="Consolas" panose="020B0609020204030204" pitchFamily="49" charset="0"/>
              </a:rPr>
              <a:t>DROP</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FUNCTION</a:t>
            </a:r>
            <a:endParaRPr lang="en-US" b="0" dirty="0">
              <a:solidFill>
                <a:srgbClr val="6688CC"/>
              </a:solidFill>
              <a:effectLst/>
              <a:latin typeface="Consolas" panose="020B0609020204030204" pitchFamily="49" charset="0"/>
            </a:endParaRPr>
          </a:p>
          <a:p>
            <a:pPr marL="0" indent="0">
              <a:buNone/>
            </a:pPr>
            <a:r>
              <a:rPr lang="en-US" b="0" dirty="0">
                <a:solidFill>
                  <a:srgbClr val="225588"/>
                </a:solidFill>
                <a:effectLst/>
                <a:latin typeface="Consolas" panose="020B0609020204030204" pitchFamily="49" charset="0"/>
              </a:rPr>
              <a:t>IF</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EXISTS</a:t>
            </a: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getDte;</a:t>
            </a:r>
            <a:r>
              <a:rPr lang="en-US" b="0" dirty="0" err="1">
                <a:solidFill>
                  <a:srgbClr val="225588"/>
                </a:solidFill>
                <a:effectLst/>
                <a:latin typeface="Consolas" panose="020B0609020204030204" pitchFamily="49" charset="0"/>
              </a:rPr>
              <a:t>GO</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CREATE</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FUNCTION</a:t>
            </a:r>
            <a:r>
              <a:rPr lang="en-US" b="0" dirty="0">
                <a:solidFill>
                  <a:srgbClr val="6688CC"/>
                </a:solidFill>
                <a:effectLst/>
                <a:latin typeface="Consolas" panose="020B0609020204030204" pitchFamily="49" charset="0"/>
              </a:rPr>
              <a:t> </a:t>
            </a:r>
            <a:r>
              <a:rPr lang="en-US" b="0" dirty="0" err="1">
                <a:solidFill>
                  <a:srgbClr val="DDBB88"/>
                </a:solidFill>
                <a:effectLst/>
                <a:latin typeface="Consolas" panose="020B0609020204030204" pitchFamily="49" charset="0"/>
              </a:rPr>
              <a:t>getDte</a:t>
            </a:r>
            <a:r>
              <a:rPr lang="en-US" b="0" dirty="0">
                <a:solidFill>
                  <a:srgbClr val="6688CC"/>
                </a:solidFill>
                <a:effectLst/>
                <a:latin typeface="Consolas" panose="020B0609020204030204" pitchFamily="49" charset="0"/>
              </a:rPr>
              <a:t> (@date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INT</a:t>
            </a:r>
            <a:r>
              <a:rPr lang="en-US" b="0" dirty="0">
                <a:solidFill>
                  <a:srgbClr val="6688CC"/>
                </a:solidFill>
                <a:effectLst/>
                <a:latin typeface="Consolas" panose="020B0609020204030204" pitchFamily="49" charset="0"/>
              </a:rPr>
              <a:t>)</a:t>
            </a: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RETURNS</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TABLE</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RETURN</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SELECT</a:t>
            </a: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OrderId</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CustomerId</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SalespersonPersonID</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PickedByPersonID</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ContactPersonID</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BackorderOrderID</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OrderDate</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ExpectedDeliveryDate</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CustomerPurchaseOrderNumber</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IsUndersupplyBackordered</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,Comments</a:t>
            </a:r>
          </a:p>
          <a:p>
            <a:pPr marL="0" indent="0">
              <a:buNone/>
            </a:pP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DeliveryInstructions</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InternalComments</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PickingCompletedWhen</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LastEditedBy</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LastEditedWhen</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FROM</a:t>
            </a:r>
            <a:r>
              <a:rPr lang="en-US" b="0" dirty="0">
                <a:solidFill>
                  <a:srgbClr val="6688CC"/>
                </a:solidFill>
                <a:effectLst/>
                <a:latin typeface="Consolas" panose="020B0609020204030204" pitchFamily="49" charset="0"/>
              </a:rPr>
              <a:t> [Sales].[Orders]</a:t>
            </a: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WHERE</a:t>
            </a:r>
            <a:r>
              <a:rPr lang="en-US" b="0" dirty="0">
                <a:solidFill>
                  <a:srgbClr val="6688CC"/>
                </a:solidFill>
                <a:effectLst/>
                <a:latin typeface="Consolas" panose="020B0609020204030204" pitchFamily="49" charset="0"/>
              </a:rPr>
              <a:t> </a:t>
            </a:r>
            <a:r>
              <a:rPr lang="en-US" b="0" dirty="0">
                <a:solidFill>
                  <a:srgbClr val="9966B8"/>
                </a:solidFill>
                <a:effectLst/>
                <a:latin typeface="Consolas" panose="020B0609020204030204" pitchFamily="49" charset="0"/>
              </a:rPr>
              <a:t>EOMONTH</a:t>
            </a:r>
            <a:r>
              <a:rPr lang="en-US" b="0" dirty="0">
                <a:solidFill>
                  <a:srgbClr val="6688CC"/>
                </a:solidFill>
                <a:effectLst/>
                <a:latin typeface="Consolas" panose="020B0609020204030204" pitchFamily="49" charset="0"/>
              </a:rPr>
              <a:t>(</a:t>
            </a:r>
            <a:r>
              <a:rPr lang="en-US" b="0" dirty="0" err="1">
                <a:solidFill>
                  <a:srgbClr val="6688CC"/>
                </a:solidFill>
                <a:effectLst/>
                <a:latin typeface="Consolas" panose="020B0609020204030204" pitchFamily="49" charset="0"/>
              </a:rPr>
              <a:t>OrderDate</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t>
            </a: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OrderDate</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AND</a:t>
            </a:r>
            <a:r>
              <a:rPr lang="en-US" b="0" dirty="0">
                <a:solidFill>
                  <a:srgbClr val="6688CC"/>
                </a:solidFill>
                <a:effectLst/>
                <a:latin typeface="Consolas" panose="020B0609020204030204" pitchFamily="49" charset="0"/>
              </a:rPr>
              <a:t> </a:t>
            </a:r>
            <a:r>
              <a:rPr lang="en-US" b="0" dirty="0">
                <a:solidFill>
                  <a:srgbClr val="9966B8"/>
                </a:solidFill>
                <a:effectLst/>
                <a:latin typeface="Consolas" panose="020B0609020204030204" pitchFamily="49" charset="0"/>
              </a:rPr>
              <a:t>YEAR</a:t>
            </a:r>
            <a:r>
              <a:rPr lang="en-US" b="0" dirty="0">
                <a:solidFill>
                  <a:srgbClr val="6688CC"/>
                </a:solidFill>
                <a:effectLst/>
                <a:latin typeface="Consolas" panose="020B0609020204030204" pitchFamily="49" charset="0"/>
              </a:rPr>
              <a:t>(</a:t>
            </a:r>
            <a:r>
              <a:rPr lang="en-US" b="0" dirty="0" err="1">
                <a:solidFill>
                  <a:srgbClr val="6688CC"/>
                </a:solidFill>
                <a:effectLst/>
                <a:latin typeface="Consolas" panose="020B0609020204030204" pitchFamily="49" charset="0"/>
              </a:rPr>
              <a:t>OrderDate</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t>
            </a:r>
            <a:r>
              <a:rPr lang="en-US" b="0" dirty="0">
                <a:solidFill>
                  <a:srgbClr val="6688CC"/>
                </a:solidFill>
                <a:effectLst/>
                <a:latin typeface="Consolas" panose="020B0609020204030204" pitchFamily="49" charset="0"/>
              </a:rPr>
              <a:t> @date;</a:t>
            </a:r>
          </a:p>
          <a:p>
            <a:pPr marL="0" indent="0">
              <a:buNone/>
            </a:pPr>
            <a:r>
              <a:rPr lang="en-US" b="0" dirty="0">
                <a:solidFill>
                  <a:srgbClr val="225588"/>
                </a:solidFill>
                <a:effectLst/>
                <a:latin typeface="Consolas" panose="020B0609020204030204" pitchFamily="49" charset="0"/>
              </a:rPr>
              <a:t>GO</a:t>
            </a:r>
            <a:endParaRPr lang="en-US" b="0" dirty="0">
              <a:solidFill>
                <a:srgbClr val="6688CC"/>
              </a:solidFill>
              <a:effectLst/>
              <a:latin typeface="Consolas" panose="020B0609020204030204" pitchFamily="49" charset="0"/>
            </a:endParaRPr>
          </a:p>
          <a:p>
            <a:pPr marL="0" indent="0">
              <a:buNone/>
            </a:pPr>
            <a:br>
              <a:rPr lang="en-US" b="0" dirty="0">
                <a:solidFill>
                  <a:srgbClr val="6688CC"/>
                </a:solidFill>
                <a:effectLst/>
                <a:latin typeface="Consolas" panose="020B0609020204030204" pitchFamily="49" charset="0"/>
              </a:rPr>
            </a:br>
            <a:endParaRPr lang="en-US" b="0" dirty="0">
              <a:solidFill>
                <a:srgbClr val="6688CC"/>
              </a:solidFill>
              <a:effectLst/>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294401322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sp>
        <p:nvSpPr>
          <p:cNvPr id="4" name="Content Placeholder 3">
            <a:extLst>
              <a:ext uri="{FF2B5EF4-FFF2-40B4-BE49-F238E27FC236}">
                <a16:creationId xmlns:a16="http://schemas.microsoft.com/office/drawing/2014/main" id="{17862133-CA49-4E2D-8ED7-03AC955AAFC9}"/>
              </a:ext>
            </a:extLst>
          </p:cNvPr>
          <p:cNvSpPr>
            <a:spLocks noGrp="1"/>
          </p:cNvSpPr>
          <p:nvPr>
            <p:ph idx="1"/>
          </p:nvPr>
        </p:nvSpPr>
        <p:spPr/>
        <p:txBody>
          <a:bodyPr>
            <a:normAutofit fontScale="32500" lnSpcReduction="20000"/>
          </a:bodyPr>
          <a:lstStyle/>
          <a:p>
            <a:pPr marL="0" indent="0">
              <a:buNone/>
            </a:pPr>
            <a:r>
              <a:rPr lang="en-US" sz="2500" b="0" dirty="0">
                <a:solidFill>
                  <a:srgbClr val="225588"/>
                </a:solidFill>
                <a:effectLst/>
                <a:latin typeface="Consolas" panose="020B0609020204030204" pitchFamily="49" charset="0"/>
              </a:rPr>
              <a:t>WITH</a:t>
            </a:r>
            <a:r>
              <a:rPr lang="en-US" sz="2500" b="0" dirty="0">
                <a:solidFill>
                  <a:srgbClr val="6688CC"/>
                </a:solidFill>
                <a:effectLst/>
                <a:latin typeface="Consolas" panose="020B0609020204030204" pitchFamily="49" charset="0"/>
              </a:rPr>
              <a:t> </a:t>
            </a:r>
            <a:r>
              <a:rPr lang="en-US" sz="2500" b="0" dirty="0" err="1">
                <a:solidFill>
                  <a:srgbClr val="6688CC"/>
                </a:solidFill>
                <a:effectLst/>
                <a:latin typeface="Consolas" panose="020B0609020204030204" pitchFamily="49" charset="0"/>
              </a:rPr>
              <a:t>TransactionName</a:t>
            </a:r>
            <a:endParaRPr lang="en-US" sz="2500" b="0" dirty="0">
              <a:solidFill>
                <a:srgbClr val="6688CC"/>
              </a:solidFill>
              <a:effectLst/>
              <a:latin typeface="Consolas" panose="020B0609020204030204" pitchFamily="49" charset="0"/>
            </a:endParaRPr>
          </a:p>
          <a:p>
            <a:pPr marL="0" indent="0">
              <a:buNone/>
            </a:pPr>
            <a:r>
              <a:rPr lang="en-US" sz="2500" b="0" dirty="0">
                <a:solidFill>
                  <a:srgbClr val="225588"/>
                </a:solidFill>
                <a:effectLst/>
                <a:latin typeface="Consolas" panose="020B0609020204030204" pitchFamily="49" charset="0"/>
              </a:rPr>
              <a:t>AS</a:t>
            </a:r>
            <a:r>
              <a:rPr lang="en-US" sz="2500" b="0" dirty="0">
                <a:solidFill>
                  <a:srgbClr val="6688CC"/>
                </a:solidFill>
                <a:effectLst/>
                <a:latin typeface="Consolas" panose="020B0609020204030204" pitchFamily="49" charset="0"/>
              </a:rPr>
              <a:t> (</a:t>
            </a:r>
          </a:p>
          <a:p>
            <a:pPr marL="0" indent="0">
              <a:buNone/>
            </a:pPr>
            <a:r>
              <a:rPr lang="en-US" sz="2500" b="0" dirty="0">
                <a:solidFill>
                  <a:srgbClr val="6688CC"/>
                </a:solidFill>
                <a:effectLst/>
                <a:latin typeface="Consolas" panose="020B0609020204030204" pitchFamily="49" charset="0"/>
              </a:rPr>
              <a:t>    </a:t>
            </a:r>
            <a:r>
              <a:rPr lang="en-US" sz="2500" b="0" dirty="0">
                <a:solidFill>
                  <a:srgbClr val="225588"/>
                </a:solidFill>
                <a:effectLst/>
                <a:latin typeface="Consolas" panose="020B0609020204030204" pitchFamily="49" charset="0"/>
              </a:rPr>
              <a:t>SELECT</a:t>
            </a:r>
            <a:r>
              <a:rPr lang="en-US" sz="2500" b="0" dirty="0">
                <a:solidFill>
                  <a:srgbClr val="6688CC"/>
                </a:solidFill>
                <a:effectLst/>
                <a:latin typeface="Consolas" panose="020B0609020204030204" pitchFamily="49" charset="0"/>
              </a:rPr>
              <a:t> </a:t>
            </a:r>
            <a:r>
              <a:rPr lang="en-US" sz="2500" b="0" dirty="0" err="1">
                <a:solidFill>
                  <a:srgbClr val="F280D0"/>
                </a:solidFill>
                <a:effectLst/>
                <a:latin typeface="Consolas" panose="020B0609020204030204" pitchFamily="49" charset="0"/>
              </a:rPr>
              <a:t>TT</a:t>
            </a:r>
            <a:r>
              <a:rPr lang="en-US" sz="2500" b="0" dirty="0" err="1">
                <a:solidFill>
                  <a:srgbClr val="6688CC"/>
                </a:solidFill>
                <a:effectLst/>
                <a:latin typeface="Consolas" panose="020B0609020204030204" pitchFamily="49" charset="0"/>
              </a:rPr>
              <a:t>.</a:t>
            </a:r>
            <a:r>
              <a:rPr lang="en-US" sz="2500" b="0" dirty="0" err="1">
                <a:solidFill>
                  <a:srgbClr val="F280D0"/>
                </a:solidFill>
                <a:effectLst/>
                <a:latin typeface="Consolas" panose="020B0609020204030204" pitchFamily="49" charset="0"/>
              </a:rPr>
              <a:t>TransactionTypeName</a:t>
            </a:r>
            <a:r>
              <a:rPr lang="en-US" sz="2500" b="0" dirty="0">
                <a:solidFill>
                  <a:srgbClr val="6688CC"/>
                </a:solidFill>
                <a:effectLst/>
                <a:latin typeface="Consolas" panose="020B0609020204030204" pitchFamily="49" charset="0"/>
              </a:rPr>
              <a:t> </a:t>
            </a:r>
            <a:r>
              <a:rPr lang="en-US" sz="2500" b="0" dirty="0">
                <a:solidFill>
                  <a:srgbClr val="225588"/>
                </a:solidFill>
                <a:effectLst/>
                <a:latin typeface="Consolas" panose="020B0609020204030204" pitchFamily="49" charset="0"/>
              </a:rPr>
              <a:t>AS</a:t>
            </a:r>
            <a:r>
              <a:rPr lang="en-US" sz="2500" b="0" dirty="0">
                <a:solidFill>
                  <a:srgbClr val="6688CC"/>
                </a:solidFill>
                <a:effectLst/>
                <a:latin typeface="Consolas" panose="020B0609020204030204" pitchFamily="49" charset="0"/>
              </a:rPr>
              <a:t> Condition</a:t>
            </a:r>
          </a:p>
          <a:p>
            <a:pPr marL="0" indent="0">
              <a:buNone/>
            </a:pPr>
            <a:r>
              <a:rPr lang="en-US" sz="2500" b="0" dirty="0">
                <a:solidFill>
                  <a:srgbClr val="6688CC"/>
                </a:solidFill>
                <a:effectLst/>
                <a:latin typeface="Consolas" panose="020B0609020204030204" pitchFamily="49" charset="0"/>
              </a:rPr>
              <a:t>        ,</a:t>
            </a:r>
            <a:r>
              <a:rPr lang="en-US" sz="2500" b="0" dirty="0" err="1">
                <a:solidFill>
                  <a:srgbClr val="F280D0"/>
                </a:solidFill>
                <a:effectLst/>
                <a:latin typeface="Consolas" panose="020B0609020204030204" pitchFamily="49" charset="0"/>
              </a:rPr>
              <a:t>TT</a:t>
            </a:r>
            <a:r>
              <a:rPr lang="en-US" sz="2500" b="0" dirty="0" err="1">
                <a:solidFill>
                  <a:srgbClr val="6688CC"/>
                </a:solidFill>
                <a:effectLst/>
                <a:latin typeface="Consolas" panose="020B0609020204030204" pitchFamily="49" charset="0"/>
              </a:rPr>
              <a:t>.</a:t>
            </a:r>
            <a:r>
              <a:rPr lang="en-US" sz="2500" b="0" dirty="0" err="1">
                <a:solidFill>
                  <a:srgbClr val="F280D0"/>
                </a:solidFill>
                <a:effectLst/>
                <a:latin typeface="Consolas" panose="020B0609020204030204" pitchFamily="49" charset="0"/>
              </a:rPr>
              <a:t>TransactionTypeId</a:t>
            </a:r>
            <a:r>
              <a:rPr lang="en-US" sz="2500" b="0" dirty="0">
                <a:solidFill>
                  <a:srgbClr val="6688CC"/>
                </a:solidFill>
                <a:effectLst/>
                <a:latin typeface="Consolas" panose="020B0609020204030204" pitchFamily="49" charset="0"/>
              </a:rPr>
              <a:t> </a:t>
            </a:r>
            <a:r>
              <a:rPr lang="en-US" sz="2500" b="0" dirty="0">
                <a:solidFill>
                  <a:srgbClr val="225588"/>
                </a:solidFill>
                <a:effectLst/>
                <a:latin typeface="Consolas" panose="020B0609020204030204" pitchFamily="49" charset="0"/>
              </a:rPr>
              <a:t>AS</a:t>
            </a:r>
            <a:r>
              <a:rPr lang="en-US" sz="2500" b="0" dirty="0">
                <a:solidFill>
                  <a:srgbClr val="6688CC"/>
                </a:solidFill>
                <a:effectLst/>
                <a:latin typeface="Consolas" panose="020B0609020204030204" pitchFamily="49" charset="0"/>
              </a:rPr>
              <a:t> ID</a:t>
            </a:r>
          </a:p>
          <a:p>
            <a:pPr marL="0" indent="0">
              <a:buNone/>
            </a:pPr>
            <a:r>
              <a:rPr lang="en-US" sz="2500" b="0" dirty="0">
                <a:solidFill>
                  <a:srgbClr val="6688CC"/>
                </a:solidFill>
                <a:effectLst/>
                <a:latin typeface="Consolas" panose="020B0609020204030204" pitchFamily="49" charset="0"/>
              </a:rPr>
              <a:t>    </a:t>
            </a:r>
            <a:r>
              <a:rPr lang="en-US" sz="2500" b="0" dirty="0">
                <a:solidFill>
                  <a:srgbClr val="225588"/>
                </a:solidFill>
                <a:effectLst/>
                <a:latin typeface="Consolas" panose="020B0609020204030204" pitchFamily="49" charset="0"/>
              </a:rPr>
              <a:t>FROM</a:t>
            </a:r>
            <a:r>
              <a:rPr lang="en-US" sz="2500" b="0" dirty="0">
                <a:solidFill>
                  <a:srgbClr val="6688CC"/>
                </a:solidFill>
                <a:effectLst/>
                <a:latin typeface="Consolas" panose="020B0609020204030204" pitchFamily="49" charset="0"/>
              </a:rPr>
              <a:t> [Application].[</a:t>
            </a:r>
            <a:r>
              <a:rPr lang="en-US" sz="2500" b="0" dirty="0" err="1">
                <a:solidFill>
                  <a:srgbClr val="6688CC"/>
                </a:solidFill>
                <a:effectLst/>
                <a:latin typeface="Consolas" panose="020B0609020204030204" pitchFamily="49" charset="0"/>
              </a:rPr>
              <a:t>TransactionTypes</a:t>
            </a:r>
            <a:r>
              <a:rPr lang="en-US" sz="2500" b="0" dirty="0">
                <a:solidFill>
                  <a:srgbClr val="6688CC"/>
                </a:solidFill>
                <a:effectLst/>
                <a:latin typeface="Consolas" panose="020B0609020204030204" pitchFamily="49" charset="0"/>
              </a:rPr>
              <a:t>] </a:t>
            </a:r>
            <a:r>
              <a:rPr lang="en-US" sz="2500" b="0" dirty="0">
                <a:solidFill>
                  <a:srgbClr val="225588"/>
                </a:solidFill>
                <a:effectLst/>
                <a:latin typeface="Consolas" panose="020B0609020204030204" pitchFamily="49" charset="0"/>
              </a:rPr>
              <a:t>AS</a:t>
            </a:r>
            <a:r>
              <a:rPr lang="en-US" sz="2500" b="0" dirty="0">
                <a:solidFill>
                  <a:srgbClr val="6688CC"/>
                </a:solidFill>
                <a:effectLst/>
                <a:latin typeface="Consolas" panose="020B0609020204030204" pitchFamily="49" charset="0"/>
              </a:rPr>
              <a:t> TT</a:t>
            </a:r>
          </a:p>
          <a:p>
            <a:pPr marL="0" indent="0">
              <a:buNone/>
            </a:pPr>
            <a:r>
              <a:rPr lang="en-US" sz="2500" b="0" dirty="0">
                <a:solidFill>
                  <a:srgbClr val="6688CC"/>
                </a:solidFill>
                <a:effectLst/>
                <a:latin typeface="Consolas" panose="020B0609020204030204" pitchFamily="49" charset="0"/>
              </a:rPr>
              <a:t>    </a:t>
            </a:r>
            <a:r>
              <a:rPr lang="en-US" sz="2500" b="0" dirty="0">
                <a:solidFill>
                  <a:srgbClr val="225588"/>
                </a:solidFill>
                <a:effectLst/>
                <a:latin typeface="Consolas" panose="020B0609020204030204" pitchFamily="49" charset="0"/>
              </a:rPr>
              <a:t>WHERE</a:t>
            </a:r>
            <a:r>
              <a:rPr lang="en-US" sz="2500" b="0" dirty="0">
                <a:solidFill>
                  <a:srgbClr val="6688CC"/>
                </a:solidFill>
                <a:effectLst/>
                <a:latin typeface="Consolas" panose="020B0609020204030204" pitchFamily="49" charset="0"/>
              </a:rPr>
              <a:t> </a:t>
            </a:r>
            <a:r>
              <a:rPr lang="en-US" sz="2500" b="0" dirty="0" err="1">
                <a:solidFill>
                  <a:srgbClr val="F280D0"/>
                </a:solidFill>
                <a:effectLst/>
                <a:latin typeface="Consolas" panose="020B0609020204030204" pitchFamily="49" charset="0"/>
              </a:rPr>
              <a:t>TT</a:t>
            </a:r>
            <a:r>
              <a:rPr lang="en-US" sz="2500" b="0" dirty="0" err="1">
                <a:solidFill>
                  <a:srgbClr val="6688CC"/>
                </a:solidFill>
                <a:effectLst/>
                <a:latin typeface="Consolas" panose="020B0609020204030204" pitchFamily="49" charset="0"/>
              </a:rPr>
              <a:t>.</a:t>
            </a:r>
            <a:r>
              <a:rPr lang="en-US" sz="2500" b="0" dirty="0" err="1">
                <a:solidFill>
                  <a:srgbClr val="F280D0"/>
                </a:solidFill>
                <a:effectLst/>
                <a:latin typeface="Consolas" panose="020B0609020204030204" pitchFamily="49" charset="0"/>
              </a:rPr>
              <a:t>TransactionTypeID</a:t>
            </a:r>
            <a:r>
              <a:rPr lang="en-US" sz="2500" b="0" dirty="0">
                <a:solidFill>
                  <a:srgbClr val="6688CC"/>
                </a:solidFill>
                <a:effectLst/>
                <a:latin typeface="Consolas" panose="020B0609020204030204" pitchFamily="49" charset="0"/>
              </a:rPr>
              <a:t> </a:t>
            </a:r>
            <a:r>
              <a:rPr lang="en-US" sz="2500" b="0" dirty="0">
                <a:solidFill>
                  <a:srgbClr val="225588"/>
                </a:solidFill>
                <a:effectLst/>
                <a:latin typeface="Consolas" panose="020B0609020204030204" pitchFamily="49" charset="0"/>
              </a:rPr>
              <a:t>=</a:t>
            </a:r>
            <a:r>
              <a:rPr lang="en-US" sz="2500" b="0" dirty="0">
                <a:solidFill>
                  <a:srgbClr val="6688CC"/>
                </a:solidFill>
                <a:effectLst/>
                <a:latin typeface="Consolas" panose="020B0609020204030204" pitchFamily="49" charset="0"/>
              </a:rPr>
              <a:t> </a:t>
            </a:r>
            <a:r>
              <a:rPr lang="en-US" sz="2500" b="0" dirty="0">
                <a:solidFill>
                  <a:srgbClr val="F280D0"/>
                </a:solidFill>
                <a:effectLst/>
                <a:latin typeface="Consolas" panose="020B0609020204030204" pitchFamily="49" charset="0"/>
              </a:rPr>
              <a:t>3</a:t>
            </a:r>
            <a:endParaRPr lang="en-US" sz="2500" b="0" dirty="0">
              <a:solidFill>
                <a:srgbClr val="6688CC"/>
              </a:solidFill>
              <a:effectLst/>
              <a:latin typeface="Consolas" panose="020B0609020204030204" pitchFamily="49" charset="0"/>
            </a:endParaRPr>
          </a:p>
          <a:p>
            <a:pPr marL="0" indent="0">
              <a:buNone/>
            </a:pPr>
            <a:r>
              <a:rPr lang="en-US" sz="2500" b="0" dirty="0">
                <a:solidFill>
                  <a:srgbClr val="6688CC"/>
                </a:solidFill>
                <a:effectLst/>
                <a:latin typeface="Consolas" panose="020B0609020204030204" pitchFamily="49" charset="0"/>
              </a:rPr>
              <a:t>    )</a:t>
            </a:r>
          </a:p>
          <a:p>
            <a:pPr marL="0" indent="0">
              <a:buNone/>
            </a:pPr>
            <a:r>
              <a:rPr lang="en-US" sz="2500" b="0" dirty="0">
                <a:solidFill>
                  <a:srgbClr val="225588"/>
                </a:solidFill>
                <a:effectLst/>
                <a:latin typeface="Consolas" panose="020B0609020204030204" pitchFamily="49" charset="0"/>
              </a:rPr>
              <a:t>SELECT</a:t>
            </a:r>
            <a:r>
              <a:rPr lang="en-US" sz="2500" b="0" dirty="0">
                <a:solidFill>
                  <a:srgbClr val="6688CC"/>
                </a:solidFill>
                <a:effectLst/>
                <a:latin typeface="Consolas" panose="020B0609020204030204" pitchFamily="49" charset="0"/>
              </a:rPr>
              <a:t> </a:t>
            </a:r>
            <a:r>
              <a:rPr lang="en-US" sz="2500" b="0" dirty="0" err="1">
                <a:solidFill>
                  <a:srgbClr val="F280D0"/>
                </a:solidFill>
                <a:effectLst/>
                <a:latin typeface="Consolas" panose="020B0609020204030204" pitchFamily="49" charset="0"/>
              </a:rPr>
              <a:t>T</a:t>
            </a:r>
            <a:r>
              <a:rPr lang="en-US" sz="2500" b="0" dirty="0" err="1">
                <a:solidFill>
                  <a:srgbClr val="6688CC"/>
                </a:solidFill>
                <a:effectLst/>
                <a:latin typeface="Consolas" panose="020B0609020204030204" pitchFamily="49" charset="0"/>
              </a:rPr>
              <a:t>.</a:t>
            </a:r>
            <a:r>
              <a:rPr lang="en-US" sz="2500" b="0" dirty="0" err="1">
                <a:solidFill>
                  <a:srgbClr val="F280D0"/>
                </a:solidFill>
                <a:effectLst/>
                <a:latin typeface="Consolas" panose="020B0609020204030204" pitchFamily="49" charset="0"/>
              </a:rPr>
              <a:t>CustomerTransactionID</a:t>
            </a:r>
            <a:endParaRPr lang="en-US" sz="2500" b="0" dirty="0">
              <a:solidFill>
                <a:srgbClr val="6688CC"/>
              </a:solidFill>
              <a:effectLst/>
              <a:latin typeface="Consolas" panose="020B0609020204030204" pitchFamily="49" charset="0"/>
            </a:endParaRPr>
          </a:p>
          <a:p>
            <a:pPr marL="0" indent="0">
              <a:buNone/>
            </a:pPr>
            <a:r>
              <a:rPr lang="en-US" sz="2500" b="0" dirty="0">
                <a:solidFill>
                  <a:srgbClr val="6688CC"/>
                </a:solidFill>
                <a:effectLst/>
                <a:latin typeface="Consolas" panose="020B0609020204030204" pitchFamily="49" charset="0"/>
              </a:rPr>
              <a:t>    ,</a:t>
            </a:r>
            <a:r>
              <a:rPr lang="en-US" sz="2500" b="0" dirty="0" err="1">
                <a:solidFill>
                  <a:srgbClr val="F280D0"/>
                </a:solidFill>
                <a:effectLst/>
                <a:latin typeface="Consolas" panose="020B0609020204030204" pitchFamily="49" charset="0"/>
              </a:rPr>
              <a:t>O</a:t>
            </a:r>
            <a:r>
              <a:rPr lang="en-US" sz="2500" b="0" dirty="0" err="1">
                <a:solidFill>
                  <a:srgbClr val="6688CC"/>
                </a:solidFill>
                <a:effectLst/>
                <a:latin typeface="Consolas" panose="020B0609020204030204" pitchFamily="49" charset="0"/>
              </a:rPr>
              <a:t>.</a:t>
            </a:r>
            <a:r>
              <a:rPr lang="en-US" sz="2500" b="0" dirty="0" err="1">
                <a:solidFill>
                  <a:srgbClr val="F280D0"/>
                </a:solidFill>
                <a:effectLst/>
                <a:latin typeface="Consolas" panose="020B0609020204030204" pitchFamily="49" charset="0"/>
              </a:rPr>
              <a:t>OrderDate</a:t>
            </a:r>
            <a:endParaRPr lang="en-US" sz="2500" b="0" dirty="0">
              <a:solidFill>
                <a:srgbClr val="6688CC"/>
              </a:solidFill>
              <a:effectLst/>
              <a:latin typeface="Consolas" panose="020B0609020204030204" pitchFamily="49" charset="0"/>
            </a:endParaRPr>
          </a:p>
          <a:p>
            <a:pPr marL="0" indent="0">
              <a:buNone/>
            </a:pPr>
            <a:r>
              <a:rPr lang="en-US" sz="2500" b="0" dirty="0">
                <a:solidFill>
                  <a:srgbClr val="6688CC"/>
                </a:solidFill>
                <a:effectLst/>
                <a:latin typeface="Consolas" panose="020B0609020204030204" pitchFamily="49" charset="0"/>
              </a:rPr>
              <a:t>    ,</a:t>
            </a:r>
            <a:r>
              <a:rPr lang="en-US" sz="2500" b="0" dirty="0" err="1">
                <a:solidFill>
                  <a:srgbClr val="F280D0"/>
                </a:solidFill>
                <a:effectLst/>
                <a:latin typeface="Consolas" panose="020B0609020204030204" pitchFamily="49" charset="0"/>
              </a:rPr>
              <a:t>TT</a:t>
            </a:r>
            <a:r>
              <a:rPr lang="en-US" sz="2500" b="0" dirty="0" err="1">
                <a:solidFill>
                  <a:srgbClr val="6688CC"/>
                </a:solidFill>
                <a:effectLst/>
                <a:latin typeface="Consolas" panose="020B0609020204030204" pitchFamily="49" charset="0"/>
              </a:rPr>
              <a:t>.</a:t>
            </a:r>
            <a:r>
              <a:rPr lang="en-US" sz="2500" b="0" dirty="0" err="1">
                <a:solidFill>
                  <a:srgbClr val="F280D0"/>
                </a:solidFill>
                <a:effectLst/>
                <a:latin typeface="Consolas" panose="020B0609020204030204" pitchFamily="49" charset="0"/>
              </a:rPr>
              <a:t>Condition</a:t>
            </a:r>
            <a:endParaRPr lang="en-US" sz="2500" b="0" dirty="0">
              <a:solidFill>
                <a:srgbClr val="6688CC"/>
              </a:solidFill>
              <a:effectLst/>
              <a:latin typeface="Consolas" panose="020B0609020204030204" pitchFamily="49" charset="0"/>
            </a:endParaRPr>
          </a:p>
          <a:p>
            <a:pPr marL="0" indent="0">
              <a:buNone/>
            </a:pPr>
            <a:r>
              <a:rPr lang="en-US" sz="2500" b="0" dirty="0">
                <a:solidFill>
                  <a:srgbClr val="225588"/>
                </a:solidFill>
                <a:effectLst/>
                <a:latin typeface="Consolas" panose="020B0609020204030204" pitchFamily="49" charset="0"/>
              </a:rPr>
              <a:t>FROM</a:t>
            </a:r>
            <a:r>
              <a:rPr lang="en-US" sz="2500" b="0" dirty="0">
                <a:solidFill>
                  <a:srgbClr val="6688CC"/>
                </a:solidFill>
                <a:effectLst/>
                <a:latin typeface="Consolas" panose="020B0609020204030204" pitchFamily="49" charset="0"/>
              </a:rPr>
              <a:t> [Sales].[</a:t>
            </a:r>
            <a:r>
              <a:rPr lang="en-US" sz="2500" b="0" dirty="0" err="1">
                <a:solidFill>
                  <a:srgbClr val="6688CC"/>
                </a:solidFill>
                <a:effectLst/>
                <a:latin typeface="Consolas" panose="020B0609020204030204" pitchFamily="49" charset="0"/>
              </a:rPr>
              <a:t>CustomerTransactions</a:t>
            </a:r>
            <a:r>
              <a:rPr lang="en-US" sz="2500" b="0" dirty="0">
                <a:solidFill>
                  <a:srgbClr val="6688CC"/>
                </a:solidFill>
                <a:effectLst/>
                <a:latin typeface="Consolas" panose="020B0609020204030204" pitchFamily="49" charset="0"/>
              </a:rPr>
              <a:t>] </a:t>
            </a:r>
            <a:r>
              <a:rPr lang="en-US" sz="2500" b="0" dirty="0">
                <a:solidFill>
                  <a:srgbClr val="225588"/>
                </a:solidFill>
                <a:effectLst/>
                <a:latin typeface="Consolas" panose="020B0609020204030204" pitchFamily="49" charset="0"/>
              </a:rPr>
              <a:t>AS</a:t>
            </a:r>
            <a:r>
              <a:rPr lang="en-US" sz="2500" b="0" dirty="0">
                <a:solidFill>
                  <a:srgbClr val="6688CC"/>
                </a:solidFill>
                <a:effectLst/>
                <a:latin typeface="Consolas" panose="020B0609020204030204" pitchFamily="49" charset="0"/>
              </a:rPr>
              <a:t> T</a:t>
            </a:r>
          </a:p>
          <a:p>
            <a:pPr marL="0" indent="0">
              <a:buNone/>
            </a:pPr>
            <a:r>
              <a:rPr lang="en-US" sz="2500" b="0" dirty="0">
                <a:solidFill>
                  <a:srgbClr val="225588"/>
                </a:solidFill>
                <a:effectLst/>
                <a:latin typeface="Consolas" panose="020B0609020204030204" pitchFamily="49" charset="0"/>
              </a:rPr>
              <a:t>JOIN</a:t>
            </a:r>
            <a:r>
              <a:rPr lang="en-US" sz="2500" b="0" dirty="0">
                <a:solidFill>
                  <a:srgbClr val="6688CC"/>
                </a:solidFill>
                <a:effectLst/>
                <a:latin typeface="Consolas" panose="020B0609020204030204" pitchFamily="49" charset="0"/>
              </a:rPr>
              <a:t> </a:t>
            </a:r>
            <a:r>
              <a:rPr lang="en-US" sz="2500" b="0" dirty="0" err="1">
                <a:solidFill>
                  <a:srgbClr val="6688CC"/>
                </a:solidFill>
                <a:effectLst/>
                <a:latin typeface="Consolas" panose="020B0609020204030204" pitchFamily="49" charset="0"/>
              </a:rPr>
              <a:t>getDte</a:t>
            </a:r>
            <a:r>
              <a:rPr lang="en-US" sz="2500" b="0" dirty="0">
                <a:solidFill>
                  <a:srgbClr val="6688CC"/>
                </a:solidFill>
                <a:effectLst/>
                <a:latin typeface="Consolas" panose="020B0609020204030204" pitchFamily="49" charset="0"/>
              </a:rPr>
              <a:t>(</a:t>
            </a:r>
            <a:r>
              <a:rPr lang="en-US" sz="2500" b="0" dirty="0">
                <a:solidFill>
                  <a:srgbClr val="F280D0"/>
                </a:solidFill>
                <a:effectLst/>
                <a:latin typeface="Consolas" panose="020B0609020204030204" pitchFamily="49" charset="0"/>
              </a:rPr>
              <a:t>2015</a:t>
            </a:r>
            <a:r>
              <a:rPr lang="en-US" sz="2500" b="0" dirty="0">
                <a:solidFill>
                  <a:srgbClr val="6688CC"/>
                </a:solidFill>
                <a:effectLst/>
                <a:latin typeface="Consolas" panose="020B0609020204030204" pitchFamily="49" charset="0"/>
              </a:rPr>
              <a:t>) </a:t>
            </a:r>
            <a:r>
              <a:rPr lang="en-US" sz="2500" b="0" dirty="0">
                <a:solidFill>
                  <a:srgbClr val="225588"/>
                </a:solidFill>
                <a:effectLst/>
                <a:latin typeface="Consolas" panose="020B0609020204030204" pitchFamily="49" charset="0"/>
              </a:rPr>
              <a:t>AS</a:t>
            </a:r>
            <a:r>
              <a:rPr lang="en-US" sz="2500" b="0" dirty="0">
                <a:solidFill>
                  <a:srgbClr val="6688CC"/>
                </a:solidFill>
                <a:effectLst/>
                <a:latin typeface="Consolas" panose="020B0609020204030204" pitchFamily="49" charset="0"/>
              </a:rPr>
              <a:t> O </a:t>
            </a:r>
            <a:r>
              <a:rPr lang="en-US" sz="2500" b="0" dirty="0">
                <a:solidFill>
                  <a:srgbClr val="225588"/>
                </a:solidFill>
                <a:effectLst/>
                <a:latin typeface="Consolas" panose="020B0609020204030204" pitchFamily="49" charset="0"/>
              </a:rPr>
              <a:t>ON</a:t>
            </a:r>
            <a:r>
              <a:rPr lang="en-US" sz="2500" b="0" dirty="0">
                <a:solidFill>
                  <a:srgbClr val="6688CC"/>
                </a:solidFill>
                <a:effectLst/>
                <a:latin typeface="Consolas" panose="020B0609020204030204" pitchFamily="49" charset="0"/>
              </a:rPr>
              <a:t> </a:t>
            </a:r>
            <a:r>
              <a:rPr lang="en-US" sz="2500" b="0" dirty="0" err="1">
                <a:solidFill>
                  <a:srgbClr val="F280D0"/>
                </a:solidFill>
                <a:effectLst/>
                <a:latin typeface="Consolas" panose="020B0609020204030204" pitchFamily="49" charset="0"/>
              </a:rPr>
              <a:t>T</a:t>
            </a:r>
            <a:r>
              <a:rPr lang="en-US" sz="2500" b="0" dirty="0" err="1">
                <a:solidFill>
                  <a:srgbClr val="6688CC"/>
                </a:solidFill>
                <a:effectLst/>
                <a:latin typeface="Consolas" panose="020B0609020204030204" pitchFamily="49" charset="0"/>
              </a:rPr>
              <a:t>.</a:t>
            </a:r>
            <a:r>
              <a:rPr lang="en-US" sz="2500" b="0" dirty="0" err="1">
                <a:solidFill>
                  <a:srgbClr val="F280D0"/>
                </a:solidFill>
                <a:effectLst/>
                <a:latin typeface="Consolas" panose="020B0609020204030204" pitchFamily="49" charset="0"/>
              </a:rPr>
              <a:t>CustomerID</a:t>
            </a:r>
            <a:r>
              <a:rPr lang="en-US" sz="2500" b="0" dirty="0">
                <a:solidFill>
                  <a:srgbClr val="6688CC"/>
                </a:solidFill>
                <a:effectLst/>
                <a:latin typeface="Consolas" panose="020B0609020204030204" pitchFamily="49" charset="0"/>
              </a:rPr>
              <a:t> </a:t>
            </a:r>
            <a:r>
              <a:rPr lang="en-US" sz="2500" b="0" dirty="0">
                <a:solidFill>
                  <a:srgbClr val="225588"/>
                </a:solidFill>
                <a:effectLst/>
                <a:latin typeface="Consolas" panose="020B0609020204030204" pitchFamily="49" charset="0"/>
              </a:rPr>
              <a:t>=</a:t>
            </a:r>
            <a:r>
              <a:rPr lang="en-US" sz="2500" b="0" dirty="0">
                <a:solidFill>
                  <a:srgbClr val="6688CC"/>
                </a:solidFill>
                <a:effectLst/>
                <a:latin typeface="Consolas" panose="020B0609020204030204" pitchFamily="49" charset="0"/>
              </a:rPr>
              <a:t> </a:t>
            </a:r>
            <a:r>
              <a:rPr lang="en-US" sz="2500" b="0" dirty="0" err="1">
                <a:solidFill>
                  <a:srgbClr val="F280D0"/>
                </a:solidFill>
                <a:effectLst/>
                <a:latin typeface="Consolas" panose="020B0609020204030204" pitchFamily="49" charset="0"/>
              </a:rPr>
              <a:t>O</a:t>
            </a:r>
            <a:r>
              <a:rPr lang="en-US" sz="2500" b="0" dirty="0" err="1">
                <a:solidFill>
                  <a:srgbClr val="6688CC"/>
                </a:solidFill>
                <a:effectLst/>
                <a:latin typeface="Consolas" panose="020B0609020204030204" pitchFamily="49" charset="0"/>
              </a:rPr>
              <a:t>.</a:t>
            </a:r>
            <a:r>
              <a:rPr lang="en-US" sz="2500" b="0" dirty="0" err="1">
                <a:solidFill>
                  <a:srgbClr val="F280D0"/>
                </a:solidFill>
                <a:effectLst/>
                <a:latin typeface="Consolas" panose="020B0609020204030204" pitchFamily="49" charset="0"/>
              </a:rPr>
              <a:t>CustomerID</a:t>
            </a:r>
            <a:endParaRPr lang="en-US" sz="2500" b="0" dirty="0">
              <a:solidFill>
                <a:srgbClr val="6688CC"/>
              </a:solidFill>
              <a:effectLst/>
              <a:latin typeface="Consolas" panose="020B0609020204030204" pitchFamily="49" charset="0"/>
            </a:endParaRPr>
          </a:p>
          <a:p>
            <a:pPr marL="0" indent="0">
              <a:buNone/>
            </a:pPr>
            <a:r>
              <a:rPr lang="en-US" sz="2500" b="0" dirty="0">
                <a:solidFill>
                  <a:srgbClr val="225588"/>
                </a:solidFill>
                <a:effectLst/>
                <a:latin typeface="Consolas" panose="020B0609020204030204" pitchFamily="49" charset="0"/>
              </a:rPr>
              <a:t>JOIN</a:t>
            </a:r>
            <a:r>
              <a:rPr lang="en-US" sz="2500" b="0" dirty="0">
                <a:solidFill>
                  <a:srgbClr val="6688CC"/>
                </a:solidFill>
                <a:effectLst/>
                <a:latin typeface="Consolas" panose="020B0609020204030204" pitchFamily="49" charset="0"/>
              </a:rPr>
              <a:t> </a:t>
            </a:r>
            <a:r>
              <a:rPr lang="en-US" sz="2500" b="0" dirty="0" err="1">
                <a:solidFill>
                  <a:srgbClr val="6688CC"/>
                </a:solidFill>
                <a:effectLst/>
                <a:latin typeface="Consolas" panose="020B0609020204030204" pitchFamily="49" charset="0"/>
              </a:rPr>
              <a:t>TransactionName</a:t>
            </a:r>
            <a:r>
              <a:rPr lang="en-US" sz="2500" b="0" dirty="0">
                <a:solidFill>
                  <a:srgbClr val="6688CC"/>
                </a:solidFill>
                <a:effectLst/>
                <a:latin typeface="Consolas" panose="020B0609020204030204" pitchFamily="49" charset="0"/>
              </a:rPr>
              <a:t> </a:t>
            </a:r>
            <a:r>
              <a:rPr lang="en-US" sz="2500" b="0" dirty="0">
                <a:solidFill>
                  <a:srgbClr val="225588"/>
                </a:solidFill>
                <a:effectLst/>
                <a:latin typeface="Consolas" panose="020B0609020204030204" pitchFamily="49" charset="0"/>
              </a:rPr>
              <a:t>AS</a:t>
            </a:r>
            <a:r>
              <a:rPr lang="en-US" sz="2500" b="0" dirty="0">
                <a:solidFill>
                  <a:srgbClr val="6688CC"/>
                </a:solidFill>
                <a:effectLst/>
                <a:latin typeface="Consolas" panose="020B0609020204030204" pitchFamily="49" charset="0"/>
              </a:rPr>
              <a:t> TT </a:t>
            </a:r>
            <a:r>
              <a:rPr lang="en-US" sz="2500" b="0" dirty="0">
                <a:solidFill>
                  <a:srgbClr val="225588"/>
                </a:solidFill>
                <a:effectLst/>
                <a:latin typeface="Consolas" panose="020B0609020204030204" pitchFamily="49" charset="0"/>
              </a:rPr>
              <a:t>ON</a:t>
            </a:r>
            <a:r>
              <a:rPr lang="en-US" sz="2500" b="0" dirty="0">
                <a:solidFill>
                  <a:srgbClr val="6688CC"/>
                </a:solidFill>
                <a:effectLst/>
                <a:latin typeface="Consolas" panose="020B0609020204030204" pitchFamily="49" charset="0"/>
              </a:rPr>
              <a:t> </a:t>
            </a:r>
            <a:r>
              <a:rPr lang="en-US" sz="2500" b="0" dirty="0" err="1">
                <a:solidFill>
                  <a:srgbClr val="F280D0"/>
                </a:solidFill>
                <a:effectLst/>
                <a:latin typeface="Consolas" panose="020B0609020204030204" pitchFamily="49" charset="0"/>
              </a:rPr>
              <a:t>T</a:t>
            </a:r>
            <a:r>
              <a:rPr lang="en-US" sz="2500" b="0" dirty="0" err="1">
                <a:solidFill>
                  <a:srgbClr val="6688CC"/>
                </a:solidFill>
                <a:effectLst/>
                <a:latin typeface="Consolas" panose="020B0609020204030204" pitchFamily="49" charset="0"/>
              </a:rPr>
              <a:t>.</a:t>
            </a:r>
            <a:r>
              <a:rPr lang="en-US" sz="2500" b="0" dirty="0" err="1">
                <a:solidFill>
                  <a:srgbClr val="F280D0"/>
                </a:solidFill>
                <a:effectLst/>
                <a:latin typeface="Consolas" panose="020B0609020204030204" pitchFamily="49" charset="0"/>
              </a:rPr>
              <a:t>TransactionTypeID</a:t>
            </a:r>
            <a:r>
              <a:rPr lang="en-US" sz="2500" b="0" dirty="0">
                <a:solidFill>
                  <a:srgbClr val="6688CC"/>
                </a:solidFill>
                <a:effectLst/>
                <a:latin typeface="Consolas" panose="020B0609020204030204" pitchFamily="49" charset="0"/>
              </a:rPr>
              <a:t> </a:t>
            </a:r>
            <a:r>
              <a:rPr lang="en-US" sz="2500" b="0" dirty="0">
                <a:solidFill>
                  <a:srgbClr val="225588"/>
                </a:solidFill>
                <a:effectLst/>
                <a:latin typeface="Consolas" panose="020B0609020204030204" pitchFamily="49" charset="0"/>
              </a:rPr>
              <a:t>=</a:t>
            </a:r>
            <a:r>
              <a:rPr lang="en-US" sz="2500" b="0" dirty="0">
                <a:solidFill>
                  <a:srgbClr val="6688CC"/>
                </a:solidFill>
                <a:effectLst/>
                <a:latin typeface="Consolas" panose="020B0609020204030204" pitchFamily="49" charset="0"/>
              </a:rPr>
              <a:t> </a:t>
            </a:r>
            <a:r>
              <a:rPr lang="en-US" sz="2500" b="0" dirty="0">
                <a:solidFill>
                  <a:srgbClr val="F280D0"/>
                </a:solidFill>
                <a:effectLst/>
                <a:latin typeface="Consolas" panose="020B0609020204030204" pitchFamily="49" charset="0"/>
              </a:rPr>
              <a:t>TT</a:t>
            </a:r>
            <a:r>
              <a:rPr lang="en-US" sz="2500" b="0" dirty="0">
                <a:solidFill>
                  <a:srgbClr val="6688CC"/>
                </a:solidFill>
                <a:effectLst/>
                <a:latin typeface="Consolas" panose="020B0609020204030204" pitchFamily="49" charset="0"/>
              </a:rPr>
              <a:t>.</a:t>
            </a:r>
            <a:r>
              <a:rPr lang="en-US" sz="2500" b="0" dirty="0">
                <a:solidFill>
                  <a:srgbClr val="F280D0"/>
                </a:solidFill>
                <a:effectLst/>
                <a:latin typeface="Consolas" panose="020B0609020204030204" pitchFamily="49" charset="0"/>
              </a:rPr>
              <a:t>ID</a:t>
            </a:r>
            <a:endParaRPr lang="en-US" sz="2500" b="0" dirty="0">
              <a:solidFill>
                <a:srgbClr val="6688CC"/>
              </a:solidFill>
              <a:effectLst/>
              <a:latin typeface="Consolas" panose="020B0609020204030204" pitchFamily="49" charset="0"/>
            </a:endParaRPr>
          </a:p>
          <a:p>
            <a:pPr marL="0" indent="0">
              <a:buNone/>
            </a:pPr>
            <a:r>
              <a:rPr lang="en-US" sz="2500" b="0" dirty="0">
                <a:solidFill>
                  <a:srgbClr val="225588"/>
                </a:solidFill>
                <a:effectLst/>
                <a:latin typeface="Consolas" panose="020B0609020204030204" pitchFamily="49" charset="0"/>
              </a:rPr>
              <a:t>GROUP BY</a:t>
            </a:r>
            <a:r>
              <a:rPr lang="en-US" sz="2500" b="0" dirty="0">
                <a:solidFill>
                  <a:srgbClr val="6688CC"/>
                </a:solidFill>
                <a:effectLst/>
                <a:latin typeface="Consolas" panose="020B0609020204030204" pitchFamily="49" charset="0"/>
              </a:rPr>
              <a:t> </a:t>
            </a:r>
            <a:r>
              <a:rPr lang="en-US" sz="2500" b="0" dirty="0" err="1">
                <a:solidFill>
                  <a:srgbClr val="F280D0"/>
                </a:solidFill>
                <a:effectLst/>
                <a:latin typeface="Consolas" panose="020B0609020204030204" pitchFamily="49" charset="0"/>
              </a:rPr>
              <a:t>T</a:t>
            </a:r>
            <a:r>
              <a:rPr lang="en-US" sz="2500" b="0" dirty="0" err="1">
                <a:solidFill>
                  <a:srgbClr val="6688CC"/>
                </a:solidFill>
                <a:effectLst/>
                <a:latin typeface="Consolas" panose="020B0609020204030204" pitchFamily="49" charset="0"/>
              </a:rPr>
              <a:t>.</a:t>
            </a:r>
            <a:r>
              <a:rPr lang="en-US" sz="2500" b="0" dirty="0" err="1">
                <a:solidFill>
                  <a:srgbClr val="F280D0"/>
                </a:solidFill>
                <a:effectLst/>
                <a:latin typeface="Consolas" panose="020B0609020204030204" pitchFamily="49" charset="0"/>
              </a:rPr>
              <a:t>CustomerTransactionID</a:t>
            </a:r>
            <a:endParaRPr lang="en-US" sz="2500" b="0" dirty="0">
              <a:solidFill>
                <a:srgbClr val="6688CC"/>
              </a:solidFill>
              <a:effectLst/>
              <a:latin typeface="Consolas" panose="020B0609020204030204" pitchFamily="49" charset="0"/>
            </a:endParaRPr>
          </a:p>
          <a:p>
            <a:pPr marL="0" indent="0">
              <a:buNone/>
            </a:pPr>
            <a:r>
              <a:rPr lang="en-US" sz="2500" b="0" dirty="0">
                <a:solidFill>
                  <a:srgbClr val="6688CC"/>
                </a:solidFill>
                <a:effectLst/>
                <a:latin typeface="Consolas" panose="020B0609020204030204" pitchFamily="49" charset="0"/>
              </a:rPr>
              <a:t>    ,</a:t>
            </a:r>
            <a:r>
              <a:rPr lang="en-US" sz="2500" b="0" dirty="0" err="1">
                <a:solidFill>
                  <a:srgbClr val="F280D0"/>
                </a:solidFill>
                <a:effectLst/>
                <a:latin typeface="Consolas" panose="020B0609020204030204" pitchFamily="49" charset="0"/>
              </a:rPr>
              <a:t>O</a:t>
            </a:r>
            <a:r>
              <a:rPr lang="en-US" sz="2500" b="0" dirty="0" err="1">
                <a:solidFill>
                  <a:srgbClr val="6688CC"/>
                </a:solidFill>
                <a:effectLst/>
                <a:latin typeface="Consolas" panose="020B0609020204030204" pitchFamily="49" charset="0"/>
              </a:rPr>
              <a:t>.</a:t>
            </a:r>
            <a:r>
              <a:rPr lang="en-US" sz="2500" b="0" dirty="0" err="1">
                <a:solidFill>
                  <a:srgbClr val="F280D0"/>
                </a:solidFill>
                <a:effectLst/>
                <a:latin typeface="Consolas" panose="020B0609020204030204" pitchFamily="49" charset="0"/>
              </a:rPr>
              <a:t>OrderDate</a:t>
            </a:r>
            <a:endParaRPr lang="en-US" sz="2500" b="0" dirty="0">
              <a:solidFill>
                <a:srgbClr val="6688CC"/>
              </a:solidFill>
              <a:effectLst/>
              <a:latin typeface="Consolas" panose="020B0609020204030204" pitchFamily="49" charset="0"/>
            </a:endParaRPr>
          </a:p>
          <a:p>
            <a:pPr marL="0" indent="0">
              <a:buNone/>
            </a:pPr>
            <a:r>
              <a:rPr lang="en-US" sz="2500" b="0" dirty="0">
                <a:solidFill>
                  <a:srgbClr val="6688CC"/>
                </a:solidFill>
                <a:effectLst/>
                <a:latin typeface="Consolas" panose="020B0609020204030204" pitchFamily="49" charset="0"/>
              </a:rPr>
              <a:t>    ,</a:t>
            </a:r>
            <a:r>
              <a:rPr lang="en-US" sz="2500" b="0" dirty="0" err="1">
                <a:solidFill>
                  <a:srgbClr val="F280D0"/>
                </a:solidFill>
                <a:effectLst/>
                <a:latin typeface="Consolas" panose="020B0609020204030204" pitchFamily="49" charset="0"/>
              </a:rPr>
              <a:t>TT</a:t>
            </a:r>
            <a:r>
              <a:rPr lang="en-US" sz="2500" b="0" dirty="0" err="1">
                <a:solidFill>
                  <a:srgbClr val="6688CC"/>
                </a:solidFill>
                <a:effectLst/>
                <a:latin typeface="Consolas" panose="020B0609020204030204" pitchFamily="49" charset="0"/>
              </a:rPr>
              <a:t>.</a:t>
            </a:r>
            <a:r>
              <a:rPr lang="en-US" sz="2500" b="0" dirty="0" err="1">
                <a:solidFill>
                  <a:srgbClr val="F280D0"/>
                </a:solidFill>
                <a:effectLst/>
                <a:latin typeface="Consolas" panose="020B0609020204030204" pitchFamily="49" charset="0"/>
              </a:rPr>
              <a:t>Condition</a:t>
            </a:r>
            <a:endParaRPr lang="en-US" sz="2500" b="0" dirty="0">
              <a:solidFill>
                <a:srgbClr val="6688CC"/>
              </a:solidFill>
              <a:effectLst/>
              <a:latin typeface="Consolas" panose="020B0609020204030204" pitchFamily="49" charset="0"/>
            </a:endParaRPr>
          </a:p>
          <a:p>
            <a:pPr marL="0" indent="0">
              <a:buNone/>
            </a:pPr>
            <a:r>
              <a:rPr lang="en-US" sz="2500" b="0" dirty="0">
                <a:solidFill>
                  <a:srgbClr val="225588"/>
                </a:solidFill>
                <a:effectLst/>
                <a:latin typeface="Consolas" panose="020B0609020204030204" pitchFamily="49" charset="0"/>
              </a:rPr>
              <a:t>ORDER BY</a:t>
            </a:r>
            <a:r>
              <a:rPr lang="en-US" sz="2500" b="0" dirty="0">
                <a:solidFill>
                  <a:srgbClr val="6688CC"/>
                </a:solidFill>
                <a:effectLst/>
                <a:latin typeface="Consolas" panose="020B0609020204030204" pitchFamily="49" charset="0"/>
              </a:rPr>
              <a:t> </a:t>
            </a:r>
            <a:r>
              <a:rPr lang="en-US" sz="2500" b="0" dirty="0" err="1">
                <a:solidFill>
                  <a:srgbClr val="F280D0"/>
                </a:solidFill>
                <a:effectLst/>
                <a:latin typeface="Consolas" panose="020B0609020204030204" pitchFamily="49" charset="0"/>
              </a:rPr>
              <a:t>O</a:t>
            </a:r>
            <a:r>
              <a:rPr lang="en-US" sz="2500" b="0" dirty="0" err="1">
                <a:solidFill>
                  <a:srgbClr val="6688CC"/>
                </a:solidFill>
                <a:effectLst/>
                <a:latin typeface="Consolas" panose="020B0609020204030204" pitchFamily="49" charset="0"/>
              </a:rPr>
              <a:t>.</a:t>
            </a:r>
            <a:r>
              <a:rPr lang="en-US" sz="2500" b="0" dirty="0" err="1">
                <a:solidFill>
                  <a:srgbClr val="F280D0"/>
                </a:solidFill>
                <a:effectLst/>
                <a:latin typeface="Consolas" panose="020B0609020204030204" pitchFamily="49" charset="0"/>
              </a:rPr>
              <a:t>OrderDate</a:t>
            </a:r>
            <a:r>
              <a:rPr lang="en-US" sz="2500" b="0" dirty="0">
                <a:solidFill>
                  <a:srgbClr val="6688CC"/>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62885499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19458" name="Picture 2">
            <a:extLst>
              <a:ext uri="{FF2B5EF4-FFF2-40B4-BE49-F238E27FC236}">
                <a16:creationId xmlns:a16="http://schemas.microsoft.com/office/drawing/2014/main" id="{3A24D633-6885-4EA2-83C9-D11A164B74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3703" y="2160588"/>
            <a:ext cx="6604631"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49492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23554" name="Picture 2">
            <a:extLst>
              <a:ext uri="{FF2B5EF4-FFF2-40B4-BE49-F238E27FC236}">
                <a16:creationId xmlns:a16="http://schemas.microsoft.com/office/drawing/2014/main" id="{2AF4C592-4AAC-4CA2-B252-8EE45C2BC8F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9973" y="1930400"/>
            <a:ext cx="6904952" cy="4605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83298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nvPr>
        </p:nvGraphicFramePr>
        <p:xfrm>
          <a:off x="677863" y="2160588"/>
          <a:ext cx="8596312" cy="148336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a:t>[Sales].[</a:t>
                      </a:r>
                      <a:r>
                        <a:rPr lang="en-US" dirty="0" err="1"/>
                        <a:t>CustomerTransactions</a:t>
                      </a:r>
                      <a:r>
                        <a:rPr lang="en-US" dirty="0"/>
                        <a:t>]</a:t>
                      </a:r>
                    </a:p>
                  </a:txBody>
                  <a:tcPr/>
                </a:tc>
                <a:tc>
                  <a:txBody>
                    <a:bodyPr/>
                    <a:lstStyle/>
                    <a:p>
                      <a:r>
                        <a:rPr lang="en-US" dirty="0" err="1"/>
                        <a:t>CustomerTransactionId</a:t>
                      </a:r>
                      <a:endParaRPr lang="en-US" dirty="0"/>
                    </a:p>
                  </a:txBody>
                  <a:tcPr/>
                </a:tc>
                <a:extLst>
                  <a:ext uri="{0D108BD9-81ED-4DB2-BD59-A6C34878D82A}">
                    <a16:rowId xmlns:a16="http://schemas.microsoft.com/office/drawing/2014/main" val="1175790004"/>
                  </a:ext>
                </a:extLst>
              </a:tr>
              <a:tr h="370840">
                <a:tc>
                  <a:txBody>
                    <a:bodyPr/>
                    <a:lstStyle/>
                    <a:p>
                      <a:r>
                        <a:rPr lang="en-US" dirty="0"/>
                        <a:t>[Sales].[Orders] </a:t>
                      </a:r>
                    </a:p>
                  </a:txBody>
                  <a:tcPr/>
                </a:tc>
                <a:tc>
                  <a:txBody>
                    <a:bodyPr/>
                    <a:lstStyle/>
                    <a:p>
                      <a:r>
                        <a:rPr lang="en-US" sz="1800" b="0" kern="1200" dirty="0" err="1">
                          <a:solidFill>
                            <a:schemeClr val="dk1"/>
                          </a:solidFill>
                          <a:effectLst/>
                          <a:latin typeface="+mn-lt"/>
                          <a:ea typeface="+mn-ea"/>
                          <a:cs typeface="+mn-cs"/>
                        </a:rPr>
                        <a:t>OrderDate</a:t>
                      </a:r>
                      <a:endParaRPr lang="en-US" dirty="0"/>
                    </a:p>
                  </a:txBody>
                  <a:tcPr/>
                </a:tc>
                <a:extLst>
                  <a:ext uri="{0D108BD9-81ED-4DB2-BD59-A6C34878D82A}">
                    <a16:rowId xmlns:a16="http://schemas.microsoft.com/office/drawing/2014/main" val="1227456315"/>
                  </a:ext>
                </a:extLst>
              </a:tr>
              <a:tr h="370840">
                <a:tc>
                  <a:txBody>
                    <a:bodyPr/>
                    <a:lstStyle/>
                    <a:p>
                      <a:r>
                        <a:rPr lang="en-US" dirty="0"/>
                        <a:t>[Application].[</a:t>
                      </a:r>
                      <a:r>
                        <a:rPr lang="en-US" dirty="0" err="1"/>
                        <a:t>TransactionTypes</a:t>
                      </a:r>
                      <a:r>
                        <a:rPr lang="en-US" dirty="0"/>
                        <a:t>]</a:t>
                      </a:r>
                    </a:p>
                  </a:txBody>
                  <a:tcPr/>
                </a:tc>
                <a:tc>
                  <a:txBody>
                    <a:bodyPr/>
                    <a:lstStyle/>
                    <a:p>
                      <a:r>
                        <a:rPr lang="en-US" dirty="0" err="1"/>
                        <a:t>TransactionTypeName</a:t>
                      </a:r>
                      <a:endParaRPr lang="en-US" dirty="0"/>
                    </a:p>
                  </a:txBody>
                  <a:tcPr/>
                </a:tc>
                <a:extLst>
                  <a:ext uri="{0D108BD9-81ED-4DB2-BD59-A6C34878D82A}">
                    <a16:rowId xmlns:a16="http://schemas.microsoft.com/office/drawing/2014/main" val="216290585"/>
                  </a:ext>
                </a:extLst>
              </a:tr>
            </a:tbl>
          </a:graphicData>
        </a:graphic>
      </p:graphicFrame>
    </p:spTree>
    <p:extLst>
      <p:ext uri="{BB962C8B-B14F-4D97-AF65-F5344CB8AC3E}">
        <p14:creationId xmlns:p14="http://schemas.microsoft.com/office/powerpoint/2010/main" val="255963209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Azure Output (23578 Rows Affected)</a:t>
            </a:r>
            <a:br>
              <a:rPr lang="en-US" dirty="0"/>
            </a:br>
            <a:endParaRPr lang="en-US" dirty="0"/>
          </a:p>
        </p:txBody>
      </p:sp>
      <p:pic>
        <p:nvPicPr>
          <p:cNvPr id="17410" name="Picture 2">
            <a:extLst>
              <a:ext uri="{FF2B5EF4-FFF2-40B4-BE49-F238E27FC236}">
                <a16:creationId xmlns:a16="http://schemas.microsoft.com/office/drawing/2014/main" id="{EAE911D8-5E3F-49FA-BF28-BA0F0F0EF0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01024" y="1930400"/>
            <a:ext cx="4349288"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43691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24578" name="Picture 2">
            <a:extLst>
              <a:ext uri="{FF2B5EF4-FFF2-40B4-BE49-F238E27FC236}">
                <a16:creationId xmlns:a16="http://schemas.microsoft.com/office/drawing/2014/main" id="{FCCCD62A-B05E-4D3E-BD18-F25A19347A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92328" y="1930400"/>
            <a:ext cx="2766679"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03327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18434" name="Picture 2">
            <a:extLst>
              <a:ext uri="{FF2B5EF4-FFF2-40B4-BE49-F238E27FC236}">
                <a16:creationId xmlns:a16="http://schemas.microsoft.com/office/drawing/2014/main" id="{DF474C4E-9C2E-4244-BFCD-EADC6B401F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79902" y="1930400"/>
            <a:ext cx="3991532" cy="314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43191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Worst # 3 (Corrected) - Problem 18 (Complex): </a:t>
            </a:r>
            <a:br>
              <a:rPr lang="en-US" sz="2000" dirty="0"/>
            </a:br>
            <a:r>
              <a:rPr lang="en-US" sz="2000" dirty="0"/>
              <a:t>Using </a:t>
            </a:r>
            <a:r>
              <a:rPr lang="en-US" sz="2000" dirty="0" err="1"/>
              <a:t>WideWorldImporters</a:t>
            </a:r>
            <a:r>
              <a:rPr lang="en-US" sz="2000" dirty="0"/>
              <a:t>, display the transaction id of every customer who ordered where the payment was received at the end of every month in 2015.</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a:bodyPr>
          <a:lstStyle/>
          <a:p>
            <a:r>
              <a:rPr lang="en-US" dirty="0"/>
              <a:t>Correction: </a:t>
            </a:r>
          </a:p>
          <a:p>
            <a:r>
              <a:rPr lang="en-US" dirty="0"/>
              <a:t>Shrank the number of rows selected in the Custom Function</a:t>
            </a:r>
          </a:p>
        </p:txBody>
      </p:sp>
    </p:spTree>
    <p:extLst>
      <p:ext uri="{BB962C8B-B14F-4D97-AF65-F5344CB8AC3E}">
        <p14:creationId xmlns:p14="http://schemas.microsoft.com/office/powerpoint/2010/main" val="347823107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A18A7-2C06-45B6-9619-8EFE2FFFD96F}"/>
              </a:ext>
            </a:extLst>
          </p:cNvPr>
          <p:cNvSpPr>
            <a:spLocks noGrp="1"/>
          </p:cNvSpPr>
          <p:nvPr>
            <p:ph type="title"/>
          </p:nvPr>
        </p:nvSpPr>
        <p:spPr/>
        <p:txBody>
          <a:bodyPr/>
          <a:lstStyle/>
          <a:p>
            <a:r>
              <a:rPr lang="en-US" dirty="0"/>
              <a:t>Custom Function #1 Used: </a:t>
            </a:r>
            <a:r>
              <a:rPr lang="en-US" dirty="0" err="1"/>
              <a:t>getDte</a:t>
            </a:r>
            <a:endParaRPr lang="en-US" dirty="0"/>
          </a:p>
        </p:txBody>
      </p:sp>
      <p:sp>
        <p:nvSpPr>
          <p:cNvPr id="4" name="Content Placeholder 3">
            <a:extLst>
              <a:ext uri="{FF2B5EF4-FFF2-40B4-BE49-F238E27FC236}">
                <a16:creationId xmlns:a16="http://schemas.microsoft.com/office/drawing/2014/main" id="{66BE331C-121F-475F-98B9-1CF44E27DE38}"/>
              </a:ext>
            </a:extLst>
          </p:cNvPr>
          <p:cNvSpPr>
            <a:spLocks noGrp="1"/>
          </p:cNvSpPr>
          <p:nvPr>
            <p:ph idx="1"/>
          </p:nvPr>
        </p:nvSpPr>
        <p:spPr/>
        <p:txBody>
          <a:bodyPr>
            <a:normAutofit fontScale="62500" lnSpcReduction="20000"/>
          </a:bodyPr>
          <a:lstStyle/>
          <a:p>
            <a:pPr marL="0" indent="0">
              <a:buNone/>
            </a:pPr>
            <a:r>
              <a:rPr lang="en-US" b="0" dirty="0">
                <a:solidFill>
                  <a:srgbClr val="225588"/>
                </a:solidFill>
                <a:effectLst/>
                <a:latin typeface="Consolas" panose="020B0609020204030204" pitchFamily="49" charset="0"/>
              </a:rPr>
              <a:t>USE</a:t>
            </a: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WideWorldImporters</a:t>
            </a:r>
            <a:r>
              <a:rPr lang="en-US" b="0" dirty="0">
                <a:solidFill>
                  <a:srgbClr val="6688CC"/>
                </a:solidFill>
                <a:effectLst/>
                <a:latin typeface="Consolas" panose="020B0609020204030204" pitchFamily="49" charset="0"/>
              </a:rPr>
              <a:t>;</a:t>
            </a:r>
          </a:p>
          <a:p>
            <a:pPr marL="0" indent="0">
              <a:buNone/>
            </a:pPr>
            <a:br>
              <a:rPr lang="en-US" b="0" dirty="0">
                <a:solidFill>
                  <a:srgbClr val="6688CC"/>
                </a:solidFill>
                <a:effectLst/>
                <a:latin typeface="Consolas" panose="020B0609020204030204" pitchFamily="49" charset="0"/>
              </a:rPr>
            </a:br>
            <a:r>
              <a:rPr lang="en-US" b="0" dirty="0">
                <a:solidFill>
                  <a:srgbClr val="225588"/>
                </a:solidFill>
                <a:effectLst/>
                <a:latin typeface="Consolas" panose="020B0609020204030204" pitchFamily="49" charset="0"/>
              </a:rPr>
              <a:t>DROP</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FUNCTION</a:t>
            </a:r>
            <a:endParaRPr lang="en-US" b="0" dirty="0">
              <a:solidFill>
                <a:srgbClr val="6688CC"/>
              </a:solidFill>
              <a:effectLst/>
              <a:latin typeface="Consolas" panose="020B0609020204030204" pitchFamily="49" charset="0"/>
            </a:endParaRPr>
          </a:p>
          <a:p>
            <a:pPr marL="0" indent="0">
              <a:buNone/>
            </a:pPr>
            <a:br>
              <a:rPr lang="en-US" b="0" dirty="0">
                <a:solidFill>
                  <a:srgbClr val="6688CC"/>
                </a:solidFill>
                <a:effectLst/>
                <a:latin typeface="Consolas" panose="020B0609020204030204" pitchFamily="49" charset="0"/>
              </a:rPr>
            </a:br>
            <a:r>
              <a:rPr lang="en-US" b="0" dirty="0">
                <a:solidFill>
                  <a:srgbClr val="225588"/>
                </a:solidFill>
                <a:effectLst/>
                <a:latin typeface="Consolas" panose="020B0609020204030204" pitchFamily="49" charset="0"/>
              </a:rPr>
              <a:t>IF</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EXISTS</a:t>
            </a: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getDte;</a:t>
            </a:r>
            <a:r>
              <a:rPr lang="en-US" b="0" dirty="0" err="1">
                <a:solidFill>
                  <a:srgbClr val="225588"/>
                </a:solidFill>
                <a:effectLst/>
                <a:latin typeface="Consolas" panose="020B0609020204030204" pitchFamily="49" charset="0"/>
              </a:rPr>
              <a:t>GO</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CREATE</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FUNCTION</a:t>
            </a:r>
            <a:r>
              <a:rPr lang="en-US" b="0" dirty="0">
                <a:solidFill>
                  <a:srgbClr val="6688CC"/>
                </a:solidFill>
                <a:effectLst/>
                <a:latin typeface="Consolas" panose="020B0609020204030204" pitchFamily="49" charset="0"/>
              </a:rPr>
              <a:t> </a:t>
            </a:r>
            <a:r>
              <a:rPr lang="en-US" b="0" dirty="0" err="1">
                <a:solidFill>
                  <a:srgbClr val="DDBB88"/>
                </a:solidFill>
                <a:effectLst/>
                <a:latin typeface="Consolas" panose="020B0609020204030204" pitchFamily="49" charset="0"/>
              </a:rPr>
              <a:t>getDte</a:t>
            </a:r>
            <a:r>
              <a:rPr lang="en-US" b="0" dirty="0">
                <a:solidFill>
                  <a:srgbClr val="6688CC"/>
                </a:solidFill>
                <a:effectLst/>
                <a:latin typeface="Consolas" panose="020B0609020204030204" pitchFamily="49" charset="0"/>
              </a:rPr>
              <a:t> (@date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INT</a:t>
            </a:r>
            <a:r>
              <a:rPr lang="en-US" b="0" dirty="0">
                <a:solidFill>
                  <a:srgbClr val="6688CC"/>
                </a:solidFill>
                <a:effectLst/>
                <a:latin typeface="Consolas" panose="020B0609020204030204" pitchFamily="49" charset="0"/>
              </a:rPr>
              <a:t>)</a:t>
            </a: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RETURNS</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TABLE</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RETURN</a:t>
            </a:r>
            <a:endParaRPr lang="en-US" b="0" dirty="0">
              <a:solidFill>
                <a:srgbClr val="6688CC"/>
              </a:solidFill>
              <a:effectLst/>
              <a:latin typeface="Consolas" panose="020B0609020204030204" pitchFamily="49" charset="0"/>
            </a:endParaRPr>
          </a:p>
          <a:p>
            <a:pPr marL="0" indent="0">
              <a:buNone/>
            </a:pPr>
            <a:br>
              <a:rPr lang="en-US" b="0" dirty="0">
                <a:solidFill>
                  <a:srgbClr val="6688CC"/>
                </a:solidFill>
                <a:effectLst/>
                <a:latin typeface="Consolas" panose="020B0609020204030204" pitchFamily="49" charset="0"/>
              </a:rPr>
            </a:b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SELECT</a:t>
            </a: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CustomerId</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OrderDate</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FROM</a:t>
            </a:r>
            <a:r>
              <a:rPr lang="en-US" b="0" dirty="0">
                <a:solidFill>
                  <a:srgbClr val="6688CC"/>
                </a:solidFill>
                <a:effectLst/>
                <a:latin typeface="Consolas" panose="020B0609020204030204" pitchFamily="49" charset="0"/>
              </a:rPr>
              <a:t> [Sales].[Orders]</a:t>
            </a: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WHERE</a:t>
            </a:r>
            <a:r>
              <a:rPr lang="en-US" b="0" dirty="0">
                <a:solidFill>
                  <a:srgbClr val="6688CC"/>
                </a:solidFill>
                <a:effectLst/>
                <a:latin typeface="Consolas" panose="020B0609020204030204" pitchFamily="49" charset="0"/>
              </a:rPr>
              <a:t> </a:t>
            </a:r>
            <a:r>
              <a:rPr lang="en-US" b="0" dirty="0">
                <a:solidFill>
                  <a:srgbClr val="9966B8"/>
                </a:solidFill>
                <a:effectLst/>
                <a:latin typeface="Consolas" panose="020B0609020204030204" pitchFamily="49" charset="0"/>
              </a:rPr>
              <a:t>EOMONTH</a:t>
            </a:r>
            <a:r>
              <a:rPr lang="en-US" b="0" dirty="0">
                <a:solidFill>
                  <a:srgbClr val="6688CC"/>
                </a:solidFill>
                <a:effectLst/>
                <a:latin typeface="Consolas" panose="020B0609020204030204" pitchFamily="49" charset="0"/>
              </a:rPr>
              <a:t>(</a:t>
            </a:r>
            <a:r>
              <a:rPr lang="en-US" b="0" dirty="0" err="1">
                <a:solidFill>
                  <a:srgbClr val="6688CC"/>
                </a:solidFill>
                <a:effectLst/>
                <a:latin typeface="Consolas" panose="020B0609020204030204" pitchFamily="49" charset="0"/>
              </a:rPr>
              <a:t>OrderDate</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t>
            </a: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OrderDate</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AND</a:t>
            </a:r>
            <a:r>
              <a:rPr lang="en-US" b="0" dirty="0">
                <a:solidFill>
                  <a:srgbClr val="6688CC"/>
                </a:solidFill>
                <a:effectLst/>
                <a:latin typeface="Consolas" panose="020B0609020204030204" pitchFamily="49" charset="0"/>
              </a:rPr>
              <a:t> </a:t>
            </a:r>
            <a:r>
              <a:rPr lang="en-US" b="0" dirty="0">
                <a:solidFill>
                  <a:srgbClr val="9966B8"/>
                </a:solidFill>
                <a:effectLst/>
                <a:latin typeface="Consolas" panose="020B0609020204030204" pitchFamily="49" charset="0"/>
              </a:rPr>
              <a:t>YEAR</a:t>
            </a:r>
            <a:r>
              <a:rPr lang="en-US" b="0" dirty="0">
                <a:solidFill>
                  <a:srgbClr val="6688CC"/>
                </a:solidFill>
                <a:effectLst/>
                <a:latin typeface="Consolas" panose="020B0609020204030204" pitchFamily="49" charset="0"/>
              </a:rPr>
              <a:t>(</a:t>
            </a:r>
            <a:r>
              <a:rPr lang="en-US" b="0" dirty="0" err="1">
                <a:solidFill>
                  <a:srgbClr val="6688CC"/>
                </a:solidFill>
                <a:effectLst/>
                <a:latin typeface="Consolas" panose="020B0609020204030204" pitchFamily="49" charset="0"/>
              </a:rPr>
              <a:t>OrderDate</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t>
            </a:r>
            <a:r>
              <a:rPr lang="en-US" b="0" dirty="0">
                <a:solidFill>
                  <a:srgbClr val="6688CC"/>
                </a:solidFill>
                <a:effectLst/>
                <a:latin typeface="Consolas" panose="020B0609020204030204" pitchFamily="49" charset="0"/>
              </a:rPr>
              <a:t> @date;</a:t>
            </a:r>
          </a:p>
          <a:p>
            <a:pPr marL="0" indent="0">
              <a:buNone/>
            </a:pPr>
            <a:r>
              <a:rPr lang="en-US" b="0" dirty="0">
                <a:solidFill>
                  <a:srgbClr val="225588"/>
                </a:solidFill>
                <a:effectLst/>
                <a:latin typeface="Consolas" panose="020B0609020204030204" pitchFamily="49" charset="0"/>
              </a:rPr>
              <a:t>GO</a:t>
            </a:r>
            <a:endParaRPr lang="en-US" b="0" dirty="0">
              <a:solidFill>
                <a:srgbClr val="6688CC"/>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1499651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5" name="Content Placeholder 4">
            <a:extLst>
              <a:ext uri="{FF2B5EF4-FFF2-40B4-BE49-F238E27FC236}">
                <a16:creationId xmlns:a16="http://schemas.microsoft.com/office/drawing/2014/main" id="{06562F33-3568-46C1-9F8E-C1FAC1CB1A3D}"/>
              </a:ext>
            </a:extLst>
          </p:cNvPr>
          <p:cNvPicPr>
            <a:picLocks noGrp="1" noChangeAspect="1"/>
          </p:cNvPicPr>
          <p:nvPr>
            <p:ph idx="1"/>
          </p:nvPr>
        </p:nvPicPr>
        <p:blipFill>
          <a:blip r:embed="rId2"/>
          <a:stretch>
            <a:fillRect/>
          </a:stretch>
        </p:blipFill>
        <p:spPr>
          <a:xfrm>
            <a:off x="1967313" y="2160588"/>
            <a:ext cx="6017411" cy="3881437"/>
          </a:xfrm>
        </p:spPr>
      </p:pic>
    </p:spTree>
    <p:extLst>
      <p:ext uri="{BB962C8B-B14F-4D97-AF65-F5344CB8AC3E}">
        <p14:creationId xmlns:p14="http://schemas.microsoft.com/office/powerpoint/2010/main" val="357666529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sp>
        <p:nvSpPr>
          <p:cNvPr id="4" name="Content Placeholder 3">
            <a:extLst>
              <a:ext uri="{FF2B5EF4-FFF2-40B4-BE49-F238E27FC236}">
                <a16:creationId xmlns:a16="http://schemas.microsoft.com/office/drawing/2014/main" id="{17862133-CA49-4E2D-8ED7-03AC955AAFC9}"/>
              </a:ext>
            </a:extLst>
          </p:cNvPr>
          <p:cNvSpPr>
            <a:spLocks noGrp="1"/>
          </p:cNvSpPr>
          <p:nvPr>
            <p:ph idx="1"/>
          </p:nvPr>
        </p:nvSpPr>
        <p:spPr>
          <a:xfrm>
            <a:off x="677334" y="1930400"/>
            <a:ext cx="9618810" cy="4505387"/>
          </a:xfrm>
        </p:spPr>
        <p:txBody>
          <a:bodyPr>
            <a:normAutofit fontScale="62500" lnSpcReduction="20000"/>
          </a:bodyPr>
          <a:lstStyle/>
          <a:p>
            <a:pPr marL="0" indent="0">
              <a:buNone/>
            </a:pPr>
            <a:r>
              <a:rPr lang="en-US" b="0" dirty="0">
                <a:solidFill>
                  <a:srgbClr val="225588"/>
                </a:solidFill>
                <a:effectLst/>
                <a:latin typeface="Consolas" panose="020B0609020204030204" pitchFamily="49" charset="0"/>
              </a:rPr>
              <a:t>WITH</a:t>
            </a: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TransactionName</a:t>
            </a:r>
            <a:endParaRPr lang="en-US" b="0" dirty="0">
              <a:solidFill>
                <a:srgbClr val="6688CC"/>
              </a:solidFill>
              <a:effectLst/>
              <a:latin typeface="Consolas" panose="020B0609020204030204" pitchFamily="49" charset="0"/>
            </a:endParaRPr>
          </a:p>
          <a:p>
            <a:pPr marL="0" indent="0">
              <a:buNone/>
            </a:pP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a:t>
            </a: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SELECT</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TT</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TransactionTypeName</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Condition</a:t>
            </a:r>
          </a:p>
          <a:p>
            <a:pPr marL="0" indent="0">
              <a:buNone/>
            </a:pP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TT</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TransactionTypeId</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ID</a:t>
            </a: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FROM</a:t>
            </a:r>
            <a:r>
              <a:rPr lang="en-US" b="0" dirty="0">
                <a:solidFill>
                  <a:srgbClr val="6688CC"/>
                </a:solidFill>
                <a:effectLst/>
                <a:latin typeface="Consolas" panose="020B0609020204030204" pitchFamily="49" charset="0"/>
              </a:rPr>
              <a:t> [Application].[</a:t>
            </a:r>
            <a:r>
              <a:rPr lang="en-US" b="0" dirty="0" err="1">
                <a:solidFill>
                  <a:srgbClr val="6688CC"/>
                </a:solidFill>
                <a:effectLst/>
                <a:latin typeface="Consolas" panose="020B0609020204030204" pitchFamily="49" charset="0"/>
              </a:rPr>
              <a:t>TransactionTypes</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TT</a:t>
            </a:r>
          </a:p>
          <a:p>
            <a:pPr marL="0" indent="0">
              <a:buNone/>
            </a:pP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WHERE</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TT</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TransactionTypeID</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t>
            </a:r>
            <a:r>
              <a:rPr lang="en-US" b="0" dirty="0">
                <a:solidFill>
                  <a:srgbClr val="6688CC"/>
                </a:solidFill>
                <a:effectLst/>
                <a:latin typeface="Consolas" panose="020B0609020204030204" pitchFamily="49" charset="0"/>
              </a:rPr>
              <a:t> </a:t>
            </a:r>
            <a:r>
              <a:rPr lang="en-US" b="0" dirty="0">
                <a:solidFill>
                  <a:srgbClr val="F280D0"/>
                </a:solidFill>
                <a:effectLst/>
                <a:latin typeface="Consolas" panose="020B0609020204030204" pitchFamily="49" charset="0"/>
              </a:rPr>
              <a:t>3</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p>
          <a:p>
            <a:pPr marL="0" indent="0">
              <a:buNone/>
            </a:pPr>
            <a:r>
              <a:rPr lang="en-US" b="0" dirty="0">
                <a:solidFill>
                  <a:srgbClr val="225588"/>
                </a:solidFill>
                <a:effectLst/>
                <a:latin typeface="Consolas" panose="020B0609020204030204" pitchFamily="49" charset="0"/>
              </a:rPr>
              <a:t>SELECT</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T</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CustomerTransactionID</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O</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OrderDate</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TT</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Condition</a:t>
            </a:r>
            <a:endParaRPr lang="en-US" b="0" dirty="0">
              <a:solidFill>
                <a:srgbClr val="6688CC"/>
              </a:solidFill>
              <a:effectLst/>
              <a:latin typeface="Consolas" panose="020B0609020204030204" pitchFamily="49" charset="0"/>
            </a:endParaRPr>
          </a:p>
          <a:p>
            <a:pPr marL="0" indent="0">
              <a:buNone/>
            </a:pPr>
            <a:r>
              <a:rPr lang="en-US" b="0" dirty="0">
                <a:solidFill>
                  <a:srgbClr val="225588"/>
                </a:solidFill>
                <a:effectLst/>
                <a:latin typeface="Consolas" panose="020B0609020204030204" pitchFamily="49" charset="0"/>
              </a:rPr>
              <a:t>FROM</a:t>
            </a:r>
            <a:r>
              <a:rPr lang="en-US" b="0" dirty="0">
                <a:solidFill>
                  <a:srgbClr val="6688CC"/>
                </a:solidFill>
                <a:effectLst/>
                <a:latin typeface="Consolas" panose="020B0609020204030204" pitchFamily="49" charset="0"/>
              </a:rPr>
              <a:t> [Sales].[</a:t>
            </a:r>
            <a:r>
              <a:rPr lang="en-US" b="0" dirty="0" err="1">
                <a:solidFill>
                  <a:srgbClr val="6688CC"/>
                </a:solidFill>
                <a:effectLst/>
                <a:latin typeface="Consolas" panose="020B0609020204030204" pitchFamily="49" charset="0"/>
              </a:rPr>
              <a:t>CustomerTransactions</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T</a:t>
            </a:r>
          </a:p>
          <a:p>
            <a:pPr marL="0" indent="0">
              <a:buNone/>
            </a:pPr>
            <a:r>
              <a:rPr lang="en-US" b="0" dirty="0">
                <a:solidFill>
                  <a:srgbClr val="225588"/>
                </a:solidFill>
                <a:effectLst/>
                <a:latin typeface="Consolas" panose="020B0609020204030204" pitchFamily="49" charset="0"/>
              </a:rPr>
              <a:t>JOIN</a:t>
            </a: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getDte</a:t>
            </a:r>
            <a:r>
              <a:rPr lang="en-US" b="0" dirty="0">
                <a:solidFill>
                  <a:srgbClr val="6688CC"/>
                </a:solidFill>
                <a:effectLst/>
                <a:latin typeface="Consolas" panose="020B0609020204030204" pitchFamily="49" charset="0"/>
              </a:rPr>
              <a:t>(</a:t>
            </a:r>
            <a:r>
              <a:rPr lang="en-US" b="0" dirty="0">
                <a:solidFill>
                  <a:srgbClr val="F280D0"/>
                </a:solidFill>
                <a:effectLst/>
                <a:latin typeface="Consolas" panose="020B0609020204030204" pitchFamily="49" charset="0"/>
              </a:rPr>
              <a:t>2015</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O </a:t>
            </a:r>
            <a:r>
              <a:rPr lang="en-US" b="0" dirty="0">
                <a:solidFill>
                  <a:srgbClr val="225588"/>
                </a:solidFill>
                <a:effectLst/>
                <a:latin typeface="Consolas" panose="020B0609020204030204" pitchFamily="49" charset="0"/>
              </a:rPr>
              <a:t>ON</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T</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CustomerID</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O</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CustomerID</a:t>
            </a:r>
            <a:endParaRPr lang="en-US" b="0" dirty="0">
              <a:solidFill>
                <a:srgbClr val="6688CC"/>
              </a:solidFill>
              <a:effectLst/>
              <a:latin typeface="Consolas" panose="020B0609020204030204" pitchFamily="49" charset="0"/>
            </a:endParaRPr>
          </a:p>
          <a:p>
            <a:pPr marL="0" indent="0">
              <a:buNone/>
            </a:pPr>
            <a:r>
              <a:rPr lang="en-US" b="0" dirty="0">
                <a:solidFill>
                  <a:srgbClr val="225588"/>
                </a:solidFill>
                <a:effectLst/>
                <a:latin typeface="Consolas" panose="020B0609020204030204" pitchFamily="49" charset="0"/>
              </a:rPr>
              <a:t>JOIN</a:t>
            </a:r>
            <a:r>
              <a:rPr lang="en-US" b="0" dirty="0">
                <a:solidFill>
                  <a:srgbClr val="6688CC"/>
                </a:solidFill>
                <a:effectLst/>
                <a:latin typeface="Consolas" panose="020B0609020204030204" pitchFamily="49" charset="0"/>
              </a:rPr>
              <a:t> </a:t>
            </a:r>
            <a:r>
              <a:rPr lang="en-US" b="0" dirty="0" err="1">
                <a:solidFill>
                  <a:srgbClr val="6688CC"/>
                </a:solidFill>
                <a:effectLst/>
                <a:latin typeface="Consolas" panose="020B0609020204030204" pitchFamily="49" charset="0"/>
              </a:rPr>
              <a:t>TransactionName</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AS</a:t>
            </a:r>
            <a:r>
              <a:rPr lang="en-US" b="0" dirty="0">
                <a:solidFill>
                  <a:srgbClr val="6688CC"/>
                </a:solidFill>
                <a:effectLst/>
                <a:latin typeface="Consolas" panose="020B0609020204030204" pitchFamily="49" charset="0"/>
              </a:rPr>
              <a:t> TT </a:t>
            </a:r>
            <a:r>
              <a:rPr lang="en-US" b="0" dirty="0">
                <a:solidFill>
                  <a:srgbClr val="225588"/>
                </a:solidFill>
                <a:effectLst/>
                <a:latin typeface="Consolas" panose="020B0609020204030204" pitchFamily="49" charset="0"/>
              </a:rPr>
              <a:t>ON</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T</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TransactionTypeID</a:t>
            </a:r>
            <a:r>
              <a:rPr lang="en-US" b="0" dirty="0">
                <a:solidFill>
                  <a:srgbClr val="6688CC"/>
                </a:solidFill>
                <a:effectLst/>
                <a:latin typeface="Consolas" panose="020B0609020204030204" pitchFamily="49" charset="0"/>
              </a:rPr>
              <a:t> </a:t>
            </a:r>
            <a:r>
              <a:rPr lang="en-US" b="0" dirty="0">
                <a:solidFill>
                  <a:srgbClr val="225588"/>
                </a:solidFill>
                <a:effectLst/>
                <a:latin typeface="Consolas" panose="020B0609020204030204" pitchFamily="49" charset="0"/>
              </a:rPr>
              <a:t>=</a:t>
            </a:r>
            <a:r>
              <a:rPr lang="en-US" b="0" dirty="0">
                <a:solidFill>
                  <a:srgbClr val="6688CC"/>
                </a:solidFill>
                <a:effectLst/>
                <a:latin typeface="Consolas" panose="020B0609020204030204" pitchFamily="49" charset="0"/>
              </a:rPr>
              <a:t> </a:t>
            </a:r>
            <a:r>
              <a:rPr lang="en-US" b="0" dirty="0">
                <a:solidFill>
                  <a:srgbClr val="F280D0"/>
                </a:solidFill>
                <a:effectLst/>
                <a:latin typeface="Consolas" panose="020B0609020204030204" pitchFamily="49" charset="0"/>
              </a:rPr>
              <a:t>TT</a:t>
            </a:r>
            <a:r>
              <a:rPr lang="en-US" b="0" dirty="0">
                <a:solidFill>
                  <a:srgbClr val="6688CC"/>
                </a:solidFill>
                <a:effectLst/>
                <a:latin typeface="Consolas" panose="020B0609020204030204" pitchFamily="49" charset="0"/>
              </a:rPr>
              <a:t>.</a:t>
            </a:r>
            <a:r>
              <a:rPr lang="en-US" b="0" dirty="0">
                <a:solidFill>
                  <a:srgbClr val="F280D0"/>
                </a:solidFill>
                <a:effectLst/>
                <a:latin typeface="Consolas" panose="020B0609020204030204" pitchFamily="49" charset="0"/>
              </a:rPr>
              <a:t>ID</a:t>
            </a:r>
            <a:endParaRPr lang="en-US" b="0" dirty="0">
              <a:solidFill>
                <a:srgbClr val="6688CC"/>
              </a:solidFill>
              <a:effectLst/>
              <a:latin typeface="Consolas" panose="020B0609020204030204" pitchFamily="49" charset="0"/>
            </a:endParaRPr>
          </a:p>
          <a:p>
            <a:pPr marL="0" indent="0">
              <a:buNone/>
            </a:pPr>
            <a:r>
              <a:rPr lang="en-US" b="0" dirty="0">
                <a:solidFill>
                  <a:srgbClr val="225588"/>
                </a:solidFill>
                <a:effectLst/>
                <a:latin typeface="Consolas" panose="020B0609020204030204" pitchFamily="49" charset="0"/>
              </a:rPr>
              <a:t>GROUP BY</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T</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CustomerTransactionID</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O</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OrderDate</a:t>
            </a:r>
            <a:endParaRPr lang="en-US" b="0" dirty="0">
              <a:solidFill>
                <a:srgbClr val="6688CC"/>
              </a:solidFill>
              <a:effectLst/>
              <a:latin typeface="Consolas" panose="020B0609020204030204" pitchFamily="49" charset="0"/>
            </a:endParaRPr>
          </a:p>
          <a:p>
            <a:pPr marL="0" indent="0">
              <a:buNone/>
            </a:pP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TT</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Condition</a:t>
            </a:r>
            <a:endParaRPr lang="en-US" b="0" dirty="0">
              <a:solidFill>
                <a:srgbClr val="6688CC"/>
              </a:solidFill>
              <a:effectLst/>
              <a:latin typeface="Consolas" panose="020B0609020204030204" pitchFamily="49" charset="0"/>
            </a:endParaRPr>
          </a:p>
          <a:p>
            <a:pPr marL="0" indent="0">
              <a:buNone/>
            </a:pPr>
            <a:r>
              <a:rPr lang="en-US" b="0" dirty="0">
                <a:solidFill>
                  <a:srgbClr val="225588"/>
                </a:solidFill>
                <a:effectLst/>
                <a:latin typeface="Consolas" panose="020B0609020204030204" pitchFamily="49" charset="0"/>
              </a:rPr>
              <a:t>ORDER BY</a:t>
            </a:r>
            <a:r>
              <a:rPr lang="en-US" b="0" dirty="0">
                <a:solidFill>
                  <a:srgbClr val="6688CC"/>
                </a:solidFill>
                <a:effectLst/>
                <a:latin typeface="Consolas" panose="020B0609020204030204" pitchFamily="49" charset="0"/>
              </a:rPr>
              <a:t> </a:t>
            </a:r>
            <a:r>
              <a:rPr lang="en-US" b="0" dirty="0" err="1">
                <a:solidFill>
                  <a:srgbClr val="F280D0"/>
                </a:solidFill>
                <a:effectLst/>
                <a:latin typeface="Consolas" panose="020B0609020204030204" pitchFamily="49" charset="0"/>
              </a:rPr>
              <a:t>O</a:t>
            </a:r>
            <a:r>
              <a:rPr lang="en-US" b="0" dirty="0" err="1">
                <a:solidFill>
                  <a:srgbClr val="6688CC"/>
                </a:solidFill>
                <a:effectLst/>
                <a:latin typeface="Consolas" panose="020B0609020204030204" pitchFamily="49" charset="0"/>
              </a:rPr>
              <a:t>.</a:t>
            </a:r>
            <a:r>
              <a:rPr lang="en-US" b="0" dirty="0" err="1">
                <a:solidFill>
                  <a:srgbClr val="F280D0"/>
                </a:solidFill>
                <a:effectLst/>
                <a:latin typeface="Consolas" panose="020B0609020204030204" pitchFamily="49" charset="0"/>
              </a:rPr>
              <a:t>OrderDate</a:t>
            </a:r>
            <a:r>
              <a:rPr lang="en-US" b="0" dirty="0">
                <a:solidFill>
                  <a:srgbClr val="6688CC"/>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41889987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5" name="Picture 2">
            <a:extLst>
              <a:ext uri="{FF2B5EF4-FFF2-40B4-BE49-F238E27FC236}">
                <a16:creationId xmlns:a16="http://schemas.microsoft.com/office/drawing/2014/main" id="{5B5F5DED-1556-4A80-AD3E-38DE365088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3703" y="2160588"/>
            <a:ext cx="6604631"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6322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5" name="Picture 2">
            <a:extLst>
              <a:ext uri="{FF2B5EF4-FFF2-40B4-BE49-F238E27FC236}">
                <a16:creationId xmlns:a16="http://schemas.microsoft.com/office/drawing/2014/main" id="{621E1673-9724-496F-B8D2-5A6103A523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6629" y="2160588"/>
            <a:ext cx="5818780"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95319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nvPr>
        </p:nvGraphicFramePr>
        <p:xfrm>
          <a:off x="677863" y="2160588"/>
          <a:ext cx="8596312" cy="148336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a:t>[Sales].[</a:t>
                      </a:r>
                      <a:r>
                        <a:rPr lang="en-US" dirty="0" err="1"/>
                        <a:t>CustomerTransactions</a:t>
                      </a:r>
                      <a:r>
                        <a:rPr lang="en-US" dirty="0"/>
                        <a:t>]</a:t>
                      </a:r>
                    </a:p>
                  </a:txBody>
                  <a:tcPr/>
                </a:tc>
                <a:tc>
                  <a:txBody>
                    <a:bodyPr/>
                    <a:lstStyle/>
                    <a:p>
                      <a:r>
                        <a:rPr lang="en-US" dirty="0" err="1"/>
                        <a:t>CustomerTransactionId</a:t>
                      </a:r>
                      <a:endParaRPr lang="en-US" dirty="0"/>
                    </a:p>
                  </a:txBody>
                  <a:tcPr/>
                </a:tc>
                <a:extLst>
                  <a:ext uri="{0D108BD9-81ED-4DB2-BD59-A6C34878D82A}">
                    <a16:rowId xmlns:a16="http://schemas.microsoft.com/office/drawing/2014/main" val="1175790004"/>
                  </a:ext>
                </a:extLst>
              </a:tr>
              <a:tr h="370840">
                <a:tc>
                  <a:txBody>
                    <a:bodyPr/>
                    <a:lstStyle/>
                    <a:p>
                      <a:r>
                        <a:rPr lang="en-US" dirty="0"/>
                        <a:t>[Sales].[Orders] </a:t>
                      </a:r>
                    </a:p>
                  </a:txBody>
                  <a:tcPr/>
                </a:tc>
                <a:tc>
                  <a:txBody>
                    <a:bodyPr/>
                    <a:lstStyle/>
                    <a:p>
                      <a:r>
                        <a:rPr lang="en-US" sz="1800" b="0" kern="1200" dirty="0" err="1">
                          <a:solidFill>
                            <a:schemeClr val="dk1"/>
                          </a:solidFill>
                          <a:effectLst/>
                          <a:latin typeface="+mn-lt"/>
                          <a:ea typeface="+mn-ea"/>
                          <a:cs typeface="+mn-cs"/>
                        </a:rPr>
                        <a:t>OrderDate</a:t>
                      </a:r>
                      <a:endParaRPr lang="en-US" dirty="0"/>
                    </a:p>
                  </a:txBody>
                  <a:tcPr/>
                </a:tc>
                <a:extLst>
                  <a:ext uri="{0D108BD9-81ED-4DB2-BD59-A6C34878D82A}">
                    <a16:rowId xmlns:a16="http://schemas.microsoft.com/office/drawing/2014/main" val="1227456315"/>
                  </a:ext>
                </a:extLst>
              </a:tr>
              <a:tr h="370840">
                <a:tc>
                  <a:txBody>
                    <a:bodyPr/>
                    <a:lstStyle/>
                    <a:p>
                      <a:r>
                        <a:rPr lang="en-US" dirty="0"/>
                        <a:t>[Application].[</a:t>
                      </a:r>
                      <a:r>
                        <a:rPr lang="en-US" dirty="0" err="1"/>
                        <a:t>TransactionTypes</a:t>
                      </a:r>
                      <a:r>
                        <a:rPr lang="en-US" dirty="0"/>
                        <a:t>]</a:t>
                      </a:r>
                    </a:p>
                  </a:txBody>
                  <a:tcPr/>
                </a:tc>
                <a:tc>
                  <a:txBody>
                    <a:bodyPr/>
                    <a:lstStyle/>
                    <a:p>
                      <a:r>
                        <a:rPr lang="en-US" dirty="0" err="1"/>
                        <a:t>TransactionTypeName</a:t>
                      </a:r>
                      <a:endParaRPr lang="en-US" dirty="0"/>
                    </a:p>
                  </a:txBody>
                  <a:tcPr/>
                </a:tc>
                <a:extLst>
                  <a:ext uri="{0D108BD9-81ED-4DB2-BD59-A6C34878D82A}">
                    <a16:rowId xmlns:a16="http://schemas.microsoft.com/office/drawing/2014/main" val="216290585"/>
                  </a:ext>
                </a:extLst>
              </a:tr>
            </a:tbl>
          </a:graphicData>
        </a:graphic>
      </p:graphicFrame>
    </p:spTree>
    <p:extLst>
      <p:ext uri="{BB962C8B-B14F-4D97-AF65-F5344CB8AC3E}">
        <p14:creationId xmlns:p14="http://schemas.microsoft.com/office/powerpoint/2010/main" val="202717520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Azure Output (23578 Rows Affected)</a:t>
            </a:r>
            <a:br>
              <a:rPr lang="en-US" dirty="0"/>
            </a:br>
            <a:endParaRPr lang="en-US" dirty="0"/>
          </a:p>
        </p:txBody>
      </p:sp>
      <p:pic>
        <p:nvPicPr>
          <p:cNvPr id="5" name="Picture 2">
            <a:extLst>
              <a:ext uri="{FF2B5EF4-FFF2-40B4-BE49-F238E27FC236}">
                <a16:creationId xmlns:a16="http://schemas.microsoft.com/office/drawing/2014/main" id="{60B9C562-8B8D-40A7-8A8D-0C49B82910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01375" y="2160588"/>
            <a:ext cx="4349288"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04041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25602" name="Picture 2">
            <a:extLst>
              <a:ext uri="{FF2B5EF4-FFF2-40B4-BE49-F238E27FC236}">
                <a16:creationId xmlns:a16="http://schemas.microsoft.com/office/drawing/2014/main" id="{93D39678-17EB-442E-81BD-8CE28AFD3CE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92679" y="2160588"/>
            <a:ext cx="2766679"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20029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5" name="Picture 2">
            <a:extLst>
              <a:ext uri="{FF2B5EF4-FFF2-40B4-BE49-F238E27FC236}">
                <a16:creationId xmlns:a16="http://schemas.microsoft.com/office/drawing/2014/main" id="{7537CBA1-1CB5-4A40-9F95-08CFADE5EE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80253" y="2529462"/>
            <a:ext cx="3991532" cy="314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40067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B9343-57CE-46AA-A1D9-33694B869656}"/>
              </a:ext>
            </a:extLst>
          </p:cNvPr>
          <p:cNvSpPr>
            <a:spLocks noGrp="1"/>
          </p:cNvSpPr>
          <p:nvPr>
            <p:ph type="title"/>
          </p:nvPr>
        </p:nvSpPr>
        <p:spPr/>
        <p:txBody>
          <a:bodyPr/>
          <a:lstStyle/>
          <a:p>
            <a:r>
              <a:rPr lang="en-US" dirty="0"/>
              <a:t>Queries of Kevin Tang</a:t>
            </a:r>
          </a:p>
        </p:txBody>
      </p:sp>
    </p:spTree>
    <p:extLst>
      <p:ext uri="{BB962C8B-B14F-4D97-AF65-F5344CB8AC3E}">
        <p14:creationId xmlns:p14="http://schemas.microsoft.com/office/powerpoint/2010/main" val="120109836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Top 3 Queries of Kevin Tang</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u="sng" dirty="0"/>
              <a:t>Top # 1 - Problem 01 (Simple)</a:t>
            </a:r>
            <a:br>
              <a:rPr lang="en-US" sz="2000" dirty="0"/>
            </a:br>
            <a:r>
              <a:rPr lang="en-US" sz="2000" dirty="0"/>
              <a:t>Finds the start and end times for the three shifts that an employee can choose to work between</a:t>
            </a:r>
          </a:p>
        </p:txBody>
      </p:sp>
      <p:sp>
        <p:nvSpPr>
          <p:cNvPr id="5" name="Content Placeholder 4"/>
          <p:cNvSpPr>
            <a:spLocks noGrp="1"/>
          </p:cNvSpPr>
          <p:nvPr>
            <p:ph type="body" idx="1"/>
          </p:nvPr>
        </p:nvSpPr>
        <p:spPr/>
        <p:txBody>
          <a:bodyPr>
            <a:normAutofit fontScale="70000" lnSpcReduction="20000"/>
          </a:bodyPr>
          <a:lstStyle/>
          <a:p>
            <a:r>
              <a:rPr lang="en-US" dirty="0"/>
              <a:t>Reasoning: </a:t>
            </a:r>
          </a:p>
          <a:p>
            <a:r>
              <a:rPr lang="en-US" dirty="0"/>
              <a:t>The query does not do anything other than look through the shifts of the employees and returns when they begin and end, along with putting the label of the time of day beside the times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5" name="Content Placeholder 4">
            <a:extLst>
              <a:ext uri="{FF2B5EF4-FFF2-40B4-BE49-F238E27FC236}">
                <a16:creationId xmlns:a16="http://schemas.microsoft.com/office/drawing/2014/main" id="{BA381770-90C7-4FE6-98FE-25591F6D3A55}"/>
              </a:ext>
            </a:extLst>
          </p:cNvPr>
          <p:cNvPicPr>
            <a:picLocks noGrp="1" noChangeAspect="1"/>
          </p:cNvPicPr>
          <p:nvPr>
            <p:ph idx="1"/>
          </p:nvPr>
        </p:nvPicPr>
        <p:blipFill>
          <a:blip r:embed="rId2"/>
          <a:stretch>
            <a:fillRect/>
          </a:stretch>
        </p:blipFill>
        <p:spPr>
          <a:xfrm>
            <a:off x="1767721" y="2207572"/>
            <a:ext cx="6416596" cy="3787468"/>
          </a:xfrm>
        </p:spPr>
      </p:pic>
    </p:spTree>
    <p:extLst>
      <p:ext uri="{BB962C8B-B14F-4D97-AF65-F5344CB8AC3E}">
        <p14:creationId xmlns:p14="http://schemas.microsoft.com/office/powerpoint/2010/main" val="421932887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a:t>
            </a:r>
          </a:p>
        </p:txBody>
      </p:sp>
      <p:pic>
        <p:nvPicPr>
          <p:cNvPr id="5" name="Content Placeholder 4">
            <a:extLst>
              <a:ext uri="{FF2B5EF4-FFF2-40B4-BE49-F238E27FC236}">
                <a16:creationId xmlns:a16="http://schemas.microsoft.com/office/drawing/2014/main" id="{17EA90F9-7A8E-4565-81F6-DE7049D27AAA}"/>
              </a:ext>
            </a:extLst>
          </p:cNvPr>
          <p:cNvPicPr>
            <a:picLocks noGrp="1" noChangeAspect="1"/>
          </p:cNvPicPr>
          <p:nvPr>
            <p:ph idx="1"/>
          </p:nvPr>
        </p:nvPicPr>
        <p:blipFill>
          <a:blip r:embed="rId2"/>
          <a:stretch>
            <a:fillRect/>
          </a:stretch>
        </p:blipFill>
        <p:spPr>
          <a:xfrm>
            <a:off x="2524288" y="2889115"/>
            <a:ext cx="5218929" cy="2052779"/>
          </a:xfrm>
        </p:spPr>
      </p:pic>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View of Tables Used Diagram</a:t>
            </a:r>
          </a:p>
        </p:txBody>
      </p:sp>
      <p:pic>
        <p:nvPicPr>
          <p:cNvPr id="3" name="Content Placeholder 2"/>
          <p:cNvPicPr>
            <a:picLocks noGrp="1" noChangeAspect="1"/>
          </p:cNvPicPr>
          <p:nvPr>
            <p:ph idx="1"/>
          </p:nvPr>
        </p:nvPicPr>
        <p:blipFill>
          <a:blip r:embed="rId2"/>
          <a:stretch>
            <a:fillRect/>
          </a:stretch>
        </p:blipFill>
        <p:spPr>
          <a:xfrm>
            <a:off x="1716121" y="2392680"/>
            <a:ext cx="6675120" cy="2072640"/>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View of Tables Used Diagram</a:t>
            </a:r>
          </a:p>
        </p:txBody>
      </p:sp>
      <p:pic>
        <p:nvPicPr>
          <p:cNvPr id="3" name="Content Placeholder 2"/>
          <p:cNvPicPr>
            <a:picLocks noGrp="1" noChangeAspect="1"/>
          </p:cNvPicPr>
          <p:nvPr>
            <p:ph idx="1"/>
          </p:nvPr>
        </p:nvPicPr>
        <p:blipFill>
          <a:blip r:embed="rId2"/>
          <a:stretch>
            <a:fillRect/>
          </a:stretch>
        </p:blipFill>
        <p:spPr>
          <a:xfrm>
            <a:off x="681990" y="2160905"/>
            <a:ext cx="8586470" cy="3880485"/>
          </a:xfrm>
          <a:prstGeom prst="rect">
            <a:avLst/>
          </a:prstGeom>
        </p:spPr>
      </p:pic>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Informatic Table: Columns Projection</a:t>
            </a:r>
          </a:p>
        </p:txBody>
      </p:sp>
      <p:graphicFrame>
        <p:nvGraphicFramePr>
          <p:cNvPr id="7" name="Table 7"/>
          <p:cNvGraphicFramePr>
            <a:graphicFrameLocks noGrp="1"/>
          </p:cNvGraphicFramePr>
          <p:nvPr>
            <p:ph idx="1"/>
          </p:nvPr>
        </p:nvGraphicFramePr>
        <p:xfrm>
          <a:off x="677863" y="2160588"/>
          <a:ext cx="8596312" cy="128524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20000"/>
                    </a:ext>
                  </a:extLst>
                </a:gridCol>
                <a:gridCol w="4298156">
                  <a:extLst>
                    <a:ext uri="{9D8B030D-6E8A-4147-A177-3AD203B41FA5}">
                      <a16:colId xmlns:a16="http://schemas.microsoft.com/office/drawing/2014/main" val="20001"/>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10000"/>
                  </a:ext>
                </a:extLst>
              </a:tr>
              <a:tr h="370840">
                <a:tc>
                  <a:txBody>
                    <a:bodyPr/>
                    <a:lstStyle/>
                    <a:p>
                      <a:r>
                        <a:rPr lang="en-US" sz="1800" dirty="0" err="1">
                          <a:sym typeface="+mn-ea"/>
                        </a:rPr>
                        <a:t>HumanResources.Shift</a:t>
                      </a:r>
                      <a:endParaRPr lang="en-US" dirty="0"/>
                    </a:p>
                  </a:txBody>
                  <a:tcPr/>
                </a:tc>
                <a:tc>
                  <a:txBody>
                    <a:bodyPr/>
                    <a:lstStyle/>
                    <a:p>
                      <a:r>
                        <a:rPr lang="en-US" sz="1800" dirty="0">
                          <a:sym typeface="+mn-ea"/>
                        </a:rPr>
                        <a:t>S.[Name] </a:t>
                      </a:r>
                    </a:p>
                    <a:p>
                      <a:r>
                        <a:rPr lang="en-US" sz="1800" dirty="0" err="1">
                          <a:sym typeface="+mn-ea"/>
                        </a:rPr>
                        <a:t>S.StartTime</a:t>
                      </a:r>
                      <a:endParaRPr lang="en-US" sz="1800" dirty="0">
                        <a:sym typeface="+mn-ea"/>
                      </a:endParaRPr>
                    </a:p>
                    <a:p>
                      <a:r>
                        <a:rPr lang="en-US" sz="1800" dirty="0" err="1">
                          <a:sym typeface="+mn-ea"/>
                        </a:rPr>
                        <a:t>S.EndTime</a:t>
                      </a:r>
                      <a:endParaRPr lang="en-US" sz="1800" dirty="0">
                        <a:sym typeface="+mn-ea"/>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SSMS Output (3 Rows Affected)</a:t>
            </a:r>
            <a:br>
              <a:rPr lang="en-US" dirty="0"/>
            </a:br>
            <a:endParaRPr lang="en-US" dirty="0"/>
          </a:p>
        </p:txBody>
      </p:sp>
      <p:pic>
        <p:nvPicPr>
          <p:cNvPr id="3" name="Content Placeholder 2"/>
          <p:cNvPicPr>
            <a:picLocks noGrp="1" noChangeAspect="1"/>
          </p:cNvPicPr>
          <p:nvPr>
            <p:ph idx="1"/>
          </p:nvPr>
        </p:nvPicPr>
        <p:blipFill>
          <a:blip r:embed="rId2"/>
          <a:stretch>
            <a:fillRect/>
          </a:stretch>
        </p:blipFill>
        <p:spPr>
          <a:xfrm>
            <a:off x="1800033" y="2681922"/>
            <a:ext cx="6351270" cy="1494155"/>
          </a:xfrm>
          <a:prstGeom prst="rect">
            <a:avLst/>
          </a:prstGeom>
        </p:spPr>
      </p:pic>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Output</a:t>
            </a:r>
          </a:p>
        </p:txBody>
      </p:sp>
      <p:pic>
        <p:nvPicPr>
          <p:cNvPr id="5" name="Content Placeholder 4"/>
          <p:cNvPicPr>
            <a:picLocks noGrp="1" noChangeAspect="1"/>
          </p:cNvPicPr>
          <p:nvPr>
            <p:ph idx="1"/>
          </p:nvPr>
        </p:nvPicPr>
        <p:blipFill>
          <a:blip r:embed="rId2"/>
          <a:stretch>
            <a:fillRect/>
          </a:stretch>
        </p:blipFill>
        <p:spPr>
          <a:xfrm>
            <a:off x="2741103" y="1930400"/>
            <a:ext cx="4469130" cy="3798570"/>
          </a:xfrm>
          <a:prstGeom prst="rect">
            <a:avLst/>
          </a:prstGeom>
        </p:spPr>
      </p:pic>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JDBC Output</a:t>
            </a:r>
          </a:p>
        </p:txBody>
      </p:sp>
      <p:pic>
        <p:nvPicPr>
          <p:cNvPr id="100" name="Content Placeholder 99"/>
          <p:cNvPicPr>
            <a:picLocks noGrp="1"/>
          </p:cNvPicPr>
          <p:nvPr>
            <p:ph idx="1"/>
          </p:nvPr>
        </p:nvPicPr>
        <p:blipFill>
          <a:blip r:embed="rId2"/>
          <a:stretch>
            <a:fillRect/>
          </a:stretch>
        </p:blipFill>
        <p:spPr>
          <a:xfrm>
            <a:off x="3084003" y="2139632"/>
            <a:ext cx="3783330" cy="2578735"/>
          </a:xfrm>
          <a:prstGeom prst="rect">
            <a:avLst/>
          </a:prstGeom>
          <a:noFill/>
          <a:ln w="9525">
            <a:noFill/>
          </a:ln>
        </p:spPr>
      </p:pic>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u="sng" dirty="0"/>
              <a:t>Top # 2 - Problem 11 (Medium): </a:t>
            </a:r>
            <a:br>
              <a:rPr lang="en-US" sz="2000" dirty="0"/>
            </a:br>
            <a:r>
              <a:rPr lang="en-US" sz="2000" dirty="0"/>
              <a:t>Returns employee ID and country if there are customers in the same country</a:t>
            </a:r>
          </a:p>
        </p:txBody>
      </p:sp>
      <p:sp>
        <p:nvSpPr>
          <p:cNvPr id="5" name="Content Placeholder 4"/>
          <p:cNvSpPr>
            <a:spLocks noGrp="1"/>
          </p:cNvSpPr>
          <p:nvPr>
            <p:ph type="body" idx="1"/>
          </p:nvPr>
        </p:nvSpPr>
        <p:spPr/>
        <p:txBody>
          <a:bodyPr>
            <a:normAutofit fontScale="90000"/>
          </a:bodyPr>
          <a:lstStyle/>
          <a:p>
            <a:r>
              <a:rPr lang="en-US" dirty="0"/>
              <a:t>Reasoning: </a:t>
            </a:r>
          </a:p>
          <a:p>
            <a:r>
              <a:rPr lang="en-US" dirty="0"/>
              <a:t>Uses a cross join to determine how many customers are from a certain country</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a:t>
            </a:r>
          </a:p>
        </p:txBody>
      </p:sp>
      <p:pic>
        <p:nvPicPr>
          <p:cNvPr id="3" name="Content Placeholder 2"/>
          <p:cNvPicPr>
            <a:picLocks noGrp="1" noChangeAspect="1"/>
          </p:cNvPicPr>
          <p:nvPr>
            <p:ph idx="1"/>
          </p:nvPr>
        </p:nvPicPr>
        <p:blipFill>
          <a:blip r:embed="rId2"/>
          <a:stretch>
            <a:fillRect/>
          </a:stretch>
        </p:blipFill>
        <p:spPr>
          <a:xfrm>
            <a:off x="1764155" y="2569527"/>
            <a:ext cx="6423025" cy="1718945"/>
          </a:xfrm>
          <a:prstGeom prst="rect">
            <a:avLst/>
          </a:prstGeom>
        </p:spPr>
      </p:pic>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View of Tables Used Diagram</a:t>
            </a:r>
          </a:p>
        </p:txBody>
      </p:sp>
      <p:pic>
        <p:nvPicPr>
          <p:cNvPr id="3" name="Content Placeholder 2"/>
          <p:cNvPicPr>
            <a:picLocks noGrp="1" noChangeAspect="1"/>
          </p:cNvPicPr>
          <p:nvPr>
            <p:ph idx="1"/>
          </p:nvPr>
        </p:nvPicPr>
        <p:blipFill>
          <a:blip r:embed="rId2"/>
          <a:stretch>
            <a:fillRect/>
          </a:stretch>
        </p:blipFill>
        <p:spPr>
          <a:xfrm>
            <a:off x="2619375" y="2263140"/>
            <a:ext cx="5775960" cy="21412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Top # 2 - Problem 17 (Complex): </a:t>
            </a:r>
            <a:br>
              <a:rPr lang="en-US" sz="2000" dirty="0"/>
            </a:br>
            <a:r>
              <a:rPr lang="en-US" sz="2000" dirty="0"/>
              <a:t>List all dates between the earliest and most recent order, and if an order has been placed or not, and how much all orders cost on each date after discount using Northwinds2022TSQLV4</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62500" lnSpcReduction="20000"/>
          </a:bodyPr>
          <a:lstStyle/>
          <a:p>
            <a:r>
              <a:rPr lang="en-US" dirty="0"/>
              <a:t>Reasoning: </a:t>
            </a:r>
          </a:p>
          <a:p>
            <a:r>
              <a:rPr lang="en-US" sz="2100" dirty="0"/>
              <a:t>This is a top because I think its pretty interesting and has a pretty nice logical flow and read to it. It also makes use of an auxiliary numbers table to assist in querying which is pretty interesting to utilize</a:t>
            </a:r>
          </a:p>
        </p:txBody>
      </p:sp>
    </p:spTree>
    <p:extLst>
      <p:ext uri="{BB962C8B-B14F-4D97-AF65-F5344CB8AC3E}">
        <p14:creationId xmlns:p14="http://schemas.microsoft.com/office/powerpoint/2010/main" val="13448509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View of Tables Used Diagram</a:t>
            </a:r>
          </a:p>
        </p:txBody>
      </p:sp>
      <p:pic>
        <p:nvPicPr>
          <p:cNvPr id="3" name="Content Placeholder 2"/>
          <p:cNvPicPr>
            <a:picLocks noGrp="1" noChangeAspect="1"/>
          </p:cNvPicPr>
          <p:nvPr>
            <p:ph idx="1"/>
          </p:nvPr>
        </p:nvPicPr>
        <p:blipFill>
          <a:blip r:embed="rId2"/>
          <a:stretch>
            <a:fillRect/>
          </a:stretch>
        </p:blipFill>
        <p:spPr>
          <a:xfrm>
            <a:off x="768985" y="2160905"/>
            <a:ext cx="8413115" cy="3880485"/>
          </a:xfrm>
          <a:prstGeom prst="rect">
            <a:avLst/>
          </a:prstGeom>
        </p:spPr>
      </p:pic>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Informatic Table: Columns Projection</a:t>
            </a:r>
          </a:p>
        </p:txBody>
      </p:sp>
      <p:graphicFrame>
        <p:nvGraphicFramePr>
          <p:cNvPr id="7" name="Table 7"/>
          <p:cNvGraphicFramePr>
            <a:graphicFrameLocks noGrp="1"/>
          </p:cNvGraphicFramePr>
          <p:nvPr>
            <p:ph idx="1"/>
          </p:nvPr>
        </p:nvGraphicFramePr>
        <p:xfrm>
          <a:off x="677863" y="2160588"/>
          <a:ext cx="8596312" cy="10109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20000"/>
                    </a:ext>
                  </a:extLst>
                </a:gridCol>
                <a:gridCol w="4298156">
                  <a:extLst>
                    <a:ext uri="{9D8B030D-6E8A-4147-A177-3AD203B41FA5}">
                      <a16:colId xmlns:a16="http://schemas.microsoft.com/office/drawing/2014/main" val="20001"/>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10000"/>
                  </a:ext>
                </a:extLst>
              </a:tr>
              <a:tr h="370840">
                <a:tc>
                  <a:txBody>
                    <a:bodyPr/>
                    <a:lstStyle/>
                    <a:p>
                      <a:r>
                        <a:rPr lang="en-US" dirty="0"/>
                        <a:t>HumanResources.Employee</a:t>
                      </a:r>
                    </a:p>
                  </a:txBody>
                  <a:tcPr/>
                </a:tc>
                <a:tc>
                  <a:txBody>
                    <a:bodyPr/>
                    <a:lstStyle/>
                    <a:p>
                      <a:r>
                        <a:rPr lang="en-US" dirty="0"/>
                        <a:t>EmployeeId</a:t>
                      </a:r>
                    </a:p>
                    <a:p>
                      <a:r>
                        <a:rPr lang="en-US" dirty="0"/>
                        <a:t>EmployeeCountry</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SSMS Output (9 Rows Affected)</a:t>
            </a:r>
            <a:br>
              <a:rPr lang="en-US" dirty="0"/>
            </a:br>
            <a:endParaRPr lang="en-US" dirty="0"/>
          </a:p>
        </p:txBody>
      </p:sp>
      <p:pic>
        <p:nvPicPr>
          <p:cNvPr id="3" name="Content Placeholder 2"/>
          <p:cNvPicPr>
            <a:picLocks noGrp="1" noChangeAspect="1"/>
          </p:cNvPicPr>
          <p:nvPr>
            <p:ph idx="1"/>
          </p:nvPr>
        </p:nvPicPr>
        <p:blipFill>
          <a:blip r:embed="rId2"/>
          <a:stretch>
            <a:fillRect/>
          </a:stretch>
        </p:blipFill>
        <p:spPr>
          <a:xfrm>
            <a:off x="3466590" y="2065337"/>
            <a:ext cx="3018155" cy="2727325"/>
          </a:xfrm>
          <a:prstGeom prst="rect">
            <a:avLst/>
          </a:prstGeom>
        </p:spPr>
      </p:pic>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Output</a:t>
            </a:r>
          </a:p>
        </p:txBody>
      </p:sp>
      <p:pic>
        <p:nvPicPr>
          <p:cNvPr id="3" name="Content Placeholder 2"/>
          <p:cNvPicPr>
            <a:picLocks noGrp="1" noChangeAspect="1"/>
          </p:cNvPicPr>
          <p:nvPr>
            <p:ph idx="1"/>
          </p:nvPr>
        </p:nvPicPr>
        <p:blipFill>
          <a:blip r:embed="rId2"/>
          <a:stretch>
            <a:fillRect/>
          </a:stretch>
        </p:blipFill>
        <p:spPr>
          <a:xfrm>
            <a:off x="3021455" y="1590675"/>
            <a:ext cx="3908425" cy="4657725"/>
          </a:xfrm>
          <a:prstGeom prst="rect">
            <a:avLst/>
          </a:prstGeom>
        </p:spPr>
      </p:pic>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JDBC Output</a:t>
            </a:r>
          </a:p>
        </p:txBody>
      </p:sp>
      <p:pic>
        <p:nvPicPr>
          <p:cNvPr id="101" name="Content Placeholder 100"/>
          <p:cNvPicPr>
            <a:picLocks noGrp="1"/>
          </p:cNvPicPr>
          <p:nvPr>
            <p:ph idx="1"/>
          </p:nvPr>
        </p:nvPicPr>
        <p:blipFill>
          <a:blip r:embed="rId2"/>
          <a:stretch>
            <a:fillRect/>
          </a:stretch>
        </p:blipFill>
        <p:spPr>
          <a:xfrm>
            <a:off x="1726690" y="2115186"/>
            <a:ext cx="6497955" cy="2812415"/>
          </a:xfrm>
          <a:prstGeom prst="rect">
            <a:avLst/>
          </a:prstGeom>
          <a:noFill/>
          <a:ln w="9525">
            <a:noFill/>
          </a:ln>
        </p:spPr>
      </p:pic>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u="sng" dirty="0"/>
              <a:t>Top # 3 - Problem 13 (Medium): </a:t>
            </a:r>
            <a:br>
              <a:rPr lang="en-US" sz="2000" dirty="0"/>
            </a:br>
            <a:r>
              <a:rPr lang="en-US" sz="2000" dirty="0"/>
              <a:t>Returns details of employees, such as their name, ID, title, and order ID’s</a:t>
            </a:r>
          </a:p>
        </p:txBody>
      </p:sp>
      <p:sp>
        <p:nvSpPr>
          <p:cNvPr id="5" name="Content Placeholder 4"/>
          <p:cNvSpPr>
            <a:spLocks noGrp="1"/>
          </p:cNvSpPr>
          <p:nvPr>
            <p:ph type="body" idx="1"/>
          </p:nvPr>
        </p:nvSpPr>
        <p:spPr>
          <a:xfrm>
            <a:off x="677545" y="4527550"/>
            <a:ext cx="8596630" cy="1322070"/>
          </a:xfrm>
        </p:spPr>
        <p:txBody>
          <a:bodyPr>
            <a:normAutofit/>
          </a:bodyPr>
          <a:lstStyle/>
          <a:p>
            <a:r>
              <a:rPr lang="en-US" dirty="0"/>
              <a:t>Reasoning: </a:t>
            </a:r>
          </a:p>
          <a:p>
            <a:r>
              <a:rPr lang="en-US" dirty="0"/>
              <a:t>Makes use of CONCAT and INNER JOIN to combine name and title of employees including details in a table</a:t>
            </a:r>
          </a:p>
          <a:p>
            <a:endParaRPr lang="en-US" dirty="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a:t>
            </a:r>
          </a:p>
        </p:txBody>
      </p:sp>
      <p:pic>
        <p:nvPicPr>
          <p:cNvPr id="3" name="Content Placeholder 2"/>
          <p:cNvPicPr>
            <a:picLocks noGrp="1" noChangeAspect="1"/>
          </p:cNvPicPr>
          <p:nvPr>
            <p:ph idx="1"/>
          </p:nvPr>
        </p:nvPicPr>
        <p:blipFill>
          <a:blip r:embed="rId2"/>
          <a:stretch>
            <a:fillRect/>
          </a:stretch>
        </p:blipFill>
        <p:spPr>
          <a:xfrm>
            <a:off x="677545" y="2100580"/>
            <a:ext cx="8596630" cy="1249680"/>
          </a:xfrm>
          <a:prstGeom prst="rect">
            <a:avLst/>
          </a:prstGeom>
        </p:spPr>
      </p:pic>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View of Tables Used Diagram</a:t>
            </a:r>
          </a:p>
        </p:txBody>
      </p:sp>
      <p:pic>
        <p:nvPicPr>
          <p:cNvPr id="3" name="Content Placeholder 2"/>
          <p:cNvPicPr>
            <a:picLocks noGrp="1" noChangeAspect="1"/>
          </p:cNvPicPr>
          <p:nvPr>
            <p:ph idx="1"/>
          </p:nvPr>
        </p:nvPicPr>
        <p:blipFill>
          <a:blip r:embed="rId2"/>
          <a:stretch>
            <a:fillRect/>
          </a:stretch>
        </p:blipFill>
        <p:spPr>
          <a:xfrm>
            <a:off x="1542415" y="2995930"/>
            <a:ext cx="6865620" cy="2209800"/>
          </a:xfrm>
          <a:prstGeom prst="rect">
            <a:avLst/>
          </a:prstGeom>
        </p:spPr>
      </p:pic>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View of Tables Used Diagram</a:t>
            </a:r>
          </a:p>
        </p:txBody>
      </p:sp>
      <p:pic>
        <p:nvPicPr>
          <p:cNvPr id="3" name="Content Placeholder 2"/>
          <p:cNvPicPr>
            <a:picLocks noGrp="1" noChangeAspect="1"/>
          </p:cNvPicPr>
          <p:nvPr>
            <p:ph idx="1"/>
          </p:nvPr>
        </p:nvPicPr>
        <p:blipFill>
          <a:blip r:embed="rId2"/>
          <a:stretch>
            <a:fillRect/>
          </a:stretch>
        </p:blipFill>
        <p:spPr>
          <a:xfrm>
            <a:off x="944245" y="2397760"/>
            <a:ext cx="8061960" cy="3406140"/>
          </a:xfrm>
          <a:prstGeom prst="rect">
            <a:avLst/>
          </a:prstGeom>
        </p:spPr>
      </p:pic>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Informatic Table: Columns Projection</a:t>
            </a:r>
          </a:p>
        </p:txBody>
      </p:sp>
      <p:graphicFrame>
        <p:nvGraphicFramePr>
          <p:cNvPr id="7" name="Table 7"/>
          <p:cNvGraphicFramePr>
            <a:graphicFrameLocks noGrp="1"/>
          </p:cNvGraphicFramePr>
          <p:nvPr>
            <p:ph idx="1"/>
          </p:nvPr>
        </p:nvGraphicFramePr>
        <p:xfrm>
          <a:off x="677863" y="2160588"/>
          <a:ext cx="8596312" cy="138176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20000"/>
                    </a:ext>
                  </a:extLst>
                </a:gridCol>
                <a:gridCol w="4298156">
                  <a:extLst>
                    <a:ext uri="{9D8B030D-6E8A-4147-A177-3AD203B41FA5}">
                      <a16:colId xmlns:a16="http://schemas.microsoft.com/office/drawing/2014/main" val="20001"/>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10000"/>
                  </a:ext>
                </a:extLst>
              </a:tr>
              <a:tr h="370840">
                <a:tc>
                  <a:txBody>
                    <a:bodyPr/>
                    <a:lstStyle/>
                    <a:p>
                      <a:r>
                        <a:rPr lang="en-US" dirty="0"/>
                        <a:t>Derived</a:t>
                      </a:r>
                    </a:p>
                  </a:txBody>
                  <a:tcPr/>
                </a:tc>
                <a:tc>
                  <a:txBody>
                    <a:bodyPr/>
                    <a:lstStyle/>
                    <a:p>
                      <a:r>
                        <a:rPr lang="en-US" dirty="0"/>
                        <a:t>Name And Title</a:t>
                      </a:r>
                    </a:p>
                  </a:txBody>
                  <a:tcPr/>
                </a:tc>
                <a:extLst>
                  <a:ext uri="{0D108BD9-81ED-4DB2-BD59-A6C34878D82A}">
                    <a16:rowId xmlns:a16="http://schemas.microsoft.com/office/drawing/2014/main" val="10001"/>
                  </a:ext>
                </a:extLst>
              </a:tr>
              <a:tr h="370840">
                <a:tc>
                  <a:txBody>
                    <a:bodyPr/>
                    <a:lstStyle/>
                    <a:p>
                      <a:r>
                        <a:rPr lang="en-US" dirty="0"/>
                        <a:t>Sales.Order</a:t>
                      </a:r>
                    </a:p>
                  </a:txBody>
                  <a:tcPr/>
                </a:tc>
                <a:tc>
                  <a:txBody>
                    <a:bodyPr/>
                    <a:lstStyle/>
                    <a:p>
                      <a:r>
                        <a:rPr lang="en-US" dirty="0"/>
                        <a:t>EmployeeId</a:t>
                      </a:r>
                    </a:p>
                    <a:p>
                      <a:r>
                        <a:rPr lang="en-US" dirty="0"/>
                        <a:t>OrderId</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A18A7-2C06-45B6-9619-8EFE2FFFD96F}"/>
              </a:ext>
            </a:extLst>
          </p:cNvPr>
          <p:cNvSpPr>
            <a:spLocks noGrp="1"/>
          </p:cNvSpPr>
          <p:nvPr>
            <p:ph type="title"/>
          </p:nvPr>
        </p:nvSpPr>
        <p:spPr/>
        <p:txBody>
          <a:bodyPr/>
          <a:lstStyle/>
          <a:p>
            <a:r>
              <a:rPr lang="en-US" dirty="0"/>
              <a:t>Custom Function #1 Used: </a:t>
            </a:r>
            <a:r>
              <a:rPr lang="en-US" dirty="0" err="1"/>
              <a:t>DateFromAnchor</a:t>
            </a:r>
            <a:endParaRPr lang="en-US" dirty="0"/>
          </a:p>
        </p:txBody>
      </p:sp>
      <p:pic>
        <p:nvPicPr>
          <p:cNvPr id="9" name="Content Placeholder 8">
            <a:extLst>
              <a:ext uri="{FF2B5EF4-FFF2-40B4-BE49-F238E27FC236}">
                <a16:creationId xmlns:a16="http://schemas.microsoft.com/office/drawing/2014/main" id="{DA4752D9-595F-44CE-9DA3-DCD6A063644D}"/>
              </a:ext>
            </a:extLst>
          </p:cNvPr>
          <p:cNvPicPr>
            <a:picLocks noGrp="1" noChangeAspect="1"/>
          </p:cNvPicPr>
          <p:nvPr>
            <p:ph idx="1"/>
          </p:nvPr>
        </p:nvPicPr>
        <p:blipFill>
          <a:blip r:embed="rId2"/>
          <a:stretch>
            <a:fillRect/>
          </a:stretch>
        </p:blipFill>
        <p:spPr>
          <a:xfrm>
            <a:off x="1684318" y="2879386"/>
            <a:ext cx="6577487" cy="2441643"/>
          </a:xfrm>
        </p:spPr>
      </p:pic>
    </p:spTree>
    <p:extLst>
      <p:ext uri="{BB962C8B-B14F-4D97-AF65-F5344CB8AC3E}">
        <p14:creationId xmlns:p14="http://schemas.microsoft.com/office/powerpoint/2010/main" val="249908413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SSMS Output (830 Rows Affected)</a:t>
            </a:r>
            <a:br>
              <a:rPr lang="en-US" dirty="0"/>
            </a:br>
            <a:endParaRPr lang="en-US" dirty="0"/>
          </a:p>
        </p:txBody>
      </p:sp>
      <p:pic>
        <p:nvPicPr>
          <p:cNvPr id="3" name="Content Placeholder 2"/>
          <p:cNvPicPr>
            <a:picLocks noGrp="1" noChangeAspect="1"/>
          </p:cNvPicPr>
          <p:nvPr>
            <p:ph idx="1"/>
          </p:nvPr>
        </p:nvPicPr>
        <p:blipFill>
          <a:blip r:embed="rId2"/>
          <a:stretch>
            <a:fillRect/>
          </a:stretch>
        </p:blipFill>
        <p:spPr>
          <a:xfrm>
            <a:off x="2811905" y="1930400"/>
            <a:ext cx="4327525" cy="2581275"/>
          </a:xfrm>
          <a:prstGeom prst="rect">
            <a:avLst/>
          </a:prstGeom>
        </p:spPr>
      </p:pic>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Output</a:t>
            </a:r>
          </a:p>
        </p:txBody>
      </p:sp>
      <p:pic>
        <p:nvPicPr>
          <p:cNvPr id="3" name="Content Placeholder 2"/>
          <p:cNvPicPr>
            <a:picLocks noGrp="1" noChangeAspect="1"/>
          </p:cNvPicPr>
          <p:nvPr>
            <p:ph idx="1"/>
          </p:nvPr>
        </p:nvPicPr>
        <p:blipFill>
          <a:blip r:embed="rId2"/>
          <a:stretch>
            <a:fillRect/>
          </a:stretch>
        </p:blipFill>
        <p:spPr>
          <a:xfrm>
            <a:off x="3156393" y="1646555"/>
            <a:ext cx="3638550" cy="4601845"/>
          </a:xfrm>
          <a:prstGeom prst="rect">
            <a:avLst/>
          </a:prstGeom>
        </p:spPr>
      </p:pic>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JDBC Output</a:t>
            </a:r>
          </a:p>
        </p:txBody>
      </p:sp>
      <p:pic>
        <p:nvPicPr>
          <p:cNvPr id="102" name="Content Placeholder 101"/>
          <p:cNvPicPr>
            <a:picLocks noGrp="1"/>
          </p:cNvPicPr>
          <p:nvPr>
            <p:ph idx="1"/>
          </p:nvPr>
        </p:nvPicPr>
        <p:blipFill>
          <a:blip r:embed="rId2"/>
          <a:stretch>
            <a:fillRect/>
          </a:stretch>
        </p:blipFill>
        <p:spPr>
          <a:xfrm>
            <a:off x="1613343" y="1977390"/>
            <a:ext cx="6724650" cy="2903220"/>
          </a:xfrm>
          <a:prstGeom prst="rect">
            <a:avLst/>
          </a:prstGeom>
          <a:noFill/>
          <a:ln w="9525">
            <a:noFill/>
          </a:ln>
        </p:spPr>
      </p:pic>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Worst 3 Queries of Kevin Tang</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u="sng" dirty="0"/>
              <a:t>Worst # 1 - Problem 04 (Simple): </a:t>
            </a:r>
            <a:br>
              <a:rPr lang="en-US" sz="2000" dirty="0"/>
            </a:br>
            <a:r>
              <a:rPr lang="en-US" sz="2000" dirty="0"/>
              <a:t>Customer purchase on same day of restocking</a:t>
            </a:r>
          </a:p>
        </p:txBody>
      </p:sp>
      <p:sp>
        <p:nvSpPr>
          <p:cNvPr id="5" name="Content Placeholder 4"/>
          <p:cNvSpPr>
            <a:spLocks noGrp="1"/>
          </p:cNvSpPr>
          <p:nvPr>
            <p:ph type="body" idx="1"/>
          </p:nvPr>
        </p:nvSpPr>
        <p:spPr/>
        <p:txBody>
          <a:bodyPr>
            <a:normAutofit/>
          </a:bodyPr>
          <a:lstStyle/>
          <a:p>
            <a:r>
              <a:rPr lang="en-US" dirty="0"/>
              <a:t>Reasoning: </a:t>
            </a:r>
          </a:p>
          <a:p>
            <a:r>
              <a:rPr lang="en-US" dirty="0"/>
              <a:t>Use of LEFT JOIN was unnecessary</a:t>
            </a: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a:t>
            </a:r>
          </a:p>
        </p:txBody>
      </p:sp>
      <p:pic>
        <p:nvPicPr>
          <p:cNvPr id="10" name="Content Placeholder 9"/>
          <p:cNvPicPr>
            <a:picLocks noGrp="1" noChangeAspect="1"/>
          </p:cNvPicPr>
          <p:nvPr>
            <p:ph sz="half" idx="2"/>
          </p:nvPr>
        </p:nvPicPr>
        <p:blipFill>
          <a:blip r:embed="rId2"/>
          <a:stretch>
            <a:fillRect/>
          </a:stretch>
        </p:blipFill>
        <p:spPr>
          <a:xfrm>
            <a:off x="597089" y="2089272"/>
            <a:ext cx="8945745" cy="1473131"/>
          </a:xfrm>
          <a:prstGeom prst="rect">
            <a:avLst/>
          </a:prstGeom>
        </p:spPr>
      </p:pic>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View of Tables Used Diagram</a:t>
            </a:r>
          </a:p>
        </p:txBody>
      </p:sp>
      <p:pic>
        <p:nvPicPr>
          <p:cNvPr id="3" name="Content Placeholder 2"/>
          <p:cNvPicPr>
            <a:picLocks noGrp="1" noChangeAspect="1"/>
          </p:cNvPicPr>
          <p:nvPr>
            <p:ph idx="1"/>
          </p:nvPr>
        </p:nvPicPr>
        <p:blipFill>
          <a:blip r:embed="rId2"/>
          <a:stretch>
            <a:fillRect/>
          </a:stretch>
        </p:blipFill>
        <p:spPr>
          <a:xfrm>
            <a:off x="2216785" y="3041650"/>
            <a:ext cx="5516880" cy="2118360"/>
          </a:xfrm>
          <a:prstGeom prst="rect">
            <a:avLst/>
          </a:prstGeom>
        </p:spPr>
      </p:pic>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View of Tables Used Diagram</a:t>
            </a:r>
          </a:p>
        </p:txBody>
      </p:sp>
      <p:pic>
        <p:nvPicPr>
          <p:cNvPr id="3" name="Content Placeholder 2"/>
          <p:cNvPicPr>
            <a:picLocks noGrp="1" noChangeAspect="1"/>
          </p:cNvPicPr>
          <p:nvPr>
            <p:ph idx="1"/>
          </p:nvPr>
        </p:nvPicPr>
        <p:blipFill>
          <a:blip r:embed="rId2"/>
          <a:stretch>
            <a:fillRect/>
          </a:stretch>
        </p:blipFill>
        <p:spPr>
          <a:xfrm>
            <a:off x="677545" y="2279650"/>
            <a:ext cx="8596630" cy="3641725"/>
          </a:xfrm>
          <a:prstGeom prst="rect">
            <a:avLst/>
          </a:prstGeom>
        </p:spPr>
      </p:pic>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Informatic Table: Columns Projection</a:t>
            </a:r>
          </a:p>
        </p:txBody>
      </p:sp>
      <p:graphicFrame>
        <p:nvGraphicFramePr>
          <p:cNvPr id="7" name="Table 7"/>
          <p:cNvGraphicFramePr>
            <a:graphicFrameLocks noGrp="1"/>
          </p:cNvGraphicFramePr>
          <p:nvPr>
            <p:ph idx="1"/>
          </p:nvPr>
        </p:nvGraphicFramePr>
        <p:xfrm>
          <a:off x="677863" y="2160588"/>
          <a:ext cx="8596312" cy="155956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20000"/>
                    </a:ext>
                  </a:extLst>
                </a:gridCol>
                <a:gridCol w="4298156">
                  <a:extLst>
                    <a:ext uri="{9D8B030D-6E8A-4147-A177-3AD203B41FA5}">
                      <a16:colId xmlns:a16="http://schemas.microsoft.com/office/drawing/2014/main" val="20001"/>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10000"/>
                  </a:ext>
                </a:extLst>
              </a:tr>
              <a:tr h="370840">
                <a:tc>
                  <a:txBody>
                    <a:bodyPr/>
                    <a:lstStyle/>
                    <a:p>
                      <a:r>
                        <a:rPr lang="en-US" dirty="0"/>
                        <a:t>Purchasing.SupplierTransactions</a:t>
                      </a:r>
                    </a:p>
                  </a:txBody>
                  <a:tcPr/>
                </a:tc>
                <a:tc>
                  <a:txBody>
                    <a:bodyPr/>
                    <a:lstStyle/>
                    <a:p>
                      <a:r>
                        <a:rPr lang="en-US" dirty="0"/>
                        <a:t>TransactionDate</a:t>
                      </a:r>
                    </a:p>
                    <a:p>
                      <a:r>
                        <a:rPr lang="en-US" dirty="0"/>
                        <a:t>TransactionAmount</a:t>
                      </a:r>
                    </a:p>
                    <a:p>
                      <a:r>
                        <a:rPr lang="en-US" dirty="0"/>
                        <a:t>TaxAmount</a:t>
                      </a:r>
                    </a:p>
                    <a:p>
                      <a:r>
                        <a:rPr lang="en-US" dirty="0"/>
                        <a:t>AmountExcludingTax</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SSMS Output (1000 Rows Affected)</a:t>
            </a:r>
            <a:br>
              <a:rPr lang="en-US" dirty="0"/>
            </a:br>
            <a:endParaRPr lang="en-US" dirty="0"/>
          </a:p>
        </p:txBody>
      </p:sp>
      <p:pic>
        <p:nvPicPr>
          <p:cNvPr id="3" name="Content Placeholder 2"/>
          <p:cNvPicPr>
            <a:picLocks noGrp="1" noChangeAspect="1"/>
          </p:cNvPicPr>
          <p:nvPr>
            <p:ph idx="1"/>
          </p:nvPr>
        </p:nvPicPr>
        <p:blipFill>
          <a:blip r:embed="rId2"/>
          <a:stretch>
            <a:fillRect/>
          </a:stretch>
        </p:blipFill>
        <p:spPr>
          <a:xfrm>
            <a:off x="2797300" y="1930400"/>
            <a:ext cx="4356735" cy="337248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6243F-61AD-4E6E-A4E9-9CFC56D426CD}"/>
              </a:ext>
            </a:extLst>
          </p:cNvPr>
          <p:cNvSpPr>
            <a:spLocks noGrp="1"/>
          </p:cNvSpPr>
          <p:nvPr>
            <p:ph type="title"/>
          </p:nvPr>
        </p:nvSpPr>
        <p:spPr/>
        <p:txBody>
          <a:bodyPr/>
          <a:lstStyle/>
          <a:p>
            <a:r>
              <a:rPr lang="en-US" dirty="0"/>
              <a:t>Custom Function #2 Used: </a:t>
            </a:r>
            <a:r>
              <a:rPr lang="en-US" dirty="0" err="1"/>
              <a:t>RevenueAfterDiscount</a:t>
            </a:r>
            <a:endParaRPr lang="en-US" dirty="0"/>
          </a:p>
        </p:txBody>
      </p:sp>
      <p:pic>
        <p:nvPicPr>
          <p:cNvPr id="5" name="Content Placeholder 4">
            <a:extLst>
              <a:ext uri="{FF2B5EF4-FFF2-40B4-BE49-F238E27FC236}">
                <a16:creationId xmlns:a16="http://schemas.microsoft.com/office/drawing/2014/main" id="{14F202E8-9C32-442A-935C-B9F62FEFB00F}"/>
              </a:ext>
            </a:extLst>
          </p:cNvPr>
          <p:cNvPicPr>
            <a:picLocks noGrp="1" noChangeAspect="1"/>
          </p:cNvPicPr>
          <p:nvPr>
            <p:ph idx="1"/>
          </p:nvPr>
        </p:nvPicPr>
        <p:blipFill>
          <a:blip r:embed="rId2"/>
          <a:stretch>
            <a:fillRect/>
          </a:stretch>
        </p:blipFill>
        <p:spPr>
          <a:xfrm>
            <a:off x="2130357" y="3100055"/>
            <a:ext cx="5704008" cy="2006966"/>
          </a:xfrm>
        </p:spPr>
      </p:pic>
    </p:spTree>
    <p:extLst>
      <p:ext uri="{BB962C8B-B14F-4D97-AF65-F5344CB8AC3E}">
        <p14:creationId xmlns:p14="http://schemas.microsoft.com/office/powerpoint/2010/main" val="3179619399"/>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Output</a:t>
            </a:r>
          </a:p>
        </p:txBody>
      </p:sp>
      <p:pic>
        <p:nvPicPr>
          <p:cNvPr id="3" name="Content Placeholder 2"/>
          <p:cNvPicPr>
            <a:picLocks noGrp="1" noChangeAspect="1"/>
          </p:cNvPicPr>
          <p:nvPr>
            <p:ph idx="1"/>
          </p:nvPr>
        </p:nvPicPr>
        <p:blipFill>
          <a:blip r:embed="rId2"/>
          <a:stretch>
            <a:fillRect/>
          </a:stretch>
        </p:blipFill>
        <p:spPr>
          <a:xfrm>
            <a:off x="3468495" y="1270000"/>
            <a:ext cx="3014345" cy="5361305"/>
          </a:xfrm>
          <a:prstGeom prst="rect">
            <a:avLst/>
          </a:prstGeom>
        </p:spPr>
      </p:pic>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JDBC Output</a:t>
            </a:r>
          </a:p>
        </p:txBody>
      </p:sp>
      <p:pic>
        <p:nvPicPr>
          <p:cNvPr id="103" name="Content Placeholder 102"/>
          <p:cNvPicPr>
            <a:picLocks noGrp="1"/>
          </p:cNvPicPr>
          <p:nvPr>
            <p:ph idx="1"/>
          </p:nvPr>
        </p:nvPicPr>
        <p:blipFill>
          <a:blip r:embed="rId2"/>
          <a:stretch>
            <a:fillRect/>
          </a:stretch>
        </p:blipFill>
        <p:spPr>
          <a:xfrm>
            <a:off x="1957513" y="2160905"/>
            <a:ext cx="6036310" cy="3509645"/>
          </a:xfrm>
          <a:prstGeom prst="rect">
            <a:avLst/>
          </a:prstGeom>
          <a:noFill/>
          <a:ln w="9525">
            <a:noFill/>
          </a:ln>
        </p:spPr>
      </p:pic>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u="sng" dirty="0"/>
              <a:t>Worst # 1 (Corrected) - Problem 04 (Medium): </a:t>
            </a:r>
            <a:br>
              <a:rPr lang="en-US" sz="2000" dirty="0"/>
            </a:br>
            <a:r>
              <a:rPr lang="en-US" sz="2000" dirty="0">
                <a:sym typeface="+mn-ea"/>
              </a:rPr>
              <a:t>Customer purchase on same day of restocking</a:t>
            </a:r>
            <a:endParaRPr lang="en-US" sz="2000" dirty="0"/>
          </a:p>
        </p:txBody>
      </p:sp>
      <p:sp>
        <p:nvSpPr>
          <p:cNvPr id="5" name="Content Placeholder 4"/>
          <p:cNvSpPr>
            <a:spLocks noGrp="1"/>
          </p:cNvSpPr>
          <p:nvPr>
            <p:ph type="body" idx="1"/>
          </p:nvPr>
        </p:nvSpPr>
        <p:spPr/>
        <p:txBody>
          <a:bodyPr>
            <a:normAutofit/>
          </a:bodyPr>
          <a:lstStyle/>
          <a:p>
            <a:r>
              <a:rPr lang="en-US" dirty="0"/>
              <a:t>Correction: </a:t>
            </a:r>
          </a:p>
          <a:p>
            <a:r>
              <a:rPr lang="en-US" dirty="0"/>
              <a:t>Removed LEFT JOIN </a:t>
            </a: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a:t>
            </a:r>
          </a:p>
        </p:txBody>
      </p:sp>
      <p:pic>
        <p:nvPicPr>
          <p:cNvPr id="6" name="Content Placeholder 5"/>
          <p:cNvPicPr>
            <a:picLocks noGrp="1" noChangeAspect="1"/>
          </p:cNvPicPr>
          <p:nvPr>
            <p:ph idx="1"/>
          </p:nvPr>
        </p:nvPicPr>
        <p:blipFill>
          <a:blip r:embed="rId2"/>
          <a:stretch>
            <a:fillRect/>
          </a:stretch>
        </p:blipFill>
        <p:spPr>
          <a:xfrm>
            <a:off x="747395" y="1930400"/>
            <a:ext cx="8754110" cy="1404620"/>
          </a:xfrm>
          <a:prstGeom prst="rect">
            <a:avLst/>
          </a:prstGeom>
        </p:spPr>
      </p:pic>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View of Tables Used Diagram</a:t>
            </a:r>
          </a:p>
        </p:txBody>
      </p:sp>
      <p:pic>
        <p:nvPicPr>
          <p:cNvPr id="6" name="Content Placeholder 2"/>
          <p:cNvPicPr>
            <a:picLocks noGrp="1" noChangeAspect="1"/>
          </p:cNvPicPr>
          <p:nvPr>
            <p:ph idx="1"/>
          </p:nvPr>
        </p:nvPicPr>
        <p:blipFill>
          <a:blip r:embed="rId2"/>
          <a:stretch>
            <a:fillRect/>
          </a:stretch>
        </p:blipFill>
        <p:spPr>
          <a:xfrm>
            <a:off x="2216785" y="3041650"/>
            <a:ext cx="5516880" cy="2118360"/>
          </a:xfrm>
          <a:prstGeom prst="rect">
            <a:avLst/>
          </a:prstGeom>
        </p:spPr>
      </p:pic>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View of Tables Used Diagram</a:t>
            </a:r>
          </a:p>
        </p:txBody>
      </p:sp>
      <p:pic>
        <p:nvPicPr>
          <p:cNvPr id="6" name="Content Placeholder 2"/>
          <p:cNvPicPr>
            <a:picLocks noGrp="1" noChangeAspect="1"/>
          </p:cNvPicPr>
          <p:nvPr>
            <p:ph idx="1"/>
          </p:nvPr>
        </p:nvPicPr>
        <p:blipFill>
          <a:blip r:embed="rId2"/>
          <a:stretch>
            <a:fillRect/>
          </a:stretch>
        </p:blipFill>
        <p:spPr>
          <a:xfrm>
            <a:off x="677545" y="2279650"/>
            <a:ext cx="8596630" cy="3641725"/>
          </a:xfrm>
          <a:prstGeom prst="rect">
            <a:avLst/>
          </a:prstGeom>
        </p:spPr>
      </p:pic>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Informatic Table: Columns Projection</a:t>
            </a:r>
          </a:p>
        </p:txBody>
      </p:sp>
      <p:graphicFrame>
        <p:nvGraphicFramePr>
          <p:cNvPr id="7" name="Table 7"/>
          <p:cNvGraphicFramePr>
            <a:graphicFrameLocks noGrp="1"/>
          </p:cNvGraphicFramePr>
          <p:nvPr>
            <p:ph idx="1"/>
          </p:nvPr>
        </p:nvGraphicFramePr>
        <p:xfrm>
          <a:off x="677863" y="2160588"/>
          <a:ext cx="8596312" cy="155956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20000"/>
                    </a:ext>
                  </a:extLst>
                </a:gridCol>
                <a:gridCol w="4298156">
                  <a:extLst>
                    <a:ext uri="{9D8B030D-6E8A-4147-A177-3AD203B41FA5}">
                      <a16:colId xmlns:a16="http://schemas.microsoft.com/office/drawing/2014/main" val="20001"/>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10000"/>
                  </a:ext>
                </a:extLst>
              </a:tr>
              <a:tr h="370840">
                <a:tc>
                  <a:txBody>
                    <a:bodyPr/>
                    <a:lstStyle/>
                    <a:p>
                      <a:r>
                        <a:rPr lang="en-US" dirty="0"/>
                        <a:t>Purchasing.SupplierTransactions</a:t>
                      </a:r>
                    </a:p>
                  </a:txBody>
                  <a:tcPr/>
                </a:tc>
                <a:tc>
                  <a:txBody>
                    <a:bodyPr/>
                    <a:lstStyle/>
                    <a:p>
                      <a:r>
                        <a:rPr lang="en-US" dirty="0"/>
                        <a:t>TransactionDate</a:t>
                      </a:r>
                    </a:p>
                    <a:p>
                      <a:r>
                        <a:rPr lang="en-US" dirty="0"/>
                        <a:t>TransactionAmount</a:t>
                      </a:r>
                    </a:p>
                    <a:p>
                      <a:r>
                        <a:rPr lang="en-US" dirty="0"/>
                        <a:t>TaxAmount</a:t>
                      </a:r>
                    </a:p>
                    <a:p>
                      <a:r>
                        <a:rPr lang="en-US" dirty="0"/>
                        <a:t>AmountExcludingTax</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SSMS Output (1000 Rows Affected)</a:t>
            </a:r>
            <a:br>
              <a:rPr lang="en-US" dirty="0"/>
            </a:br>
            <a:endParaRPr lang="en-US" dirty="0"/>
          </a:p>
        </p:txBody>
      </p:sp>
      <p:pic>
        <p:nvPicPr>
          <p:cNvPr id="6" name="Content Placeholder 2"/>
          <p:cNvPicPr>
            <a:picLocks noGrp="1" noChangeAspect="1"/>
          </p:cNvPicPr>
          <p:nvPr>
            <p:ph idx="1"/>
          </p:nvPr>
        </p:nvPicPr>
        <p:blipFill>
          <a:blip r:embed="rId2"/>
          <a:stretch>
            <a:fillRect/>
          </a:stretch>
        </p:blipFill>
        <p:spPr>
          <a:xfrm>
            <a:off x="2522663" y="1930400"/>
            <a:ext cx="4906010" cy="3797300"/>
          </a:xfrm>
          <a:prstGeom prst="rect">
            <a:avLst/>
          </a:prstGeom>
        </p:spPr>
      </p:pic>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Output</a:t>
            </a:r>
          </a:p>
        </p:txBody>
      </p:sp>
      <p:pic>
        <p:nvPicPr>
          <p:cNvPr id="6" name="Content Placeholder 2"/>
          <p:cNvPicPr>
            <a:picLocks noGrp="1" noChangeAspect="1"/>
          </p:cNvPicPr>
          <p:nvPr>
            <p:ph idx="1"/>
          </p:nvPr>
        </p:nvPicPr>
        <p:blipFill>
          <a:blip r:embed="rId2"/>
          <a:stretch>
            <a:fillRect/>
          </a:stretch>
        </p:blipFill>
        <p:spPr>
          <a:xfrm>
            <a:off x="3658678" y="1930400"/>
            <a:ext cx="2633980" cy="4684395"/>
          </a:xfrm>
          <a:prstGeom prst="rect">
            <a:avLst/>
          </a:prstGeom>
        </p:spPr>
      </p:pic>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JDBC Output</a:t>
            </a:r>
          </a:p>
        </p:txBody>
      </p:sp>
      <p:pic>
        <p:nvPicPr>
          <p:cNvPr id="5" name="Content Placeholder 102"/>
          <p:cNvPicPr>
            <a:picLocks noGrp="1" noChangeAspect="1"/>
          </p:cNvPicPr>
          <p:nvPr>
            <p:ph idx="1"/>
          </p:nvPr>
        </p:nvPicPr>
        <p:blipFill>
          <a:blip r:embed="rId2"/>
          <a:stretch>
            <a:fillRect/>
          </a:stretch>
        </p:blipFill>
        <p:spPr>
          <a:xfrm>
            <a:off x="1497965" y="2160905"/>
            <a:ext cx="6954520" cy="388048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E527D7-3909-4B61-94F6-8710DEC4F8A9}"/>
              </a:ext>
            </a:extLst>
          </p:cNvPr>
          <p:cNvSpPr>
            <a:spLocks noGrp="1"/>
          </p:cNvSpPr>
          <p:nvPr>
            <p:ph type="title"/>
          </p:nvPr>
        </p:nvSpPr>
        <p:spPr/>
        <p:txBody>
          <a:bodyPr>
            <a:normAutofit/>
          </a:bodyPr>
          <a:lstStyle/>
          <a:p>
            <a:r>
              <a:rPr lang="en-US" dirty="0"/>
              <a:t>Meeting Details, Discord, and how the Group Assisted Each other</a:t>
            </a:r>
          </a:p>
        </p:txBody>
      </p:sp>
      <p:sp>
        <p:nvSpPr>
          <p:cNvPr id="5" name="Text Placeholder 4">
            <a:extLst>
              <a:ext uri="{FF2B5EF4-FFF2-40B4-BE49-F238E27FC236}">
                <a16:creationId xmlns:a16="http://schemas.microsoft.com/office/drawing/2014/main" id="{60B8311A-2C2E-4A43-B740-735AA881FACC}"/>
              </a:ext>
            </a:extLst>
          </p:cNvPr>
          <p:cNvSpPr>
            <a:spLocks noGrp="1"/>
          </p:cNvSpPr>
          <p:nvPr>
            <p:ph type="body" idx="1"/>
          </p:nvPr>
        </p:nvSpPr>
        <p:spPr/>
        <p:txBody>
          <a:bodyPr/>
          <a:lstStyle/>
          <a:p>
            <a:r>
              <a:rPr lang="en-US" dirty="0"/>
              <a:t>Only held one meeting throughout the project</a:t>
            </a:r>
          </a:p>
          <a:p>
            <a:endParaRPr lang="en-US" dirty="0"/>
          </a:p>
        </p:txBody>
      </p:sp>
    </p:spTree>
    <p:extLst>
      <p:ext uri="{BB962C8B-B14F-4D97-AF65-F5344CB8AC3E}">
        <p14:creationId xmlns:p14="http://schemas.microsoft.com/office/powerpoint/2010/main" val="2141394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8" name="Content Placeholder 7">
            <a:extLst>
              <a:ext uri="{FF2B5EF4-FFF2-40B4-BE49-F238E27FC236}">
                <a16:creationId xmlns:a16="http://schemas.microsoft.com/office/drawing/2014/main" id="{D5F3750B-DC5A-41C1-86C3-11B37CA64FFE}"/>
              </a:ext>
            </a:extLst>
          </p:cNvPr>
          <p:cNvPicPr>
            <a:picLocks noGrp="1" noChangeAspect="1"/>
          </p:cNvPicPr>
          <p:nvPr>
            <p:ph idx="1"/>
          </p:nvPr>
        </p:nvPicPr>
        <p:blipFill>
          <a:blip r:embed="rId2"/>
          <a:stretch>
            <a:fillRect/>
          </a:stretch>
        </p:blipFill>
        <p:spPr>
          <a:xfrm>
            <a:off x="962490" y="1930400"/>
            <a:ext cx="7671306" cy="4149387"/>
          </a:xfrm>
        </p:spPr>
      </p:pic>
    </p:spTree>
    <p:extLst>
      <p:ext uri="{BB962C8B-B14F-4D97-AF65-F5344CB8AC3E}">
        <p14:creationId xmlns:p14="http://schemas.microsoft.com/office/powerpoint/2010/main" val="372886870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u="sng" dirty="0"/>
              <a:t>Worst # 2 - Problem 07 (Medium): </a:t>
            </a:r>
            <a:br>
              <a:rPr lang="en-US" sz="2000" dirty="0"/>
            </a:br>
            <a:r>
              <a:rPr lang="en-US" sz="2000" dirty="0"/>
              <a:t>S</a:t>
            </a:r>
            <a:r>
              <a:rPr lang="en-US" sz="2000" dirty="0">
                <a:sym typeface="+mn-ea"/>
              </a:rPr>
              <a:t>hows the details of all products that are priced below $100</a:t>
            </a:r>
          </a:p>
        </p:txBody>
      </p:sp>
      <p:sp>
        <p:nvSpPr>
          <p:cNvPr id="5" name="Content Placeholder 4"/>
          <p:cNvSpPr>
            <a:spLocks noGrp="1"/>
          </p:cNvSpPr>
          <p:nvPr>
            <p:ph type="body" idx="1"/>
          </p:nvPr>
        </p:nvSpPr>
        <p:spPr/>
        <p:txBody>
          <a:bodyPr>
            <a:normAutofit/>
          </a:bodyPr>
          <a:lstStyle/>
          <a:p>
            <a:r>
              <a:rPr lang="en-US" dirty="0"/>
              <a:t>Reasoning: subquery was unnecessary</a:t>
            </a:r>
          </a:p>
          <a:p>
            <a:endParaRPr lang="en-US" dirty="0"/>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a:t>
            </a:r>
          </a:p>
        </p:txBody>
      </p:sp>
      <p:pic>
        <p:nvPicPr>
          <p:cNvPr id="6" name="Content Placeholder 5"/>
          <p:cNvPicPr>
            <a:picLocks noGrp="1" noChangeAspect="1"/>
          </p:cNvPicPr>
          <p:nvPr>
            <p:ph idx="1"/>
          </p:nvPr>
        </p:nvPicPr>
        <p:blipFill>
          <a:blip r:embed="rId2"/>
          <a:stretch>
            <a:fillRect/>
          </a:stretch>
        </p:blipFill>
        <p:spPr>
          <a:xfrm>
            <a:off x="2699828" y="2493327"/>
            <a:ext cx="4551680" cy="1871345"/>
          </a:xfrm>
          <a:prstGeom prst="rect">
            <a:avLst/>
          </a:prstGeom>
        </p:spPr>
      </p:pic>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View of Tables Used Diagram</a:t>
            </a:r>
          </a:p>
        </p:txBody>
      </p:sp>
      <p:pic>
        <p:nvPicPr>
          <p:cNvPr id="6" name="Content Placeholder 5"/>
          <p:cNvPicPr>
            <a:picLocks noGrp="1" noChangeAspect="1"/>
          </p:cNvPicPr>
          <p:nvPr>
            <p:ph idx="1"/>
          </p:nvPr>
        </p:nvPicPr>
        <p:blipFill>
          <a:blip r:embed="rId2"/>
          <a:stretch>
            <a:fillRect/>
          </a:stretch>
        </p:blipFill>
        <p:spPr>
          <a:xfrm>
            <a:off x="1793875" y="3239770"/>
            <a:ext cx="6362700" cy="1722120"/>
          </a:xfrm>
          <a:prstGeom prst="rect">
            <a:avLst/>
          </a:prstGeom>
        </p:spPr>
      </p:pic>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View of Tables Used Diagram</a:t>
            </a:r>
          </a:p>
        </p:txBody>
      </p:sp>
      <p:pic>
        <p:nvPicPr>
          <p:cNvPr id="6" name="Content Placeholder 5"/>
          <p:cNvPicPr>
            <a:picLocks noGrp="1" noChangeAspect="1"/>
          </p:cNvPicPr>
          <p:nvPr>
            <p:ph idx="1"/>
          </p:nvPr>
        </p:nvPicPr>
        <p:blipFill>
          <a:blip r:embed="rId2"/>
          <a:stretch>
            <a:fillRect/>
          </a:stretch>
        </p:blipFill>
        <p:spPr>
          <a:xfrm>
            <a:off x="677545" y="2632075"/>
            <a:ext cx="8596630" cy="2936875"/>
          </a:xfrm>
          <a:prstGeom prst="rect">
            <a:avLst/>
          </a:prstGeom>
        </p:spPr>
      </p:pic>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Informatic Table: Columns Projection</a:t>
            </a:r>
          </a:p>
        </p:txBody>
      </p:sp>
      <p:graphicFrame>
        <p:nvGraphicFramePr>
          <p:cNvPr id="7" name="Table 7"/>
          <p:cNvGraphicFramePr>
            <a:graphicFrameLocks noGrp="1"/>
          </p:cNvGraphicFramePr>
          <p:nvPr>
            <p:ph idx="1"/>
          </p:nvPr>
        </p:nvGraphicFramePr>
        <p:xfrm>
          <a:off x="677863" y="2160588"/>
          <a:ext cx="8596312" cy="128524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20000"/>
                    </a:ext>
                  </a:extLst>
                </a:gridCol>
                <a:gridCol w="4298156">
                  <a:extLst>
                    <a:ext uri="{9D8B030D-6E8A-4147-A177-3AD203B41FA5}">
                      <a16:colId xmlns:a16="http://schemas.microsoft.com/office/drawing/2014/main" val="20001"/>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10000"/>
                  </a:ext>
                </a:extLst>
              </a:tr>
              <a:tr h="370840">
                <a:tc>
                  <a:txBody>
                    <a:bodyPr/>
                    <a:lstStyle/>
                    <a:p>
                      <a:r>
                        <a:rPr lang="en-US" dirty="0"/>
                        <a:t>Production.Supplier</a:t>
                      </a:r>
                    </a:p>
                  </a:txBody>
                  <a:tcPr/>
                </a:tc>
                <a:tc>
                  <a:txBody>
                    <a:bodyPr/>
                    <a:lstStyle/>
                    <a:p>
                      <a:r>
                        <a:rPr lang="en-US" dirty="0"/>
                        <a:t>ProductName</a:t>
                      </a:r>
                    </a:p>
                    <a:p>
                      <a:r>
                        <a:rPr lang="en-US" dirty="0"/>
                        <a:t>ProductId</a:t>
                      </a:r>
                    </a:p>
                    <a:p>
                      <a:r>
                        <a:rPr lang="en-US" dirty="0"/>
                        <a:t>UnitPrice</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SSMS Output (75 Rows Affected)</a:t>
            </a:r>
            <a:br>
              <a:rPr lang="en-US" dirty="0"/>
            </a:br>
            <a:endParaRPr lang="en-US" dirty="0"/>
          </a:p>
        </p:txBody>
      </p:sp>
      <p:pic>
        <p:nvPicPr>
          <p:cNvPr id="6" name="Content Placeholder 5"/>
          <p:cNvPicPr>
            <a:picLocks noGrp="1" noChangeAspect="1"/>
          </p:cNvPicPr>
          <p:nvPr>
            <p:ph idx="1"/>
          </p:nvPr>
        </p:nvPicPr>
        <p:blipFill>
          <a:blip r:embed="rId2"/>
          <a:stretch>
            <a:fillRect/>
          </a:stretch>
        </p:blipFill>
        <p:spPr>
          <a:xfrm>
            <a:off x="3632960" y="2424430"/>
            <a:ext cx="2685415" cy="2009140"/>
          </a:xfrm>
          <a:prstGeom prst="rect">
            <a:avLst/>
          </a:prstGeom>
        </p:spPr>
      </p:pic>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Output</a:t>
            </a:r>
          </a:p>
        </p:txBody>
      </p:sp>
      <p:pic>
        <p:nvPicPr>
          <p:cNvPr id="9" name="Content Placeholder 8"/>
          <p:cNvPicPr>
            <a:picLocks noGrp="1" noChangeAspect="1"/>
          </p:cNvPicPr>
          <p:nvPr>
            <p:ph idx="1"/>
          </p:nvPr>
        </p:nvPicPr>
        <p:blipFill>
          <a:blip r:embed="rId2"/>
          <a:stretch>
            <a:fillRect/>
          </a:stretch>
        </p:blipFill>
        <p:spPr>
          <a:xfrm>
            <a:off x="3730115" y="1590040"/>
            <a:ext cx="2491105" cy="4658360"/>
          </a:xfrm>
          <a:prstGeom prst="rect">
            <a:avLst/>
          </a:prstGeom>
        </p:spPr>
      </p:pic>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JDBC Output</a:t>
            </a:r>
          </a:p>
        </p:txBody>
      </p:sp>
      <p:pic>
        <p:nvPicPr>
          <p:cNvPr id="4" name="Content Placeholder 3"/>
          <p:cNvPicPr>
            <a:picLocks noGrp="1" noChangeAspect="1"/>
          </p:cNvPicPr>
          <p:nvPr>
            <p:ph idx="1"/>
          </p:nvPr>
        </p:nvPicPr>
        <p:blipFill>
          <a:blip r:embed="rId2"/>
          <a:stretch>
            <a:fillRect/>
          </a:stretch>
        </p:blipFill>
        <p:spPr>
          <a:xfrm>
            <a:off x="2668713" y="1897062"/>
            <a:ext cx="4613910" cy="3063875"/>
          </a:xfrm>
          <a:prstGeom prst="rect">
            <a:avLst/>
          </a:prstGeom>
        </p:spPr>
      </p:pic>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u="sng" dirty="0"/>
              <a:t>Worst # 2 (Corrected) - Problem 07 (Medium): </a:t>
            </a:r>
            <a:br>
              <a:rPr lang="en-US" sz="2000" dirty="0"/>
            </a:br>
            <a:r>
              <a:rPr lang="en-US" sz="2000" dirty="0"/>
              <a:t>Shows the details of all products that are priced below $100</a:t>
            </a:r>
          </a:p>
        </p:txBody>
      </p:sp>
      <p:sp>
        <p:nvSpPr>
          <p:cNvPr id="5" name="Content Placeholder 4"/>
          <p:cNvSpPr>
            <a:spLocks noGrp="1"/>
          </p:cNvSpPr>
          <p:nvPr>
            <p:ph type="body" idx="1"/>
          </p:nvPr>
        </p:nvSpPr>
        <p:spPr/>
        <p:txBody>
          <a:bodyPr>
            <a:normAutofit/>
          </a:bodyPr>
          <a:lstStyle/>
          <a:p>
            <a:r>
              <a:rPr lang="en-US" dirty="0"/>
              <a:t>Correction: </a:t>
            </a:r>
          </a:p>
          <a:p>
            <a:r>
              <a:rPr lang="en-US" dirty="0"/>
              <a:t>Removed subquery</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a:t>
            </a:r>
          </a:p>
        </p:txBody>
      </p:sp>
      <p:pic>
        <p:nvPicPr>
          <p:cNvPr id="6" name="Content Placeholder 5"/>
          <p:cNvPicPr>
            <a:picLocks noGrp="1" noChangeAspect="1"/>
          </p:cNvPicPr>
          <p:nvPr>
            <p:ph idx="1"/>
          </p:nvPr>
        </p:nvPicPr>
        <p:blipFill>
          <a:blip r:embed="rId2"/>
          <a:stretch>
            <a:fillRect/>
          </a:stretch>
        </p:blipFill>
        <p:spPr>
          <a:xfrm>
            <a:off x="2420745" y="1930400"/>
            <a:ext cx="5109845" cy="176022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7" name="Content Placeholder 6">
            <a:extLst>
              <a:ext uri="{FF2B5EF4-FFF2-40B4-BE49-F238E27FC236}">
                <a16:creationId xmlns:a16="http://schemas.microsoft.com/office/drawing/2014/main" id="{9FC64924-1648-4CD6-A32C-AE928B288E42}"/>
              </a:ext>
            </a:extLst>
          </p:cNvPr>
          <p:cNvPicPr>
            <a:picLocks noGrp="1" noChangeAspect="1"/>
          </p:cNvPicPr>
          <p:nvPr>
            <p:ph idx="1"/>
          </p:nvPr>
        </p:nvPicPr>
        <p:blipFill>
          <a:blip r:embed="rId2"/>
          <a:stretch>
            <a:fillRect/>
          </a:stretch>
        </p:blipFill>
        <p:spPr>
          <a:xfrm>
            <a:off x="4020757" y="2160588"/>
            <a:ext cx="1910523" cy="3881437"/>
          </a:xfrm>
        </p:spPr>
      </p:pic>
    </p:spTree>
    <p:extLst>
      <p:ext uri="{BB962C8B-B14F-4D97-AF65-F5344CB8AC3E}">
        <p14:creationId xmlns:p14="http://schemas.microsoft.com/office/powerpoint/2010/main" val="58349747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View of Tables Used Diagram</a:t>
            </a:r>
          </a:p>
        </p:txBody>
      </p:sp>
      <p:pic>
        <p:nvPicPr>
          <p:cNvPr id="8" name="Content Placeholder 7"/>
          <p:cNvPicPr>
            <a:picLocks noGrp="1" noChangeAspect="1"/>
          </p:cNvPicPr>
          <p:nvPr>
            <p:ph idx="1"/>
          </p:nvPr>
        </p:nvPicPr>
        <p:blipFill>
          <a:blip r:embed="rId2"/>
          <a:stretch>
            <a:fillRect/>
          </a:stretch>
        </p:blipFill>
        <p:spPr>
          <a:xfrm>
            <a:off x="1816735" y="3178810"/>
            <a:ext cx="6316980" cy="1844040"/>
          </a:xfrm>
          <a:prstGeom prst="rect">
            <a:avLst/>
          </a:prstGeom>
        </p:spPr>
      </p:pic>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View of Tables Used Diagram</a:t>
            </a:r>
          </a:p>
        </p:txBody>
      </p:sp>
      <p:pic>
        <p:nvPicPr>
          <p:cNvPr id="6" name="Content Placeholder 5"/>
          <p:cNvPicPr>
            <a:picLocks noGrp="1" noChangeAspect="1"/>
          </p:cNvPicPr>
          <p:nvPr>
            <p:ph idx="1"/>
          </p:nvPr>
        </p:nvPicPr>
        <p:blipFill>
          <a:blip r:embed="rId2"/>
          <a:stretch>
            <a:fillRect/>
          </a:stretch>
        </p:blipFill>
        <p:spPr>
          <a:xfrm>
            <a:off x="677545" y="2829560"/>
            <a:ext cx="8596630" cy="2542540"/>
          </a:xfrm>
          <a:prstGeom prst="rect">
            <a:avLst/>
          </a:prstGeom>
        </p:spPr>
      </p:pic>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Informatic Table: Columns Projection</a:t>
            </a:r>
          </a:p>
        </p:txBody>
      </p:sp>
      <p:graphicFrame>
        <p:nvGraphicFramePr>
          <p:cNvPr id="7" name="Table 7"/>
          <p:cNvGraphicFramePr>
            <a:graphicFrameLocks noGrp="1"/>
          </p:cNvGraphicFramePr>
          <p:nvPr>
            <p:ph idx="1"/>
          </p:nvPr>
        </p:nvGraphicFramePr>
        <p:xfrm>
          <a:off x="677863" y="2160588"/>
          <a:ext cx="8596312" cy="128524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20000"/>
                    </a:ext>
                  </a:extLst>
                </a:gridCol>
                <a:gridCol w="4298156">
                  <a:extLst>
                    <a:ext uri="{9D8B030D-6E8A-4147-A177-3AD203B41FA5}">
                      <a16:colId xmlns:a16="http://schemas.microsoft.com/office/drawing/2014/main" val="20001"/>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10000"/>
                  </a:ext>
                </a:extLst>
              </a:tr>
              <a:tr h="370840">
                <a:tc>
                  <a:txBody>
                    <a:bodyPr/>
                    <a:lstStyle/>
                    <a:p>
                      <a:r>
                        <a:rPr lang="en-US" dirty="0"/>
                        <a:t>Production.Product</a:t>
                      </a:r>
                    </a:p>
                  </a:txBody>
                  <a:tcPr/>
                </a:tc>
                <a:tc>
                  <a:txBody>
                    <a:bodyPr/>
                    <a:lstStyle/>
                    <a:p>
                      <a:r>
                        <a:rPr lang="en-US" dirty="0"/>
                        <a:t>ProductName</a:t>
                      </a:r>
                    </a:p>
                    <a:p>
                      <a:r>
                        <a:rPr lang="en-US" dirty="0"/>
                        <a:t>ProductId</a:t>
                      </a:r>
                    </a:p>
                    <a:p>
                      <a:r>
                        <a:rPr lang="en-US" dirty="0"/>
                        <a:t>UnitPrice</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SSMS Output (75 Rows Affected)</a:t>
            </a:r>
            <a:br>
              <a:rPr lang="en-US" dirty="0"/>
            </a:br>
            <a:endParaRPr lang="en-US" dirty="0"/>
          </a:p>
        </p:txBody>
      </p:sp>
      <p:pic>
        <p:nvPicPr>
          <p:cNvPr id="8" name="Content Placeholder 7"/>
          <p:cNvPicPr>
            <a:picLocks noGrp="1" noChangeAspect="1"/>
          </p:cNvPicPr>
          <p:nvPr>
            <p:ph idx="1"/>
          </p:nvPr>
        </p:nvPicPr>
        <p:blipFill>
          <a:blip r:embed="rId2"/>
          <a:stretch>
            <a:fillRect/>
          </a:stretch>
        </p:blipFill>
        <p:spPr>
          <a:xfrm>
            <a:off x="3501833" y="2341245"/>
            <a:ext cx="2947670" cy="2175510"/>
          </a:xfrm>
          <a:prstGeom prst="rect">
            <a:avLst/>
          </a:prstGeom>
        </p:spPr>
      </p:pic>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Output</a:t>
            </a:r>
          </a:p>
        </p:txBody>
      </p:sp>
      <p:pic>
        <p:nvPicPr>
          <p:cNvPr id="9" name="Content Placeholder 8"/>
          <p:cNvPicPr>
            <a:picLocks noGrp="1" noChangeAspect="1"/>
          </p:cNvPicPr>
          <p:nvPr>
            <p:ph idx="1"/>
          </p:nvPr>
        </p:nvPicPr>
        <p:blipFill>
          <a:blip r:embed="rId2"/>
          <a:stretch>
            <a:fillRect/>
          </a:stretch>
        </p:blipFill>
        <p:spPr>
          <a:xfrm>
            <a:off x="3811713" y="1677481"/>
            <a:ext cx="2327910" cy="4352925"/>
          </a:xfrm>
          <a:prstGeom prst="rect">
            <a:avLst/>
          </a:prstGeom>
        </p:spPr>
      </p:pic>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JDBC Output</a:t>
            </a:r>
          </a:p>
        </p:txBody>
      </p:sp>
      <p:pic>
        <p:nvPicPr>
          <p:cNvPr id="7" name="Content Placeholder 3"/>
          <p:cNvPicPr>
            <a:picLocks noGrp="1" noChangeAspect="1"/>
          </p:cNvPicPr>
          <p:nvPr>
            <p:ph idx="1"/>
          </p:nvPr>
        </p:nvPicPr>
        <p:blipFill>
          <a:blip r:embed="rId2"/>
          <a:stretch>
            <a:fillRect/>
          </a:stretch>
        </p:blipFill>
        <p:spPr>
          <a:xfrm>
            <a:off x="2627438" y="1930400"/>
            <a:ext cx="4696460" cy="3118485"/>
          </a:xfrm>
          <a:prstGeom prst="rect">
            <a:avLst/>
          </a:prstGeom>
        </p:spPr>
      </p:pic>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u="sng" dirty="0"/>
              <a:t>Worst # 3 - Problem 14 (Complex): </a:t>
            </a:r>
            <a:br>
              <a:rPr lang="en-US" sz="2000" dirty="0"/>
            </a:br>
            <a:r>
              <a:rPr lang="en-US" sz="2000" dirty="0"/>
              <a:t>Shows the top 3 oldest employees at the company</a:t>
            </a:r>
          </a:p>
        </p:txBody>
      </p:sp>
      <p:sp>
        <p:nvSpPr>
          <p:cNvPr id="5" name="Content Placeholder 4"/>
          <p:cNvSpPr>
            <a:spLocks noGrp="1"/>
          </p:cNvSpPr>
          <p:nvPr>
            <p:ph type="body" idx="1"/>
          </p:nvPr>
        </p:nvSpPr>
        <p:spPr/>
        <p:txBody>
          <a:bodyPr>
            <a:normAutofit/>
          </a:bodyPr>
          <a:lstStyle/>
          <a:p>
            <a:r>
              <a:rPr lang="en-US" dirty="0"/>
              <a:t>Reasoning: </a:t>
            </a:r>
          </a:p>
          <a:p>
            <a:r>
              <a:rPr lang="en-US" dirty="0"/>
              <a:t>Having two CROSS JOINs was not necessary</a:t>
            </a: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a:t>
            </a:r>
          </a:p>
        </p:txBody>
      </p:sp>
      <p:pic>
        <p:nvPicPr>
          <p:cNvPr id="3" name="Content Placeholder 2"/>
          <p:cNvPicPr>
            <a:picLocks noGrp="1" noChangeAspect="1"/>
          </p:cNvPicPr>
          <p:nvPr>
            <p:ph idx="1"/>
          </p:nvPr>
        </p:nvPicPr>
        <p:blipFill>
          <a:blip r:embed="rId2"/>
          <a:stretch>
            <a:fillRect/>
          </a:stretch>
        </p:blipFill>
        <p:spPr>
          <a:xfrm>
            <a:off x="1424305" y="2470150"/>
            <a:ext cx="7101840" cy="3261360"/>
          </a:xfrm>
          <a:prstGeom prst="rect">
            <a:avLst/>
          </a:prstGeom>
        </p:spPr>
      </p:pic>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View of Tables Used Diagram</a:t>
            </a:r>
          </a:p>
        </p:txBody>
      </p:sp>
      <p:pic>
        <p:nvPicPr>
          <p:cNvPr id="5" name="Content Placeholder 4"/>
          <p:cNvPicPr>
            <a:picLocks noGrp="1" noChangeAspect="1"/>
          </p:cNvPicPr>
          <p:nvPr>
            <p:ph idx="1"/>
          </p:nvPr>
        </p:nvPicPr>
        <p:blipFill>
          <a:blip r:embed="rId2"/>
          <a:stretch>
            <a:fillRect/>
          </a:stretch>
        </p:blipFill>
        <p:spPr>
          <a:xfrm>
            <a:off x="875665" y="2923540"/>
            <a:ext cx="8199120" cy="2354580"/>
          </a:xfrm>
          <a:prstGeom prst="rect">
            <a:avLst/>
          </a:prstGeom>
        </p:spPr>
      </p:pic>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View of Tables Used Diagram</a:t>
            </a:r>
          </a:p>
        </p:txBody>
      </p:sp>
      <p:pic>
        <p:nvPicPr>
          <p:cNvPr id="3" name="Content Placeholder 2"/>
          <p:cNvPicPr>
            <a:picLocks noGrp="1" noChangeAspect="1"/>
          </p:cNvPicPr>
          <p:nvPr>
            <p:ph idx="1"/>
          </p:nvPr>
        </p:nvPicPr>
        <p:blipFill>
          <a:blip r:embed="rId2"/>
          <a:stretch>
            <a:fillRect/>
          </a:stretch>
        </p:blipFill>
        <p:spPr>
          <a:xfrm>
            <a:off x="677545" y="2216150"/>
            <a:ext cx="8596630" cy="37687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9" name="Content Placeholder 8">
            <a:extLst>
              <a:ext uri="{FF2B5EF4-FFF2-40B4-BE49-F238E27FC236}">
                <a16:creationId xmlns:a16="http://schemas.microsoft.com/office/drawing/2014/main" id="{DE0CAB34-70D8-4875-B815-C4D09647FA95}"/>
              </a:ext>
            </a:extLst>
          </p:cNvPr>
          <p:cNvPicPr>
            <a:picLocks noGrp="1" noChangeAspect="1"/>
          </p:cNvPicPr>
          <p:nvPr>
            <p:ph idx="1"/>
          </p:nvPr>
        </p:nvPicPr>
        <p:blipFill>
          <a:blip r:embed="rId2"/>
          <a:stretch>
            <a:fillRect/>
          </a:stretch>
        </p:blipFill>
        <p:spPr>
          <a:xfrm>
            <a:off x="2481542" y="2160588"/>
            <a:ext cx="4988954" cy="3881437"/>
          </a:xfrm>
        </p:spPr>
      </p:pic>
    </p:spTree>
    <p:extLst>
      <p:ext uri="{BB962C8B-B14F-4D97-AF65-F5344CB8AC3E}">
        <p14:creationId xmlns:p14="http://schemas.microsoft.com/office/powerpoint/2010/main" val="117116997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Informatic Table: Columns Projection</a:t>
            </a:r>
          </a:p>
        </p:txBody>
      </p:sp>
      <p:graphicFrame>
        <p:nvGraphicFramePr>
          <p:cNvPr id="7" name="Table 7"/>
          <p:cNvGraphicFramePr>
            <a:graphicFrameLocks noGrp="1"/>
          </p:cNvGraphicFramePr>
          <p:nvPr>
            <p:ph idx="1"/>
          </p:nvPr>
        </p:nvGraphicFramePr>
        <p:xfrm>
          <a:off x="677863" y="2160590"/>
          <a:ext cx="8596312" cy="1158386"/>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20000"/>
                    </a:ext>
                  </a:extLst>
                </a:gridCol>
                <a:gridCol w="4298156">
                  <a:extLst>
                    <a:ext uri="{9D8B030D-6E8A-4147-A177-3AD203B41FA5}">
                      <a16:colId xmlns:a16="http://schemas.microsoft.com/office/drawing/2014/main" val="20001"/>
                    </a:ext>
                  </a:extLst>
                </a:gridCol>
              </a:tblGrid>
              <a:tr h="350246">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10000"/>
                  </a:ext>
                </a:extLst>
              </a:tr>
              <a:tr h="350246">
                <a:tc>
                  <a:txBody>
                    <a:bodyPr/>
                    <a:lstStyle/>
                    <a:p>
                      <a:r>
                        <a:rPr lang="en-US" dirty="0"/>
                        <a:t>Derived</a:t>
                      </a:r>
                    </a:p>
                  </a:txBody>
                  <a:tcPr/>
                </a:tc>
                <a:tc>
                  <a:txBody>
                    <a:bodyPr/>
                    <a:lstStyle/>
                    <a:p>
                      <a:r>
                        <a:rPr lang="en-US" dirty="0"/>
                        <a:t>Years At Company</a:t>
                      </a:r>
                    </a:p>
                  </a:txBody>
                  <a:tcPr/>
                </a:tc>
                <a:extLst>
                  <a:ext uri="{0D108BD9-81ED-4DB2-BD59-A6C34878D82A}">
                    <a16:rowId xmlns:a16="http://schemas.microsoft.com/office/drawing/2014/main" val="10001"/>
                  </a:ext>
                </a:extLst>
              </a:tr>
              <a:tr h="42686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Sales.[Order]</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EmployeeId</a:t>
                      </a:r>
                      <a:endParaRPr lang="en-US" dirty="0"/>
                    </a:p>
                  </a:txBody>
                  <a:tcPr/>
                </a:tc>
                <a:extLst>
                  <a:ext uri="{0D108BD9-81ED-4DB2-BD59-A6C34878D82A}">
                    <a16:rowId xmlns:a16="http://schemas.microsoft.com/office/drawing/2014/main" val="3769623483"/>
                  </a:ext>
                </a:extLst>
              </a:tr>
            </a:tbl>
          </a:graphicData>
        </a:graphic>
      </p:graphicFrame>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SSMS Output (3 Rows Affected)</a:t>
            </a:r>
            <a:br>
              <a:rPr lang="en-US" dirty="0"/>
            </a:br>
            <a:endParaRPr lang="en-US" dirty="0"/>
          </a:p>
        </p:txBody>
      </p:sp>
      <p:pic>
        <p:nvPicPr>
          <p:cNvPr id="3" name="Content Placeholder 2"/>
          <p:cNvPicPr>
            <a:picLocks noGrp="1" noChangeAspect="1"/>
          </p:cNvPicPr>
          <p:nvPr>
            <p:ph idx="1"/>
          </p:nvPr>
        </p:nvPicPr>
        <p:blipFill>
          <a:blip r:embed="rId2"/>
          <a:stretch>
            <a:fillRect/>
          </a:stretch>
        </p:blipFill>
        <p:spPr>
          <a:xfrm>
            <a:off x="3285933" y="2806382"/>
            <a:ext cx="3379470" cy="1245235"/>
          </a:xfrm>
          <a:prstGeom prst="rect">
            <a:avLst/>
          </a:prstGeom>
        </p:spPr>
      </p:pic>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Output</a:t>
            </a:r>
          </a:p>
        </p:txBody>
      </p:sp>
      <p:pic>
        <p:nvPicPr>
          <p:cNvPr id="3" name="Content Placeholder 2"/>
          <p:cNvPicPr>
            <a:picLocks noGrp="1" noChangeAspect="1"/>
          </p:cNvPicPr>
          <p:nvPr>
            <p:ph idx="1"/>
          </p:nvPr>
        </p:nvPicPr>
        <p:blipFill>
          <a:blip r:embed="rId2"/>
          <a:stretch>
            <a:fillRect/>
          </a:stretch>
        </p:blipFill>
        <p:spPr>
          <a:xfrm>
            <a:off x="3615498" y="2419350"/>
            <a:ext cx="2720340" cy="2019300"/>
          </a:xfrm>
          <a:prstGeom prst="rect">
            <a:avLst/>
          </a:prstGeom>
        </p:spPr>
      </p:pic>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JDBC Output</a:t>
            </a:r>
          </a:p>
        </p:txBody>
      </p:sp>
      <p:pic>
        <p:nvPicPr>
          <p:cNvPr id="4" name="Content Placeholder 3"/>
          <p:cNvPicPr>
            <a:picLocks noGrp="1" noChangeAspect="1"/>
          </p:cNvPicPr>
          <p:nvPr>
            <p:ph idx="1"/>
          </p:nvPr>
        </p:nvPicPr>
        <p:blipFill>
          <a:blip r:embed="rId2"/>
          <a:stretch>
            <a:fillRect/>
          </a:stretch>
        </p:blipFill>
        <p:spPr>
          <a:xfrm>
            <a:off x="3063048" y="2895600"/>
            <a:ext cx="3825240" cy="1066800"/>
          </a:xfrm>
          <a:prstGeom prst="rect">
            <a:avLst/>
          </a:prstGeom>
        </p:spPr>
      </p:pic>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u="sng" dirty="0"/>
              <a:t>Worst # 3 (Corrected) - Problem 14 (Complex): </a:t>
            </a:r>
            <a:br>
              <a:rPr lang="en-US" sz="2000" dirty="0"/>
            </a:br>
            <a:r>
              <a:rPr lang="en-US" sz="2000" dirty="0">
                <a:sym typeface="+mn-ea"/>
              </a:rPr>
              <a:t>Shows the top 3 oldest employees at the company</a:t>
            </a:r>
            <a:endParaRPr lang="en-US" sz="2000" dirty="0"/>
          </a:p>
        </p:txBody>
      </p:sp>
      <p:sp>
        <p:nvSpPr>
          <p:cNvPr id="5" name="Content Placeholder 4"/>
          <p:cNvSpPr>
            <a:spLocks noGrp="1"/>
          </p:cNvSpPr>
          <p:nvPr>
            <p:ph type="body" idx="1"/>
          </p:nvPr>
        </p:nvSpPr>
        <p:spPr/>
        <p:txBody>
          <a:bodyPr>
            <a:normAutofit/>
          </a:bodyPr>
          <a:lstStyle/>
          <a:p>
            <a:r>
              <a:rPr lang="en-US" dirty="0"/>
              <a:t>Correction: </a:t>
            </a:r>
          </a:p>
          <a:p>
            <a:r>
              <a:rPr lang="en-US" dirty="0"/>
              <a:t>Removed one CROSS JOIN</a:t>
            </a: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a:t>
            </a:r>
          </a:p>
        </p:txBody>
      </p:sp>
      <p:pic>
        <p:nvPicPr>
          <p:cNvPr id="3" name="Content Placeholder 2"/>
          <p:cNvPicPr>
            <a:picLocks noGrp="1" noChangeAspect="1"/>
          </p:cNvPicPr>
          <p:nvPr>
            <p:ph idx="1"/>
          </p:nvPr>
        </p:nvPicPr>
        <p:blipFill>
          <a:blip r:embed="rId2"/>
          <a:stretch>
            <a:fillRect/>
          </a:stretch>
        </p:blipFill>
        <p:spPr>
          <a:xfrm>
            <a:off x="1508125" y="3338830"/>
            <a:ext cx="6934200" cy="1524000"/>
          </a:xfrm>
          <a:prstGeom prst="rect">
            <a:avLst/>
          </a:prstGeom>
        </p:spPr>
      </p:pic>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View of Tables Used Diagram</a:t>
            </a:r>
          </a:p>
        </p:txBody>
      </p:sp>
      <p:pic>
        <p:nvPicPr>
          <p:cNvPr id="5" name="Content Placeholder 4"/>
          <p:cNvPicPr>
            <a:picLocks noGrp="1" noChangeAspect="1"/>
          </p:cNvPicPr>
          <p:nvPr>
            <p:ph idx="1"/>
          </p:nvPr>
        </p:nvPicPr>
        <p:blipFill>
          <a:blip r:embed="rId2"/>
          <a:stretch>
            <a:fillRect/>
          </a:stretch>
        </p:blipFill>
        <p:spPr>
          <a:xfrm>
            <a:off x="677545" y="1930400"/>
            <a:ext cx="8199120" cy="2354580"/>
          </a:xfrm>
          <a:prstGeom prst="rect">
            <a:avLst/>
          </a:prstGeom>
        </p:spPr>
      </p:pic>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View of Tables Used Diagram</a:t>
            </a:r>
          </a:p>
        </p:txBody>
      </p:sp>
      <p:pic>
        <p:nvPicPr>
          <p:cNvPr id="3" name="Content Placeholder 2"/>
          <p:cNvPicPr>
            <a:picLocks noGrp="1" noChangeAspect="1"/>
          </p:cNvPicPr>
          <p:nvPr>
            <p:ph idx="1"/>
          </p:nvPr>
        </p:nvPicPr>
        <p:blipFill>
          <a:blip r:embed="rId2"/>
          <a:stretch>
            <a:fillRect/>
          </a:stretch>
        </p:blipFill>
        <p:spPr>
          <a:xfrm>
            <a:off x="1347470" y="2080260"/>
            <a:ext cx="7502525" cy="3126740"/>
          </a:xfrm>
          <a:prstGeom prst="rect">
            <a:avLst/>
          </a:prstGeom>
        </p:spPr>
      </p:pic>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Informatic Table: Columns Projection</a:t>
            </a:r>
          </a:p>
        </p:txBody>
      </p:sp>
      <p:graphicFrame>
        <p:nvGraphicFramePr>
          <p:cNvPr id="7" name="Table 7"/>
          <p:cNvGraphicFramePr>
            <a:graphicFrameLocks noGrp="1"/>
          </p:cNvGraphicFramePr>
          <p:nvPr>
            <p:ph idx="1"/>
          </p:nvPr>
        </p:nvGraphicFramePr>
        <p:xfrm>
          <a:off x="677863" y="2160588"/>
          <a:ext cx="8596312" cy="11125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20000"/>
                    </a:ext>
                  </a:extLst>
                </a:gridCol>
                <a:gridCol w="4298156">
                  <a:extLst>
                    <a:ext uri="{9D8B030D-6E8A-4147-A177-3AD203B41FA5}">
                      <a16:colId xmlns:a16="http://schemas.microsoft.com/office/drawing/2014/main" val="20001"/>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10000"/>
                  </a:ext>
                </a:extLst>
              </a:tr>
              <a:tr h="370840">
                <a:tc>
                  <a:txBody>
                    <a:bodyPr/>
                    <a:lstStyle/>
                    <a:p>
                      <a:r>
                        <a:rPr lang="en-US" dirty="0"/>
                        <a:t>Derived</a:t>
                      </a:r>
                    </a:p>
                  </a:txBody>
                  <a:tcPr/>
                </a:tc>
                <a:tc>
                  <a:txBody>
                    <a:bodyPr/>
                    <a:lstStyle/>
                    <a:p>
                      <a:r>
                        <a:rPr lang="en-US" dirty="0"/>
                        <a:t>Years At Company</a:t>
                      </a:r>
                    </a:p>
                  </a:txBody>
                  <a:tcPr/>
                </a:tc>
                <a:extLst>
                  <a:ext uri="{0D108BD9-81ED-4DB2-BD59-A6C34878D82A}">
                    <a16:rowId xmlns:a16="http://schemas.microsoft.com/office/drawing/2014/main" val="10001"/>
                  </a:ext>
                </a:extLst>
              </a:tr>
              <a:tr h="370840">
                <a:tc>
                  <a:txBody>
                    <a:bodyPr/>
                    <a:lstStyle/>
                    <a:p>
                      <a:r>
                        <a:rPr lang="en-US" dirty="0"/>
                        <a:t>Sales.[Order]</a:t>
                      </a:r>
                    </a:p>
                  </a:txBody>
                  <a:tcPr/>
                </a:tc>
                <a:tc>
                  <a:txBody>
                    <a:bodyPr/>
                    <a:lstStyle/>
                    <a:p>
                      <a:r>
                        <a:rPr lang="en-US" dirty="0" err="1"/>
                        <a:t>EmployeeId</a:t>
                      </a:r>
                      <a:endParaRPr lang="en-US"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SSMS Output (3 Rows Affected)</a:t>
            </a:r>
            <a:br>
              <a:rPr lang="en-US" dirty="0"/>
            </a:br>
            <a:endParaRPr lang="en-US" dirty="0"/>
          </a:p>
        </p:txBody>
      </p:sp>
      <p:pic>
        <p:nvPicPr>
          <p:cNvPr id="3" name="Content Placeholder 2"/>
          <p:cNvPicPr>
            <a:picLocks noGrp="1" noChangeAspect="1"/>
          </p:cNvPicPr>
          <p:nvPr>
            <p:ph idx="1"/>
          </p:nvPr>
        </p:nvPicPr>
        <p:blipFill>
          <a:blip r:embed="rId2"/>
          <a:stretch>
            <a:fillRect/>
          </a:stretch>
        </p:blipFill>
        <p:spPr>
          <a:xfrm>
            <a:off x="3490595" y="2990850"/>
            <a:ext cx="2605405" cy="8763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extLst>
              <p:ext uri="{D42A27DB-BD31-4B8C-83A1-F6EECF244321}">
                <p14:modId xmlns:p14="http://schemas.microsoft.com/office/powerpoint/2010/main" val="139508432"/>
              </p:ext>
            </p:extLst>
          </p:nvPr>
        </p:nvGraphicFramePr>
        <p:xfrm>
          <a:off x="677863" y="2160588"/>
          <a:ext cx="8596312" cy="128524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a:t>Derived</a:t>
                      </a:r>
                    </a:p>
                  </a:txBody>
                  <a:tcPr/>
                </a:tc>
                <a:tc>
                  <a:txBody>
                    <a:bodyPr/>
                    <a:lstStyle/>
                    <a:p>
                      <a:r>
                        <a:rPr lang="en-US" dirty="0"/>
                        <a:t>Date</a:t>
                      </a:r>
                    </a:p>
                    <a:p>
                      <a:r>
                        <a:rPr lang="en-US" dirty="0" err="1"/>
                        <a:t>ThereHasBeenAnOrder</a:t>
                      </a:r>
                      <a:endParaRPr lang="en-US" dirty="0"/>
                    </a:p>
                    <a:p>
                      <a:r>
                        <a:rPr lang="en-US" dirty="0" err="1"/>
                        <a:t>RevenueAfterDiscount</a:t>
                      </a:r>
                      <a:endParaRPr lang="en-US" dirty="0"/>
                    </a:p>
                  </a:txBody>
                  <a:tcPr/>
                </a:tc>
                <a:extLst>
                  <a:ext uri="{0D108BD9-81ED-4DB2-BD59-A6C34878D82A}">
                    <a16:rowId xmlns:a16="http://schemas.microsoft.com/office/drawing/2014/main" val="1227456315"/>
                  </a:ext>
                </a:extLst>
              </a:tr>
            </a:tbl>
          </a:graphicData>
        </a:graphic>
      </p:graphicFrame>
    </p:spTree>
    <p:extLst>
      <p:ext uri="{BB962C8B-B14F-4D97-AF65-F5344CB8AC3E}">
        <p14:creationId xmlns:p14="http://schemas.microsoft.com/office/powerpoint/2010/main" val="384932130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Output</a:t>
            </a:r>
          </a:p>
        </p:txBody>
      </p:sp>
      <p:pic>
        <p:nvPicPr>
          <p:cNvPr id="3" name="Content Placeholder 2"/>
          <p:cNvPicPr>
            <a:picLocks noGrp="1" noChangeAspect="1"/>
          </p:cNvPicPr>
          <p:nvPr>
            <p:ph idx="1"/>
          </p:nvPr>
        </p:nvPicPr>
        <p:blipFill>
          <a:blip r:embed="rId2"/>
          <a:stretch>
            <a:fillRect/>
          </a:stretch>
        </p:blipFill>
        <p:spPr>
          <a:xfrm>
            <a:off x="2925570" y="2293621"/>
            <a:ext cx="4100195" cy="2633980"/>
          </a:xfrm>
          <a:prstGeom prst="rect">
            <a:avLst/>
          </a:prstGeom>
        </p:spPr>
      </p:pic>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JDBC Output</a:t>
            </a:r>
          </a:p>
        </p:txBody>
      </p:sp>
      <p:pic>
        <p:nvPicPr>
          <p:cNvPr id="106" name="Content Placeholder 105"/>
          <p:cNvPicPr>
            <a:picLocks noGrp="1" noChangeAspect="1"/>
          </p:cNvPicPr>
          <p:nvPr>
            <p:ph idx="1"/>
          </p:nvPr>
        </p:nvPicPr>
        <p:blipFill>
          <a:blip r:embed="rId2"/>
          <a:stretch>
            <a:fillRect/>
          </a:stretch>
        </p:blipFill>
        <p:spPr>
          <a:xfrm>
            <a:off x="2219768" y="2667000"/>
            <a:ext cx="5511800" cy="1524000"/>
          </a:xfrm>
          <a:prstGeom prst="rect">
            <a:avLst/>
          </a:prstGeom>
          <a:noFill/>
          <a:ln w="9525">
            <a:noFill/>
          </a:ln>
        </p:spPr>
      </p:pic>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B9343-57CE-46AA-A1D9-33694B869656}"/>
              </a:ext>
            </a:extLst>
          </p:cNvPr>
          <p:cNvSpPr>
            <a:spLocks noGrp="1"/>
          </p:cNvSpPr>
          <p:nvPr>
            <p:ph type="title"/>
          </p:nvPr>
        </p:nvSpPr>
        <p:spPr/>
        <p:txBody>
          <a:bodyPr/>
          <a:lstStyle/>
          <a:p>
            <a:r>
              <a:rPr lang="en-US" dirty="0"/>
              <a:t>Queries of Group</a:t>
            </a:r>
          </a:p>
        </p:txBody>
      </p:sp>
    </p:spTree>
    <p:extLst>
      <p:ext uri="{BB962C8B-B14F-4D97-AF65-F5344CB8AC3E}">
        <p14:creationId xmlns:p14="http://schemas.microsoft.com/office/powerpoint/2010/main" val="254014500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B9343-57CE-46AA-A1D9-33694B869656}"/>
              </a:ext>
            </a:extLst>
          </p:cNvPr>
          <p:cNvSpPr>
            <a:spLocks noGrp="1"/>
          </p:cNvSpPr>
          <p:nvPr>
            <p:ph type="title"/>
          </p:nvPr>
        </p:nvSpPr>
        <p:spPr/>
        <p:txBody>
          <a:bodyPr/>
          <a:lstStyle/>
          <a:p>
            <a:r>
              <a:rPr lang="en-US" dirty="0"/>
              <a:t>Group Top 3 Queries</a:t>
            </a:r>
          </a:p>
        </p:txBody>
      </p:sp>
    </p:spTree>
    <p:extLst>
      <p:ext uri="{BB962C8B-B14F-4D97-AF65-F5344CB8AC3E}">
        <p14:creationId xmlns:p14="http://schemas.microsoft.com/office/powerpoint/2010/main" val="208891259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Group Top # 1 – Complex:</a:t>
            </a:r>
            <a:br>
              <a:rPr lang="en-US" sz="2000" dirty="0"/>
            </a:br>
            <a:r>
              <a:rPr lang="en-US" sz="2000" dirty="0"/>
              <a:t>Find which quarter of each year every employee handled most of their orders, how much those orders were worth after discount, and list employees by name using Northwinds2022TSQLV7</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a:bodyPr>
          <a:lstStyle/>
          <a:p>
            <a:r>
              <a:rPr lang="en-US" dirty="0"/>
              <a:t>Written by: Timothy </a:t>
            </a:r>
            <a:r>
              <a:rPr lang="en-US" dirty="0" err="1"/>
              <a:t>Dakis</a:t>
            </a:r>
            <a:endParaRPr lang="en-US" dirty="0"/>
          </a:p>
          <a:p>
            <a:r>
              <a:rPr lang="en-US" dirty="0"/>
              <a:t>Reasoning: Interesting problem, clearly written, good logical flow to it</a:t>
            </a:r>
          </a:p>
        </p:txBody>
      </p:sp>
    </p:spTree>
    <p:extLst>
      <p:ext uri="{BB962C8B-B14F-4D97-AF65-F5344CB8AC3E}">
        <p14:creationId xmlns:p14="http://schemas.microsoft.com/office/powerpoint/2010/main" val="314136196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A18A7-2C06-45B6-9619-8EFE2FFFD96F}"/>
              </a:ext>
            </a:extLst>
          </p:cNvPr>
          <p:cNvSpPr>
            <a:spLocks noGrp="1"/>
          </p:cNvSpPr>
          <p:nvPr>
            <p:ph type="title"/>
          </p:nvPr>
        </p:nvSpPr>
        <p:spPr/>
        <p:txBody>
          <a:bodyPr/>
          <a:lstStyle/>
          <a:p>
            <a:r>
              <a:rPr lang="en-US" dirty="0"/>
              <a:t>Custom Function #1 Used: </a:t>
            </a:r>
            <a:r>
              <a:rPr lang="en-US" dirty="0" err="1"/>
              <a:t>FindYearQuarter</a:t>
            </a:r>
            <a:endParaRPr lang="en-US" dirty="0"/>
          </a:p>
        </p:txBody>
      </p:sp>
      <p:pic>
        <p:nvPicPr>
          <p:cNvPr id="5" name="Content Placeholder 4">
            <a:extLst>
              <a:ext uri="{FF2B5EF4-FFF2-40B4-BE49-F238E27FC236}">
                <a16:creationId xmlns:a16="http://schemas.microsoft.com/office/drawing/2014/main" id="{22041B8F-860F-4B51-9510-FC707F3B4510}"/>
              </a:ext>
            </a:extLst>
          </p:cNvPr>
          <p:cNvPicPr>
            <a:picLocks noGrp="1" noChangeAspect="1"/>
          </p:cNvPicPr>
          <p:nvPr>
            <p:ph idx="1"/>
          </p:nvPr>
        </p:nvPicPr>
        <p:blipFill>
          <a:blip r:embed="rId2"/>
          <a:stretch>
            <a:fillRect/>
          </a:stretch>
        </p:blipFill>
        <p:spPr>
          <a:xfrm>
            <a:off x="3013139" y="2160588"/>
            <a:ext cx="3925759" cy="3881437"/>
          </a:xfrm>
        </p:spPr>
      </p:pic>
    </p:spTree>
    <p:extLst>
      <p:ext uri="{BB962C8B-B14F-4D97-AF65-F5344CB8AC3E}">
        <p14:creationId xmlns:p14="http://schemas.microsoft.com/office/powerpoint/2010/main" val="174053186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A18A7-2C06-45B6-9619-8EFE2FFFD96F}"/>
              </a:ext>
            </a:extLst>
          </p:cNvPr>
          <p:cNvSpPr>
            <a:spLocks noGrp="1"/>
          </p:cNvSpPr>
          <p:nvPr>
            <p:ph type="title"/>
          </p:nvPr>
        </p:nvSpPr>
        <p:spPr/>
        <p:txBody>
          <a:bodyPr/>
          <a:lstStyle/>
          <a:p>
            <a:r>
              <a:rPr lang="en-US" dirty="0"/>
              <a:t>Custom Function #2 Used: </a:t>
            </a:r>
            <a:r>
              <a:rPr lang="en-US" dirty="0" err="1"/>
              <a:t>RevenueAfterDiscount</a:t>
            </a:r>
            <a:endParaRPr lang="en-US" dirty="0"/>
          </a:p>
        </p:txBody>
      </p:sp>
      <p:pic>
        <p:nvPicPr>
          <p:cNvPr id="9" name="Content Placeholder 8">
            <a:extLst>
              <a:ext uri="{FF2B5EF4-FFF2-40B4-BE49-F238E27FC236}">
                <a16:creationId xmlns:a16="http://schemas.microsoft.com/office/drawing/2014/main" id="{784DFC5B-6765-42BA-BF98-F79A13454A91}"/>
              </a:ext>
            </a:extLst>
          </p:cNvPr>
          <p:cNvPicPr>
            <a:picLocks noGrp="1" noChangeAspect="1"/>
          </p:cNvPicPr>
          <p:nvPr>
            <p:ph idx="1"/>
          </p:nvPr>
        </p:nvPicPr>
        <p:blipFill>
          <a:blip r:embed="rId2"/>
          <a:stretch>
            <a:fillRect/>
          </a:stretch>
        </p:blipFill>
        <p:spPr>
          <a:xfrm>
            <a:off x="2003961" y="3064896"/>
            <a:ext cx="5944115" cy="2072820"/>
          </a:xfrm>
        </p:spPr>
      </p:pic>
    </p:spTree>
    <p:extLst>
      <p:ext uri="{BB962C8B-B14F-4D97-AF65-F5344CB8AC3E}">
        <p14:creationId xmlns:p14="http://schemas.microsoft.com/office/powerpoint/2010/main" val="185312112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5" name="Content Placeholder 4">
            <a:extLst>
              <a:ext uri="{FF2B5EF4-FFF2-40B4-BE49-F238E27FC236}">
                <a16:creationId xmlns:a16="http://schemas.microsoft.com/office/drawing/2014/main" id="{B55DC0D2-24B7-43E9-81D8-DE201ED7406A}"/>
              </a:ext>
            </a:extLst>
          </p:cNvPr>
          <p:cNvPicPr>
            <a:picLocks noGrp="1" noChangeAspect="1"/>
          </p:cNvPicPr>
          <p:nvPr>
            <p:ph idx="1"/>
          </p:nvPr>
        </p:nvPicPr>
        <p:blipFill>
          <a:blip r:embed="rId2"/>
          <a:stretch>
            <a:fillRect/>
          </a:stretch>
        </p:blipFill>
        <p:spPr>
          <a:xfrm>
            <a:off x="2086195" y="1930400"/>
            <a:ext cx="5627839" cy="4227770"/>
          </a:xfrm>
        </p:spPr>
      </p:pic>
    </p:spTree>
    <p:extLst>
      <p:ext uri="{BB962C8B-B14F-4D97-AF65-F5344CB8AC3E}">
        <p14:creationId xmlns:p14="http://schemas.microsoft.com/office/powerpoint/2010/main" val="4337676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Group Top # 2 – Complex:</a:t>
            </a:r>
            <a:br>
              <a:rPr lang="en-US" sz="2000" dirty="0"/>
            </a:br>
            <a:r>
              <a:rPr lang="en-US" sz="2000" dirty="0"/>
              <a:t>For each category and sub-category of products show the total sales made for the quarter in 2013 using AdventureWorks2017</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85000" lnSpcReduction="20000"/>
          </a:bodyPr>
          <a:lstStyle/>
          <a:p>
            <a:r>
              <a:rPr lang="en-US" dirty="0"/>
              <a:t>Written by: </a:t>
            </a:r>
            <a:r>
              <a:rPr lang="en-US" dirty="0" err="1"/>
              <a:t>Mikhaiel</a:t>
            </a:r>
            <a:r>
              <a:rPr lang="en-US" dirty="0"/>
              <a:t> Gomes</a:t>
            </a:r>
          </a:p>
          <a:p>
            <a:r>
              <a:rPr lang="en-US" dirty="0"/>
              <a:t>Reasoning: Pretty intuitive to read and solves a useful problem. Avoid making unnecessary UDFs by utilizing in built functions instead</a:t>
            </a:r>
          </a:p>
        </p:txBody>
      </p:sp>
    </p:spTree>
    <p:extLst>
      <p:ext uri="{BB962C8B-B14F-4D97-AF65-F5344CB8AC3E}">
        <p14:creationId xmlns:p14="http://schemas.microsoft.com/office/powerpoint/2010/main" val="268462861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5" name="Content Placeholder 4">
            <a:extLst>
              <a:ext uri="{FF2B5EF4-FFF2-40B4-BE49-F238E27FC236}">
                <a16:creationId xmlns:a16="http://schemas.microsoft.com/office/drawing/2014/main" id="{AD5DBD59-1FD7-44A1-9C35-C25AE9A88BFD}"/>
              </a:ext>
            </a:extLst>
          </p:cNvPr>
          <p:cNvPicPr>
            <a:picLocks noGrp="1" noChangeAspect="1"/>
          </p:cNvPicPr>
          <p:nvPr>
            <p:ph idx="1"/>
          </p:nvPr>
        </p:nvPicPr>
        <p:blipFill>
          <a:blip r:embed="rId2"/>
          <a:stretch>
            <a:fillRect/>
          </a:stretch>
        </p:blipFill>
        <p:spPr>
          <a:xfrm>
            <a:off x="2947481" y="2019786"/>
            <a:ext cx="3988339" cy="4092512"/>
          </a:xfrm>
        </p:spPr>
      </p:pic>
    </p:spTree>
    <p:extLst>
      <p:ext uri="{BB962C8B-B14F-4D97-AF65-F5344CB8AC3E}">
        <p14:creationId xmlns:p14="http://schemas.microsoft.com/office/powerpoint/2010/main" val="334286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5B21-FB70-49DB-9B67-2FA1C4A752D8}"/>
              </a:ext>
            </a:extLst>
          </p:cNvPr>
          <p:cNvSpPr>
            <a:spLocks noGrp="1"/>
          </p:cNvSpPr>
          <p:nvPr>
            <p:ph type="title"/>
          </p:nvPr>
        </p:nvSpPr>
        <p:spPr/>
        <p:txBody>
          <a:bodyPr/>
          <a:lstStyle/>
          <a:p>
            <a:r>
              <a:rPr lang="en-US" dirty="0"/>
              <a:t>Informatic Table: Projection Sorting</a:t>
            </a:r>
          </a:p>
        </p:txBody>
      </p:sp>
      <p:graphicFrame>
        <p:nvGraphicFramePr>
          <p:cNvPr id="5" name="Table 5">
            <a:extLst>
              <a:ext uri="{FF2B5EF4-FFF2-40B4-BE49-F238E27FC236}">
                <a16:creationId xmlns:a16="http://schemas.microsoft.com/office/drawing/2014/main" id="{22ADAAB4-3B57-4DC8-97E0-3F41CD22DD75}"/>
              </a:ext>
            </a:extLst>
          </p:cNvPr>
          <p:cNvGraphicFramePr>
            <a:graphicFrameLocks noGrp="1"/>
          </p:cNvGraphicFramePr>
          <p:nvPr>
            <p:ph idx="1"/>
            <p:extLst>
              <p:ext uri="{D42A27DB-BD31-4B8C-83A1-F6EECF244321}">
                <p14:modId xmlns:p14="http://schemas.microsoft.com/office/powerpoint/2010/main" val="2639534849"/>
              </p:ext>
            </p:extLst>
          </p:nvPr>
        </p:nvGraphicFramePr>
        <p:xfrm>
          <a:off x="677863" y="2160588"/>
          <a:ext cx="8596311" cy="74168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3369272321"/>
                    </a:ext>
                  </a:extLst>
                </a:gridCol>
                <a:gridCol w="2865437">
                  <a:extLst>
                    <a:ext uri="{9D8B030D-6E8A-4147-A177-3AD203B41FA5}">
                      <a16:colId xmlns:a16="http://schemas.microsoft.com/office/drawing/2014/main" val="1251602975"/>
                    </a:ext>
                  </a:extLst>
                </a:gridCol>
                <a:gridCol w="2865437">
                  <a:extLst>
                    <a:ext uri="{9D8B030D-6E8A-4147-A177-3AD203B41FA5}">
                      <a16:colId xmlns:a16="http://schemas.microsoft.com/office/drawing/2014/main" val="2997395206"/>
                    </a:ext>
                  </a:extLst>
                </a:gridCol>
              </a:tblGrid>
              <a:tr h="370840">
                <a:tc>
                  <a:txBody>
                    <a:bodyPr/>
                    <a:lstStyle/>
                    <a:p>
                      <a:r>
                        <a:rPr lang="en-US" dirty="0"/>
                        <a:t>Table Name</a:t>
                      </a:r>
                    </a:p>
                  </a:txBody>
                  <a:tcPr/>
                </a:tc>
                <a:tc>
                  <a:txBody>
                    <a:bodyPr/>
                    <a:lstStyle/>
                    <a:p>
                      <a:r>
                        <a:rPr lang="en-US" dirty="0"/>
                        <a:t>Column Name</a:t>
                      </a:r>
                    </a:p>
                  </a:txBody>
                  <a:tcPr/>
                </a:tc>
                <a:tc>
                  <a:txBody>
                    <a:bodyPr/>
                    <a:lstStyle/>
                    <a:p>
                      <a:r>
                        <a:rPr lang="en-US" dirty="0"/>
                        <a:t>Sort Order</a:t>
                      </a:r>
                    </a:p>
                  </a:txBody>
                  <a:tcPr/>
                </a:tc>
                <a:extLst>
                  <a:ext uri="{0D108BD9-81ED-4DB2-BD59-A6C34878D82A}">
                    <a16:rowId xmlns:a16="http://schemas.microsoft.com/office/drawing/2014/main" val="2148369342"/>
                  </a:ext>
                </a:extLst>
              </a:tr>
              <a:tr h="370840">
                <a:tc>
                  <a:txBody>
                    <a:bodyPr/>
                    <a:lstStyle/>
                    <a:p>
                      <a:r>
                        <a:rPr lang="en-US" dirty="0"/>
                        <a:t>Derived</a:t>
                      </a:r>
                    </a:p>
                  </a:txBody>
                  <a:tcPr/>
                </a:tc>
                <a:tc>
                  <a:txBody>
                    <a:bodyPr/>
                    <a:lstStyle/>
                    <a:p>
                      <a:r>
                        <a:rPr lang="en-US" dirty="0"/>
                        <a:t>Date</a:t>
                      </a:r>
                    </a:p>
                  </a:txBody>
                  <a:tcPr/>
                </a:tc>
                <a:tc>
                  <a:txBody>
                    <a:bodyPr/>
                    <a:lstStyle/>
                    <a:p>
                      <a:r>
                        <a:rPr lang="en-US" dirty="0"/>
                        <a:t>ASC</a:t>
                      </a:r>
                    </a:p>
                  </a:txBody>
                  <a:tcPr/>
                </a:tc>
                <a:extLst>
                  <a:ext uri="{0D108BD9-81ED-4DB2-BD59-A6C34878D82A}">
                    <a16:rowId xmlns:a16="http://schemas.microsoft.com/office/drawing/2014/main" val="3564118150"/>
                  </a:ext>
                </a:extLst>
              </a:tr>
            </a:tbl>
          </a:graphicData>
        </a:graphic>
      </p:graphicFrame>
    </p:spTree>
    <p:extLst>
      <p:ext uri="{BB962C8B-B14F-4D97-AF65-F5344CB8AC3E}">
        <p14:creationId xmlns:p14="http://schemas.microsoft.com/office/powerpoint/2010/main" val="13548506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Group Top # 3 – Medium:</a:t>
            </a:r>
            <a:br>
              <a:rPr lang="en-US" sz="2000" dirty="0"/>
            </a:br>
            <a:r>
              <a:rPr lang="en-US" sz="2000" dirty="0"/>
              <a:t>Display every employee(oldest to youngest) who's birthday is in July using AdventureWorksDW2017</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85000" lnSpcReduction="20000"/>
          </a:bodyPr>
          <a:lstStyle/>
          <a:p>
            <a:r>
              <a:rPr lang="en-US" dirty="0"/>
              <a:t>Written by: Konrad Rakowski</a:t>
            </a:r>
          </a:p>
          <a:p>
            <a:r>
              <a:rPr lang="en-US" dirty="0"/>
              <a:t>Reasoning: Easy to read and understand, good usage of CTE to make query more readable and intuitive to understand</a:t>
            </a:r>
          </a:p>
        </p:txBody>
      </p:sp>
    </p:spTree>
    <p:extLst>
      <p:ext uri="{BB962C8B-B14F-4D97-AF65-F5344CB8AC3E}">
        <p14:creationId xmlns:p14="http://schemas.microsoft.com/office/powerpoint/2010/main" val="347667078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5" name="Content Placeholder 4">
            <a:extLst>
              <a:ext uri="{FF2B5EF4-FFF2-40B4-BE49-F238E27FC236}">
                <a16:creationId xmlns:a16="http://schemas.microsoft.com/office/drawing/2014/main" id="{60BF7F60-AEDF-49AF-AEE3-D496BEF10422}"/>
              </a:ext>
            </a:extLst>
          </p:cNvPr>
          <p:cNvPicPr>
            <a:picLocks noGrp="1" noChangeAspect="1"/>
          </p:cNvPicPr>
          <p:nvPr>
            <p:ph idx="1"/>
          </p:nvPr>
        </p:nvPicPr>
        <p:blipFill>
          <a:blip r:embed="rId2"/>
          <a:stretch>
            <a:fillRect/>
          </a:stretch>
        </p:blipFill>
        <p:spPr>
          <a:xfrm>
            <a:off x="3064213" y="2048427"/>
            <a:ext cx="3579778" cy="3843934"/>
          </a:xfrm>
        </p:spPr>
      </p:pic>
    </p:spTree>
    <p:extLst>
      <p:ext uri="{BB962C8B-B14F-4D97-AF65-F5344CB8AC3E}">
        <p14:creationId xmlns:p14="http://schemas.microsoft.com/office/powerpoint/2010/main" val="233848520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B9343-57CE-46AA-A1D9-33694B869656}"/>
              </a:ext>
            </a:extLst>
          </p:cNvPr>
          <p:cNvSpPr>
            <a:spLocks noGrp="1"/>
          </p:cNvSpPr>
          <p:nvPr>
            <p:ph type="title"/>
          </p:nvPr>
        </p:nvSpPr>
        <p:spPr/>
        <p:txBody>
          <a:bodyPr/>
          <a:lstStyle/>
          <a:p>
            <a:r>
              <a:rPr lang="en-US" dirty="0"/>
              <a:t>Group Worst 3 Queries</a:t>
            </a:r>
          </a:p>
        </p:txBody>
      </p:sp>
    </p:spTree>
    <p:extLst>
      <p:ext uri="{BB962C8B-B14F-4D97-AF65-F5344CB8AC3E}">
        <p14:creationId xmlns:p14="http://schemas.microsoft.com/office/powerpoint/2010/main" val="65485075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Group Worst # 1 – Medium:</a:t>
            </a:r>
            <a:br>
              <a:rPr lang="en-US" sz="2000" dirty="0"/>
            </a:br>
            <a:r>
              <a:rPr lang="en-US" sz="2000" dirty="0"/>
              <a:t>From </a:t>
            </a:r>
            <a:r>
              <a:rPr lang="en-US" sz="2000" dirty="0" err="1"/>
              <a:t>WideWorldImporters</a:t>
            </a:r>
            <a:r>
              <a:rPr lang="en-US" sz="2000" dirty="0"/>
              <a:t> find the regular customers who has average transaction amount above -5000 for the last 3 months of 2015</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85000" lnSpcReduction="20000"/>
          </a:bodyPr>
          <a:lstStyle/>
          <a:p>
            <a:r>
              <a:rPr lang="en-US" dirty="0"/>
              <a:t>Written by: </a:t>
            </a:r>
            <a:r>
              <a:rPr lang="en-US" dirty="0" err="1"/>
              <a:t>Mikhaiel</a:t>
            </a:r>
            <a:r>
              <a:rPr lang="en-US" dirty="0"/>
              <a:t> Gomes</a:t>
            </a:r>
          </a:p>
          <a:p>
            <a:r>
              <a:rPr lang="en-US" dirty="0"/>
              <a:t>Reasoning: From the REGEX clauses it is not apparent why the Wingtip and Tailspin are being avoided.</a:t>
            </a:r>
          </a:p>
        </p:txBody>
      </p:sp>
    </p:spTree>
    <p:extLst>
      <p:ext uri="{BB962C8B-B14F-4D97-AF65-F5344CB8AC3E}">
        <p14:creationId xmlns:p14="http://schemas.microsoft.com/office/powerpoint/2010/main" val="328350355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5" name="Content Placeholder 4">
            <a:extLst>
              <a:ext uri="{FF2B5EF4-FFF2-40B4-BE49-F238E27FC236}">
                <a16:creationId xmlns:a16="http://schemas.microsoft.com/office/drawing/2014/main" id="{A0D31370-523E-47C3-8682-E09BAB9FD1D0}"/>
              </a:ext>
            </a:extLst>
          </p:cNvPr>
          <p:cNvPicPr>
            <a:picLocks noGrp="1" noChangeAspect="1"/>
          </p:cNvPicPr>
          <p:nvPr>
            <p:ph idx="1"/>
          </p:nvPr>
        </p:nvPicPr>
        <p:blipFill>
          <a:blip r:embed="rId2"/>
          <a:stretch>
            <a:fillRect/>
          </a:stretch>
        </p:blipFill>
        <p:spPr>
          <a:xfrm>
            <a:off x="2276272" y="2155451"/>
            <a:ext cx="4863830" cy="3505628"/>
          </a:xfrm>
        </p:spPr>
      </p:pic>
    </p:spTree>
    <p:extLst>
      <p:ext uri="{BB962C8B-B14F-4D97-AF65-F5344CB8AC3E}">
        <p14:creationId xmlns:p14="http://schemas.microsoft.com/office/powerpoint/2010/main" val="177647983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Group Worst # 1 (Corrected)</a:t>
            </a:r>
            <a:endParaRPr lang="en-US" sz="2000" dirty="0"/>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77500" lnSpcReduction="20000"/>
          </a:bodyPr>
          <a:lstStyle/>
          <a:p>
            <a:r>
              <a:rPr lang="en-US" dirty="0"/>
              <a:t>Correction: </a:t>
            </a:r>
          </a:p>
          <a:p>
            <a:r>
              <a:rPr lang="en-US" sz="2100" dirty="0"/>
              <a:t>Used CTEs to improve readability and so maintainability of the Query. Removed use of a REGEX to determine what is "regular", instead check if part of group or not.</a:t>
            </a:r>
          </a:p>
        </p:txBody>
      </p:sp>
    </p:spTree>
    <p:extLst>
      <p:ext uri="{BB962C8B-B14F-4D97-AF65-F5344CB8AC3E}">
        <p14:creationId xmlns:p14="http://schemas.microsoft.com/office/powerpoint/2010/main" val="253056387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9" name="Content Placeholder 8">
            <a:extLst>
              <a:ext uri="{FF2B5EF4-FFF2-40B4-BE49-F238E27FC236}">
                <a16:creationId xmlns:a16="http://schemas.microsoft.com/office/drawing/2014/main" id="{EA483EA2-14AD-4976-AE1A-CD3BA6DB3F3F}"/>
              </a:ext>
            </a:extLst>
          </p:cNvPr>
          <p:cNvPicPr>
            <a:picLocks noGrp="1" noChangeAspect="1"/>
          </p:cNvPicPr>
          <p:nvPr>
            <p:ph idx="1"/>
          </p:nvPr>
        </p:nvPicPr>
        <p:blipFill>
          <a:blip r:embed="rId2"/>
          <a:stretch>
            <a:fillRect/>
          </a:stretch>
        </p:blipFill>
        <p:spPr>
          <a:xfrm>
            <a:off x="2655651" y="2097352"/>
            <a:ext cx="4248395" cy="3669069"/>
          </a:xfrm>
        </p:spPr>
      </p:pic>
    </p:spTree>
    <p:extLst>
      <p:ext uri="{BB962C8B-B14F-4D97-AF65-F5344CB8AC3E}">
        <p14:creationId xmlns:p14="http://schemas.microsoft.com/office/powerpoint/2010/main" val="19727603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Group Worst # 2 – Medium:</a:t>
            </a:r>
            <a:br>
              <a:rPr lang="en-US" sz="2000" dirty="0"/>
            </a:br>
            <a:r>
              <a:rPr lang="en-US" sz="2000" dirty="0"/>
              <a:t>Shows the details of all products that are priced below $100 using Northwinds2022TSQLV7</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62500" lnSpcReduction="20000"/>
          </a:bodyPr>
          <a:lstStyle/>
          <a:p>
            <a:r>
              <a:rPr lang="en-US" dirty="0"/>
              <a:t>Written by: Kevin Tang</a:t>
            </a:r>
          </a:p>
          <a:p>
            <a:r>
              <a:rPr lang="en-US" dirty="0"/>
              <a:t>Reasoning: </a:t>
            </a:r>
            <a:r>
              <a:rPr lang="en-US" sz="2100" dirty="0" err="1"/>
              <a:t>Uneccessary</a:t>
            </a:r>
            <a:r>
              <a:rPr lang="en-US" sz="2100" dirty="0"/>
              <a:t> subquery, did not specify what table each column belongs to (</a:t>
            </a:r>
            <a:r>
              <a:rPr lang="en-US" sz="2100" dirty="0" err="1"/>
              <a:t>ambiguitiy</a:t>
            </a:r>
            <a:r>
              <a:rPr lang="en-US" sz="2100" dirty="0"/>
              <a:t> concerns), and joining is completely pointless (and use of cross join could have led to erroneous output had it utilized attributes from other table)</a:t>
            </a:r>
          </a:p>
        </p:txBody>
      </p:sp>
    </p:spTree>
    <p:extLst>
      <p:ext uri="{BB962C8B-B14F-4D97-AF65-F5344CB8AC3E}">
        <p14:creationId xmlns:p14="http://schemas.microsoft.com/office/powerpoint/2010/main" val="216592102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5" name="Content Placeholder 4">
            <a:extLst>
              <a:ext uri="{FF2B5EF4-FFF2-40B4-BE49-F238E27FC236}">
                <a16:creationId xmlns:a16="http://schemas.microsoft.com/office/drawing/2014/main" id="{0C47CA77-4F32-47CC-AE50-40A43671489A}"/>
              </a:ext>
            </a:extLst>
          </p:cNvPr>
          <p:cNvPicPr>
            <a:picLocks noGrp="1" noChangeAspect="1"/>
          </p:cNvPicPr>
          <p:nvPr>
            <p:ph idx="1"/>
          </p:nvPr>
        </p:nvPicPr>
        <p:blipFill>
          <a:blip r:embed="rId2"/>
          <a:stretch>
            <a:fillRect/>
          </a:stretch>
        </p:blipFill>
        <p:spPr>
          <a:xfrm>
            <a:off x="2415477" y="3144913"/>
            <a:ext cx="5121084" cy="1912786"/>
          </a:xfrm>
        </p:spPr>
      </p:pic>
    </p:spTree>
    <p:extLst>
      <p:ext uri="{BB962C8B-B14F-4D97-AF65-F5344CB8AC3E}">
        <p14:creationId xmlns:p14="http://schemas.microsoft.com/office/powerpoint/2010/main" val="16787874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Group Worst # 2 (Corrected)</a:t>
            </a:r>
            <a:endParaRPr lang="en-US" sz="2000" dirty="0"/>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85000" lnSpcReduction="20000"/>
          </a:bodyPr>
          <a:lstStyle/>
          <a:p>
            <a:r>
              <a:rPr lang="en-US" dirty="0"/>
              <a:t>Correction: </a:t>
            </a:r>
          </a:p>
          <a:p>
            <a:r>
              <a:rPr lang="en-US" dirty="0"/>
              <a:t>Removed join, removed subquery, much more readable and maintainable now. Also properly specified what table a column is from</a:t>
            </a:r>
          </a:p>
        </p:txBody>
      </p:sp>
    </p:spTree>
    <p:extLst>
      <p:ext uri="{BB962C8B-B14F-4D97-AF65-F5344CB8AC3E}">
        <p14:creationId xmlns:p14="http://schemas.microsoft.com/office/powerpoint/2010/main" val="26644814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SSMS Output (673 Rows Affected)</a:t>
            </a:r>
          </a:p>
        </p:txBody>
      </p:sp>
      <p:pic>
        <p:nvPicPr>
          <p:cNvPr id="5" name="Content Placeholder 4">
            <a:extLst>
              <a:ext uri="{FF2B5EF4-FFF2-40B4-BE49-F238E27FC236}">
                <a16:creationId xmlns:a16="http://schemas.microsoft.com/office/drawing/2014/main" id="{D6F227DB-6EC5-42E9-AAF3-410A78265323}"/>
              </a:ext>
            </a:extLst>
          </p:cNvPr>
          <p:cNvPicPr>
            <a:picLocks noGrp="1" noChangeAspect="1"/>
          </p:cNvPicPr>
          <p:nvPr>
            <p:ph idx="1"/>
          </p:nvPr>
        </p:nvPicPr>
        <p:blipFill>
          <a:blip r:embed="rId2"/>
          <a:stretch>
            <a:fillRect/>
          </a:stretch>
        </p:blipFill>
        <p:spPr>
          <a:xfrm>
            <a:off x="677863" y="2916206"/>
            <a:ext cx="8596312" cy="2370200"/>
          </a:xfrm>
        </p:spPr>
      </p:pic>
    </p:spTree>
    <p:extLst>
      <p:ext uri="{BB962C8B-B14F-4D97-AF65-F5344CB8AC3E}">
        <p14:creationId xmlns:p14="http://schemas.microsoft.com/office/powerpoint/2010/main" val="3907427163"/>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5" name="Content Placeholder 4">
            <a:extLst>
              <a:ext uri="{FF2B5EF4-FFF2-40B4-BE49-F238E27FC236}">
                <a16:creationId xmlns:a16="http://schemas.microsoft.com/office/drawing/2014/main" id="{81213BEB-13DE-4A64-9A18-9FC106808F4C}"/>
              </a:ext>
            </a:extLst>
          </p:cNvPr>
          <p:cNvPicPr>
            <a:picLocks noGrp="1" noChangeAspect="1"/>
          </p:cNvPicPr>
          <p:nvPr>
            <p:ph idx="1"/>
          </p:nvPr>
        </p:nvPicPr>
        <p:blipFill>
          <a:blip r:embed="rId2"/>
          <a:stretch>
            <a:fillRect/>
          </a:stretch>
        </p:blipFill>
        <p:spPr>
          <a:xfrm>
            <a:off x="2810450" y="2996119"/>
            <a:ext cx="4155288" cy="2120630"/>
          </a:xfrm>
        </p:spPr>
      </p:pic>
    </p:spTree>
    <p:extLst>
      <p:ext uri="{BB962C8B-B14F-4D97-AF65-F5344CB8AC3E}">
        <p14:creationId xmlns:p14="http://schemas.microsoft.com/office/powerpoint/2010/main" val="120329562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Group Worst # 3 – Medium:</a:t>
            </a:r>
            <a:br>
              <a:rPr lang="en-US" sz="2000" dirty="0"/>
            </a:br>
            <a:r>
              <a:rPr lang="en-US" sz="2000" dirty="0"/>
              <a:t>How much has every supplier sold using Northwinds2022TSQLV7?</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85000" lnSpcReduction="20000"/>
          </a:bodyPr>
          <a:lstStyle/>
          <a:p>
            <a:r>
              <a:rPr lang="en-US" dirty="0"/>
              <a:t>Written by: Timothy </a:t>
            </a:r>
            <a:r>
              <a:rPr lang="en-US" dirty="0" err="1"/>
              <a:t>Dakis</a:t>
            </a:r>
            <a:endParaRPr lang="en-US" dirty="0"/>
          </a:p>
          <a:p>
            <a:r>
              <a:rPr lang="en-US" dirty="0"/>
              <a:t>Use of CTE largely </a:t>
            </a:r>
            <a:r>
              <a:rPr lang="en-US" dirty="0" err="1"/>
              <a:t>unneccessary</a:t>
            </a:r>
            <a:r>
              <a:rPr lang="en-US" dirty="0"/>
              <a:t>, just reduces readability as opposed to improving it as is the goal with CTEs</a:t>
            </a:r>
          </a:p>
        </p:txBody>
      </p:sp>
    </p:spTree>
    <p:extLst>
      <p:ext uri="{BB962C8B-B14F-4D97-AF65-F5344CB8AC3E}">
        <p14:creationId xmlns:p14="http://schemas.microsoft.com/office/powerpoint/2010/main" val="28238498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5" name="Content Placeholder 4">
            <a:extLst>
              <a:ext uri="{FF2B5EF4-FFF2-40B4-BE49-F238E27FC236}">
                <a16:creationId xmlns:a16="http://schemas.microsoft.com/office/drawing/2014/main" id="{B4F42918-28C3-4E9F-AF95-2144B3916B28}"/>
              </a:ext>
            </a:extLst>
          </p:cNvPr>
          <p:cNvPicPr>
            <a:picLocks noGrp="1" noChangeAspect="1"/>
          </p:cNvPicPr>
          <p:nvPr>
            <p:ph idx="1"/>
          </p:nvPr>
        </p:nvPicPr>
        <p:blipFill>
          <a:blip r:embed="rId2"/>
          <a:stretch>
            <a:fillRect/>
          </a:stretch>
        </p:blipFill>
        <p:spPr>
          <a:xfrm>
            <a:off x="2830750" y="2427797"/>
            <a:ext cx="4143982" cy="3232691"/>
          </a:xfrm>
        </p:spPr>
      </p:pic>
    </p:spTree>
    <p:extLst>
      <p:ext uri="{BB962C8B-B14F-4D97-AF65-F5344CB8AC3E}">
        <p14:creationId xmlns:p14="http://schemas.microsoft.com/office/powerpoint/2010/main" val="270571985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Group Worst # 3 (Corrected)</a:t>
            </a:r>
            <a:endParaRPr lang="en-US" sz="2000" dirty="0"/>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85000" lnSpcReduction="10000"/>
          </a:bodyPr>
          <a:lstStyle/>
          <a:p>
            <a:r>
              <a:rPr lang="en-US" dirty="0"/>
              <a:t>Correction: </a:t>
            </a:r>
          </a:p>
          <a:p>
            <a:r>
              <a:rPr lang="en-US" dirty="0"/>
              <a:t>Removal of CTE with just a direct 3 table join makes the query more readable</a:t>
            </a:r>
          </a:p>
        </p:txBody>
      </p:sp>
    </p:spTree>
    <p:extLst>
      <p:ext uri="{BB962C8B-B14F-4D97-AF65-F5344CB8AC3E}">
        <p14:creationId xmlns:p14="http://schemas.microsoft.com/office/powerpoint/2010/main" val="147068508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5" name="Content Placeholder 4">
            <a:extLst>
              <a:ext uri="{FF2B5EF4-FFF2-40B4-BE49-F238E27FC236}">
                <a16:creationId xmlns:a16="http://schemas.microsoft.com/office/drawing/2014/main" id="{9C7368C0-9EE4-4B27-9042-CD5A7C246AE0}"/>
              </a:ext>
            </a:extLst>
          </p:cNvPr>
          <p:cNvPicPr>
            <a:picLocks noGrp="1" noChangeAspect="1"/>
          </p:cNvPicPr>
          <p:nvPr>
            <p:ph idx="1"/>
          </p:nvPr>
        </p:nvPicPr>
        <p:blipFill>
          <a:blip r:embed="rId2"/>
          <a:stretch>
            <a:fillRect/>
          </a:stretch>
        </p:blipFill>
        <p:spPr>
          <a:xfrm>
            <a:off x="2461098" y="2557374"/>
            <a:ext cx="4737369" cy="2908314"/>
          </a:xfrm>
        </p:spPr>
      </p:pic>
    </p:spTree>
    <p:extLst>
      <p:ext uri="{BB962C8B-B14F-4D97-AF65-F5344CB8AC3E}">
        <p14:creationId xmlns:p14="http://schemas.microsoft.com/office/powerpoint/2010/main" val="16780714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5" name="Content Placeholder 4">
            <a:extLst>
              <a:ext uri="{FF2B5EF4-FFF2-40B4-BE49-F238E27FC236}">
                <a16:creationId xmlns:a16="http://schemas.microsoft.com/office/drawing/2014/main" id="{38DE1C02-5268-4469-959D-BEBD44335076}"/>
              </a:ext>
            </a:extLst>
          </p:cNvPr>
          <p:cNvPicPr>
            <a:picLocks noGrp="1" noChangeAspect="1"/>
          </p:cNvPicPr>
          <p:nvPr>
            <p:ph idx="1"/>
          </p:nvPr>
        </p:nvPicPr>
        <p:blipFill>
          <a:blip r:embed="rId2"/>
          <a:stretch>
            <a:fillRect/>
          </a:stretch>
        </p:blipFill>
        <p:spPr>
          <a:xfrm>
            <a:off x="1995630" y="2160588"/>
            <a:ext cx="5960778" cy="3881437"/>
          </a:xfrm>
        </p:spPr>
      </p:pic>
    </p:spTree>
    <p:extLst>
      <p:ext uri="{BB962C8B-B14F-4D97-AF65-F5344CB8AC3E}">
        <p14:creationId xmlns:p14="http://schemas.microsoft.com/office/powerpoint/2010/main" val="222680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5" name="Content Placeholder 4">
            <a:extLst>
              <a:ext uri="{FF2B5EF4-FFF2-40B4-BE49-F238E27FC236}">
                <a16:creationId xmlns:a16="http://schemas.microsoft.com/office/drawing/2014/main" id="{8CD3E754-EA1D-4B0B-B4F9-11F978A703C8}"/>
              </a:ext>
            </a:extLst>
          </p:cNvPr>
          <p:cNvPicPr>
            <a:picLocks noGrp="1" noChangeAspect="1"/>
          </p:cNvPicPr>
          <p:nvPr>
            <p:ph idx="1"/>
          </p:nvPr>
        </p:nvPicPr>
        <p:blipFill>
          <a:blip r:embed="rId2"/>
          <a:stretch>
            <a:fillRect/>
          </a:stretch>
        </p:blipFill>
        <p:spPr>
          <a:xfrm>
            <a:off x="2701252" y="2207572"/>
            <a:ext cx="4549534" cy="3787468"/>
          </a:xfrm>
        </p:spPr>
      </p:pic>
    </p:spTree>
    <p:extLst>
      <p:ext uri="{BB962C8B-B14F-4D97-AF65-F5344CB8AC3E}">
        <p14:creationId xmlns:p14="http://schemas.microsoft.com/office/powerpoint/2010/main" val="2625997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Top # 3 - Problem 16 (Complex): </a:t>
            </a:r>
            <a:br>
              <a:rPr lang="en-US" sz="2000" dirty="0"/>
            </a:br>
            <a:r>
              <a:rPr lang="en-US" sz="2000" dirty="0"/>
              <a:t>What type of product is ordered most often per customer country using Northwinds2022TSQLV7</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77500" lnSpcReduction="20000"/>
          </a:bodyPr>
          <a:lstStyle/>
          <a:p>
            <a:r>
              <a:rPr lang="en-US" dirty="0"/>
              <a:t>Reasoning: </a:t>
            </a:r>
          </a:p>
          <a:p>
            <a:r>
              <a:rPr lang="en-US" dirty="0"/>
              <a:t>While a bit messy I think this query is pretty interesting and has a somewhat decent logical flow to it, utilizing CTE and functions and a subquery to break down the top per country</a:t>
            </a:r>
          </a:p>
        </p:txBody>
      </p:sp>
    </p:spTree>
    <p:extLst>
      <p:ext uri="{BB962C8B-B14F-4D97-AF65-F5344CB8AC3E}">
        <p14:creationId xmlns:p14="http://schemas.microsoft.com/office/powerpoint/2010/main" val="3988223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A18A7-2C06-45B6-9619-8EFE2FFFD96F}"/>
              </a:ext>
            </a:extLst>
          </p:cNvPr>
          <p:cNvSpPr>
            <a:spLocks noGrp="1"/>
          </p:cNvSpPr>
          <p:nvPr>
            <p:ph type="title"/>
          </p:nvPr>
        </p:nvSpPr>
        <p:spPr/>
        <p:txBody>
          <a:bodyPr/>
          <a:lstStyle/>
          <a:p>
            <a:r>
              <a:rPr lang="en-US" dirty="0"/>
              <a:t>Custom Function #1 Used: </a:t>
            </a:r>
            <a:r>
              <a:rPr lang="en-US" dirty="0" err="1"/>
              <a:t>GetProductCategory</a:t>
            </a:r>
            <a:endParaRPr lang="en-US" dirty="0"/>
          </a:p>
        </p:txBody>
      </p:sp>
      <p:pic>
        <p:nvPicPr>
          <p:cNvPr id="6" name="Content Placeholder 5">
            <a:extLst>
              <a:ext uri="{FF2B5EF4-FFF2-40B4-BE49-F238E27FC236}">
                <a16:creationId xmlns:a16="http://schemas.microsoft.com/office/drawing/2014/main" id="{1BC588C7-59CD-4E36-85CC-9DD06B7BB527}"/>
              </a:ext>
            </a:extLst>
          </p:cNvPr>
          <p:cNvPicPr>
            <a:picLocks noGrp="1" noChangeAspect="1"/>
          </p:cNvPicPr>
          <p:nvPr>
            <p:ph idx="1"/>
          </p:nvPr>
        </p:nvPicPr>
        <p:blipFill>
          <a:blip r:embed="rId2"/>
          <a:stretch>
            <a:fillRect/>
          </a:stretch>
        </p:blipFill>
        <p:spPr>
          <a:xfrm>
            <a:off x="3103123" y="2218007"/>
            <a:ext cx="3511532" cy="3531040"/>
          </a:xfrm>
        </p:spPr>
      </p:pic>
    </p:spTree>
    <p:extLst>
      <p:ext uri="{BB962C8B-B14F-4D97-AF65-F5344CB8AC3E}">
        <p14:creationId xmlns:p14="http://schemas.microsoft.com/office/powerpoint/2010/main" val="44537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446D41-2E35-407A-A9B7-68D5921CC1F2}"/>
              </a:ext>
            </a:extLst>
          </p:cNvPr>
          <p:cNvSpPr>
            <a:spLocks noGrp="1"/>
          </p:cNvSpPr>
          <p:nvPr>
            <p:ph type="title"/>
          </p:nvPr>
        </p:nvSpPr>
        <p:spPr/>
        <p:txBody>
          <a:bodyPr/>
          <a:lstStyle/>
          <a:p>
            <a:r>
              <a:rPr lang="en-US" dirty="0"/>
              <a:t>March 1</a:t>
            </a:r>
            <a:r>
              <a:rPr lang="en-US" baseline="30000" dirty="0"/>
              <a:t>st</a:t>
            </a:r>
            <a:r>
              <a:rPr lang="en-US" dirty="0"/>
              <a:t> 2022 Meeting Summary</a:t>
            </a:r>
          </a:p>
        </p:txBody>
      </p:sp>
      <p:pic>
        <p:nvPicPr>
          <p:cNvPr id="7" name="Content Placeholder 6">
            <a:extLst>
              <a:ext uri="{FF2B5EF4-FFF2-40B4-BE49-F238E27FC236}">
                <a16:creationId xmlns:a16="http://schemas.microsoft.com/office/drawing/2014/main" id="{8993852F-32D4-4E87-9CCC-D8A9537BA8DF}"/>
              </a:ext>
            </a:extLst>
          </p:cNvPr>
          <p:cNvPicPr>
            <a:picLocks noGrp="1" noChangeAspect="1"/>
          </p:cNvPicPr>
          <p:nvPr>
            <p:ph idx="1"/>
          </p:nvPr>
        </p:nvPicPr>
        <p:blipFill>
          <a:blip r:embed="rId2"/>
          <a:stretch>
            <a:fillRect/>
          </a:stretch>
        </p:blipFill>
        <p:spPr>
          <a:xfrm>
            <a:off x="2149813" y="1653669"/>
            <a:ext cx="5544766" cy="4802049"/>
          </a:xfrm>
        </p:spPr>
      </p:pic>
    </p:spTree>
    <p:extLst>
      <p:ext uri="{BB962C8B-B14F-4D97-AF65-F5344CB8AC3E}">
        <p14:creationId xmlns:p14="http://schemas.microsoft.com/office/powerpoint/2010/main" val="42896536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6" name="Content Placeholder 5">
            <a:extLst>
              <a:ext uri="{FF2B5EF4-FFF2-40B4-BE49-F238E27FC236}">
                <a16:creationId xmlns:a16="http://schemas.microsoft.com/office/drawing/2014/main" id="{3E8819EC-C09C-4395-B5EA-8050598A04BD}"/>
              </a:ext>
            </a:extLst>
          </p:cNvPr>
          <p:cNvPicPr>
            <a:picLocks noGrp="1" noChangeAspect="1"/>
          </p:cNvPicPr>
          <p:nvPr>
            <p:ph idx="1"/>
          </p:nvPr>
        </p:nvPicPr>
        <p:blipFill>
          <a:blip r:embed="rId2"/>
          <a:stretch>
            <a:fillRect/>
          </a:stretch>
        </p:blipFill>
        <p:spPr>
          <a:xfrm>
            <a:off x="2509736" y="1678570"/>
            <a:ext cx="4581728" cy="4500831"/>
          </a:xfrm>
        </p:spPr>
      </p:pic>
    </p:spTree>
    <p:extLst>
      <p:ext uri="{BB962C8B-B14F-4D97-AF65-F5344CB8AC3E}">
        <p14:creationId xmlns:p14="http://schemas.microsoft.com/office/powerpoint/2010/main" val="15333362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7" name="Content Placeholder 6">
            <a:extLst>
              <a:ext uri="{FF2B5EF4-FFF2-40B4-BE49-F238E27FC236}">
                <a16:creationId xmlns:a16="http://schemas.microsoft.com/office/drawing/2014/main" id="{89BED1AF-2D02-4DB6-BC60-18EBC9D720C8}"/>
              </a:ext>
            </a:extLst>
          </p:cNvPr>
          <p:cNvPicPr>
            <a:picLocks noGrp="1" noChangeAspect="1"/>
          </p:cNvPicPr>
          <p:nvPr>
            <p:ph idx="1"/>
          </p:nvPr>
        </p:nvPicPr>
        <p:blipFill>
          <a:blip r:embed="rId2"/>
          <a:stretch>
            <a:fillRect/>
          </a:stretch>
        </p:blipFill>
        <p:spPr>
          <a:xfrm>
            <a:off x="1901082" y="2325692"/>
            <a:ext cx="6149873" cy="3551228"/>
          </a:xfrm>
        </p:spPr>
      </p:pic>
    </p:spTree>
    <p:extLst>
      <p:ext uri="{BB962C8B-B14F-4D97-AF65-F5344CB8AC3E}">
        <p14:creationId xmlns:p14="http://schemas.microsoft.com/office/powerpoint/2010/main" val="2243582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9" name="Content Placeholder 8">
            <a:extLst>
              <a:ext uri="{FF2B5EF4-FFF2-40B4-BE49-F238E27FC236}">
                <a16:creationId xmlns:a16="http://schemas.microsoft.com/office/drawing/2014/main" id="{0F5FACDB-EB16-4FCA-9872-EBFDD861FC61}"/>
              </a:ext>
            </a:extLst>
          </p:cNvPr>
          <p:cNvPicPr>
            <a:picLocks noGrp="1" noChangeAspect="1"/>
          </p:cNvPicPr>
          <p:nvPr>
            <p:ph idx="1"/>
          </p:nvPr>
        </p:nvPicPr>
        <p:blipFill>
          <a:blip r:embed="rId2"/>
          <a:stretch>
            <a:fillRect/>
          </a:stretch>
        </p:blipFill>
        <p:spPr>
          <a:xfrm>
            <a:off x="2013626" y="1922748"/>
            <a:ext cx="5826868" cy="4285108"/>
          </a:xfrm>
        </p:spPr>
      </p:pic>
    </p:spTree>
    <p:extLst>
      <p:ext uri="{BB962C8B-B14F-4D97-AF65-F5344CB8AC3E}">
        <p14:creationId xmlns:p14="http://schemas.microsoft.com/office/powerpoint/2010/main" val="1129609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extLst>
              <p:ext uri="{D42A27DB-BD31-4B8C-83A1-F6EECF244321}">
                <p14:modId xmlns:p14="http://schemas.microsoft.com/office/powerpoint/2010/main" val="3769882841"/>
              </p:ext>
            </p:extLst>
          </p:nvPr>
        </p:nvGraphicFramePr>
        <p:xfrm>
          <a:off x="677863" y="2160588"/>
          <a:ext cx="8596312" cy="138176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a:t>Customer</a:t>
                      </a:r>
                    </a:p>
                  </a:txBody>
                  <a:tcPr/>
                </a:tc>
                <a:tc>
                  <a:txBody>
                    <a:bodyPr/>
                    <a:lstStyle/>
                    <a:p>
                      <a:r>
                        <a:rPr lang="en-US" dirty="0" err="1"/>
                        <a:t>CustomerCountry</a:t>
                      </a:r>
                      <a:endParaRPr lang="en-US" dirty="0"/>
                    </a:p>
                  </a:txBody>
                  <a:tcPr/>
                </a:tc>
                <a:extLst>
                  <a:ext uri="{0D108BD9-81ED-4DB2-BD59-A6C34878D82A}">
                    <a16:rowId xmlns:a16="http://schemas.microsoft.com/office/drawing/2014/main" val="1227456315"/>
                  </a:ext>
                </a:extLst>
              </a:tr>
              <a:tr h="370840">
                <a:tc>
                  <a:txBody>
                    <a:bodyPr/>
                    <a:lstStyle/>
                    <a:p>
                      <a:r>
                        <a:rPr lang="en-US" dirty="0"/>
                        <a:t>Derived</a:t>
                      </a:r>
                    </a:p>
                  </a:txBody>
                  <a:tcPr/>
                </a:tc>
                <a:tc>
                  <a:txBody>
                    <a:bodyPr/>
                    <a:lstStyle/>
                    <a:p>
                      <a:r>
                        <a:rPr lang="en-US" dirty="0" err="1"/>
                        <a:t>ProductType</a:t>
                      </a:r>
                      <a:endParaRPr lang="en-US" dirty="0"/>
                    </a:p>
                    <a:p>
                      <a:r>
                        <a:rPr lang="en-US" dirty="0" err="1"/>
                        <a:t>TimesOrdered</a:t>
                      </a:r>
                      <a:endParaRPr lang="en-US" dirty="0"/>
                    </a:p>
                  </a:txBody>
                  <a:tcPr/>
                </a:tc>
                <a:extLst>
                  <a:ext uri="{0D108BD9-81ED-4DB2-BD59-A6C34878D82A}">
                    <a16:rowId xmlns:a16="http://schemas.microsoft.com/office/drawing/2014/main" val="2261808824"/>
                  </a:ext>
                </a:extLst>
              </a:tr>
            </a:tbl>
          </a:graphicData>
        </a:graphic>
      </p:graphicFrame>
    </p:spTree>
    <p:extLst>
      <p:ext uri="{BB962C8B-B14F-4D97-AF65-F5344CB8AC3E}">
        <p14:creationId xmlns:p14="http://schemas.microsoft.com/office/powerpoint/2010/main" val="2150021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5B21-FB70-49DB-9B67-2FA1C4A752D8}"/>
              </a:ext>
            </a:extLst>
          </p:cNvPr>
          <p:cNvSpPr>
            <a:spLocks noGrp="1"/>
          </p:cNvSpPr>
          <p:nvPr>
            <p:ph type="title"/>
          </p:nvPr>
        </p:nvSpPr>
        <p:spPr/>
        <p:txBody>
          <a:bodyPr/>
          <a:lstStyle/>
          <a:p>
            <a:r>
              <a:rPr lang="en-US" dirty="0"/>
              <a:t>Informatic Table: Projection Sorting</a:t>
            </a:r>
          </a:p>
        </p:txBody>
      </p:sp>
      <p:graphicFrame>
        <p:nvGraphicFramePr>
          <p:cNvPr id="5" name="Table 5">
            <a:extLst>
              <a:ext uri="{FF2B5EF4-FFF2-40B4-BE49-F238E27FC236}">
                <a16:creationId xmlns:a16="http://schemas.microsoft.com/office/drawing/2014/main" id="{22ADAAB4-3B57-4DC8-97E0-3F41CD22DD75}"/>
              </a:ext>
            </a:extLst>
          </p:cNvPr>
          <p:cNvGraphicFramePr>
            <a:graphicFrameLocks noGrp="1"/>
          </p:cNvGraphicFramePr>
          <p:nvPr>
            <p:ph idx="1"/>
            <p:extLst>
              <p:ext uri="{D42A27DB-BD31-4B8C-83A1-F6EECF244321}">
                <p14:modId xmlns:p14="http://schemas.microsoft.com/office/powerpoint/2010/main" val="754411237"/>
              </p:ext>
            </p:extLst>
          </p:nvPr>
        </p:nvGraphicFramePr>
        <p:xfrm>
          <a:off x="677863" y="2160588"/>
          <a:ext cx="8596311" cy="74168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3369272321"/>
                    </a:ext>
                  </a:extLst>
                </a:gridCol>
                <a:gridCol w="2865437">
                  <a:extLst>
                    <a:ext uri="{9D8B030D-6E8A-4147-A177-3AD203B41FA5}">
                      <a16:colId xmlns:a16="http://schemas.microsoft.com/office/drawing/2014/main" val="1251602975"/>
                    </a:ext>
                  </a:extLst>
                </a:gridCol>
                <a:gridCol w="2865437">
                  <a:extLst>
                    <a:ext uri="{9D8B030D-6E8A-4147-A177-3AD203B41FA5}">
                      <a16:colId xmlns:a16="http://schemas.microsoft.com/office/drawing/2014/main" val="2997395206"/>
                    </a:ext>
                  </a:extLst>
                </a:gridCol>
              </a:tblGrid>
              <a:tr h="370840">
                <a:tc>
                  <a:txBody>
                    <a:bodyPr/>
                    <a:lstStyle/>
                    <a:p>
                      <a:r>
                        <a:rPr lang="en-US" dirty="0"/>
                        <a:t>Table Name</a:t>
                      </a:r>
                    </a:p>
                  </a:txBody>
                  <a:tcPr/>
                </a:tc>
                <a:tc>
                  <a:txBody>
                    <a:bodyPr/>
                    <a:lstStyle/>
                    <a:p>
                      <a:r>
                        <a:rPr lang="en-US" dirty="0"/>
                        <a:t>Column Name</a:t>
                      </a:r>
                    </a:p>
                  </a:txBody>
                  <a:tcPr/>
                </a:tc>
                <a:tc>
                  <a:txBody>
                    <a:bodyPr/>
                    <a:lstStyle/>
                    <a:p>
                      <a:r>
                        <a:rPr lang="en-US" dirty="0"/>
                        <a:t>Sort Order</a:t>
                      </a:r>
                    </a:p>
                  </a:txBody>
                  <a:tcPr/>
                </a:tc>
                <a:extLst>
                  <a:ext uri="{0D108BD9-81ED-4DB2-BD59-A6C34878D82A}">
                    <a16:rowId xmlns:a16="http://schemas.microsoft.com/office/drawing/2014/main" val="2148369342"/>
                  </a:ext>
                </a:extLst>
              </a:tr>
              <a:tr h="370840">
                <a:tc>
                  <a:txBody>
                    <a:bodyPr/>
                    <a:lstStyle/>
                    <a:p>
                      <a:r>
                        <a:rPr lang="en-US" dirty="0"/>
                        <a:t>Derived</a:t>
                      </a:r>
                    </a:p>
                  </a:txBody>
                  <a:tcPr/>
                </a:tc>
                <a:tc>
                  <a:txBody>
                    <a:bodyPr/>
                    <a:lstStyle/>
                    <a:p>
                      <a:r>
                        <a:rPr lang="en-US" dirty="0"/>
                        <a:t>COUNT(</a:t>
                      </a:r>
                      <a:r>
                        <a:rPr lang="en-US" dirty="0" err="1"/>
                        <a:t>ProductId</a:t>
                      </a:r>
                      <a:r>
                        <a:rPr lang="en-US" dirty="0"/>
                        <a:t>)</a:t>
                      </a:r>
                    </a:p>
                  </a:txBody>
                  <a:tcPr/>
                </a:tc>
                <a:tc>
                  <a:txBody>
                    <a:bodyPr/>
                    <a:lstStyle/>
                    <a:p>
                      <a:r>
                        <a:rPr lang="en-US" dirty="0"/>
                        <a:t>DESC</a:t>
                      </a:r>
                    </a:p>
                  </a:txBody>
                  <a:tcPr/>
                </a:tc>
                <a:extLst>
                  <a:ext uri="{0D108BD9-81ED-4DB2-BD59-A6C34878D82A}">
                    <a16:rowId xmlns:a16="http://schemas.microsoft.com/office/drawing/2014/main" val="3564118150"/>
                  </a:ext>
                </a:extLst>
              </a:tr>
            </a:tbl>
          </a:graphicData>
        </a:graphic>
      </p:graphicFrame>
    </p:spTree>
    <p:extLst>
      <p:ext uri="{BB962C8B-B14F-4D97-AF65-F5344CB8AC3E}">
        <p14:creationId xmlns:p14="http://schemas.microsoft.com/office/powerpoint/2010/main" val="34740356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SSMS Output (22 Rows Affected)</a:t>
            </a:r>
          </a:p>
        </p:txBody>
      </p:sp>
      <p:pic>
        <p:nvPicPr>
          <p:cNvPr id="5" name="Content Placeholder 4">
            <a:extLst>
              <a:ext uri="{FF2B5EF4-FFF2-40B4-BE49-F238E27FC236}">
                <a16:creationId xmlns:a16="http://schemas.microsoft.com/office/drawing/2014/main" id="{84355468-3760-4A50-9D42-A8E77F46D4C6}"/>
              </a:ext>
            </a:extLst>
          </p:cNvPr>
          <p:cNvPicPr>
            <a:picLocks noGrp="1" noChangeAspect="1"/>
          </p:cNvPicPr>
          <p:nvPr>
            <p:ph idx="1"/>
          </p:nvPr>
        </p:nvPicPr>
        <p:blipFill>
          <a:blip r:embed="rId2"/>
          <a:stretch>
            <a:fillRect/>
          </a:stretch>
        </p:blipFill>
        <p:spPr>
          <a:xfrm>
            <a:off x="677863" y="2889902"/>
            <a:ext cx="8596312" cy="2422808"/>
          </a:xfrm>
        </p:spPr>
      </p:pic>
    </p:spTree>
    <p:extLst>
      <p:ext uri="{BB962C8B-B14F-4D97-AF65-F5344CB8AC3E}">
        <p14:creationId xmlns:p14="http://schemas.microsoft.com/office/powerpoint/2010/main" val="684276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5" name="Content Placeholder 4">
            <a:extLst>
              <a:ext uri="{FF2B5EF4-FFF2-40B4-BE49-F238E27FC236}">
                <a16:creationId xmlns:a16="http://schemas.microsoft.com/office/drawing/2014/main" id="{C2D6D72A-C370-46DC-89F1-A5400AD53AA1}"/>
              </a:ext>
            </a:extLst>
          </p:cNvPr>
          <p:cNvPicPr>
            <a:picLocks noGrp="1" noChangeAspect="1"/>
          </p:cNvPicPr>
          <p:nvPr>
            <p:ph idx="1"/>
          </p:nvPr>
        </p:nvPicPr>
        <p:blipFill>
          <a:blip r:embed="rId2"/>
          <a:stretch>
            <a:fillRect/>
          </a:stretch>
        </p:blipFill>
        <p:spPr>
          <a:xfrm>
            <a:off x="1971667" y="2159540"/>
            <a:ext cx="6007083" cy="3882485"/>
          </a:xfrm>
        </p:spPr>
      </p:pic>
    </p:spTree>
    <p:extLst>
      <p:ext uri="{BB962C8B-B14F-4D97-AF65-F5344CB8AC3E}">
        <p14:creationId xmlns:p14="http://schemas.microsoft.com/office/powerpoint/2010/main" val="27702916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5" name="Content Placeholder 4">
            <a:extLst>
              <a:ext uri="{FF2B5EF4-FFF2-40B4-BE49-F238E27FC236}">
                <a16:creationId xmlns:a16="http://schemas.microsoft.com/office/drawing/2014/main" id="{0C978E4B-7AA0-4CE1-9133-272EECB82FF1}"/>
              </a:ext>
            </a:extLst>
          </p:cNvPr>
          <p:cNvPicPr>
            <a:picLocks noGrp="1" noChangeAspect="1"/>
          </p:cNvPicPr>
          <p:nvPr>
            <p:ph idx="1"/>
          </p:nvPr>
        </p:nvPicPr>
        <p:blipFill>
          <a:blip r:embed="rId2"/>
          <a:stretch>
            <a:fillRect/>
          </a:stretch>
        </p:blipFill>
        <p:spPr>
          <a:xfrm>
            <a:off x="2735545" y="2222813"/>
            <a:ext cx="4480948" cy="3756986"/>
          </a:xfrm>
        </p:spPr>
      </p:pic>
    </p:spTree>
    <p:extLst>
      <p:ext uri="{BB962C8B-B14F-4D97-AF65-F5344CB8AC3E}">
        <p14:creationId xmlns:p14="http://schemas.microsoft.com/office/powerpoint/2010/main" val="12451173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B9343-57CE-46AA-A1D9-33694B869656}"/>
              </a:ext>
            </a:extLst>
          </p:cNvPr>
          <p:cNvSpPr>
            <a:spLocks noGrp="1"/>
          </p:cNvSpPr>
          <p:nvPr>
            <p:ph type="title"/>
          </p:nvPr>
        </p:nvSpPr>
        <p:spPr/>
        <p:txBody>
          <a:bodyPr/>
          <a:lstStyle/>
          <a:p>
            <a:r>
              <a:rPr lang="en-US" dirty="0"/>
              <a:t>Worst </a:t>
            </a:r>
            <a:r>
              <a:rPr lang="en-US"/>
              <a:t>3 Queries </a:t>
            </a:r>
            <a:r>
              <a:rPr lang="en-US" dirty="0"/>
              <a:t>of Timothy </a:t>
            </a:r>
            <a:r>
              <a:rPr lang="en-US" dirty="0" err="1"/>
              <a:t>Dakis</a:t>
            </a:r>
            <a:endParaRPr lang="en-US" dirty="0"/>
          </a:p>
        </p:txBody>
      </p:sp>
    </p:spTree>
    <p:extLst>
      <p:ext uri="{BB962C8B-B14F-4D97-AF65-F5344CB8AC3E}">
        <p14:creationId xmlns:p14="http://schemas.microsoft.com/office/powerpoint/2010/main" val="33727224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Worst # 1 - Problem 02 (Simple): </a:t>
            </a:r>
            <a:br>
              <a:rPr lang="en-US" sz="2000" dirty="0"/>
            </a:br>
            <a:r>
              <a:rPr lang="en-US" sz="2000" dirty="0"/>
              <a:t>What products need to be reordered (replenished) using AdventureWorks2017?</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77500" lnSpcReduction="20000"/>
          </a:bodyPr>
          <a:lstStyle/>
          <a:p>
            <a:r>
              <a:rPr lang="en-US" dirty="0"/>
              <a:t>Reasoning: </a:t>
            </a:r>
          </a:p>
          <a:p>
            <a:r>
              <a:rPr lang="en-US" sz="2100" dirty="0"/>
              <a:t>While required, it just does not make sense to group by </a:t>
            </a:r>
            <a:r>
              <a:rPr lang="en-US" sz="2100" dirty="0" err="1"/>
              <a:t>ReorderPoint</a:t>
            </a:r>
            <a:r>
              <a:rPr lang="en-US" sz="2100" dirty="0"/>
              <a:t> even though it does not negatively affect outcome as </a:t>
            </a:r>
            <a:r>
              <a:rPr lang="en-US" sz="2100" dirty="0" err="1"/>
              <a:t>ReorderPoint</a:t>
            </a:r>
            <a:r>
              <a:rPr lang="en-US" sz="2100" dirty="0"/>
              <a:t> for each </a:t>
            </a:r>
            <a:r>
              <a:rPr lang="en-US" sz="2100" dirty="0" err="1"/>
              <a:t>ProductId</a:t>
            </a:r>
            <a:r>
              <a:rPr lang="en-US" sz="2100" dirty="0"/>
              <a:t> is the same</a:t>
            </a:r>
          </a:p>
        </p:txBody>
      </p:sp>
    </p:spTree>
    <p:extLst>
      <p:ext uri="{BB962C8B-B14F-4D97-AF65-F5344CB8AC3E}">
        <p14:creationId xmlns:p14="http://schemas.microsoft.com/office/powerpoint/2010/main" val="3507682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E847-D083-4E0E-9B4A-6731D7F54A78}"/>
              </a:ext>
            </a:extLst>
          </p:cNvPr>
          <p:cNvSpPr>
            <a:spLocks noGrp="1"/>
          </p:cNvSpPr>
          <p:nvPr>
            <p:ph type="title"/>
          </p:nvPr>
        </p:nvSpPr>
        <p:spPr/>
        <p:txBody>
          <a:bodyPr/>
          <a:lstStyle/>
          <a:p>
            <a:r>
              <a:rPr lang="en-US" dirty="0"/>
              <a:t>In Lieu of Regularly Scheduled Meetings…</a:t>
            </a:r>
          </a:p>
        </p:txBody>
      </p:sp>
      <p:sp>
        <p:nvSpPr>
          <p:cNvPr id="3" name="Content Placeholder 2">
            <a:extLst>
              <a:ext uri="{FF2B5EF4-FFF2-40B4-BE49-F238E27FC236}">
                <a16:creationId xmlns:a16="http://schemas.microsoft.com/office/drawing/2014/main" id="{B04B168C-6B91-4081-8C6C-12E444570884}"/>
              </a:ext>
            </a:extLst>
          </p:cNvPr>
          <p:cNvSpPr>
            <a:spLocks noGrp="1"/>
          </p:cNvSpPr>
          <p:nvPr>
            <p:ph idx="1"/>
          </p:nvPr>
        </p:nvSpPr>
        <p:spPr/>
        <p:txBody>
          <a:bodyPr/>
          <a:lstStyle/>
          <a:p>
            <a:r>
              <a:rPr lang="en-US" dirty="0"/>
              <a:t>We utilized Discord to organize and manage parts of the project and deadlines</a:t>
            </a:r>
          </a:p>
          <a:p>
            <a:endParaRPr lang="en-US" dirty="0"/>
          </a:p>
        </p:txBody>
      </p:sp>
    </p:spTree>
    <p:extLst>
      <p:ext uri="{BB962C8B-B14F-4D97-AF65-F5344CB8AC3E}">
        <p14:creationId xmlns:p14="http://schemas.microsoft.com/office/powerpoint/2010/main" val="16838247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7" name="Content Placeholder 6">
            <a:extLst>
              <a:ext uri="{FF2B5EF4-FFF2-40B4-BE49-F238E27FC236}">
                <a16:creationId xmlns:a16="http://schemas.microsoft.com/office/drawing/2014/main" id="{6A472600-CAEA-4689-B020-274568874011}"/>
              </a:ext>
            </a:extLst>
          </p:cNvPr>
          <p:cNvPicPr>
            <a:picLocks noGrp="1" noChangeAspect="1"/>
          </p:cNvPicPr>
          <p:nvPr>
            <p:ph idx="1"/>
          </p:nvPr>
        </p:nvPicPr>
        <p:blipFill>
          <a:blip r:embed="rId2"/>
          <a:stretch>
            <a:fillRect/>
          </a:stretch>
        </p:blipFill>
        <p:spPr>
          <a:xfrm>
            <a:off x="2018563" y="2830750"/>
            <a:ext cx="5117296" cy="2198450"/>
          </a:xfrm>
        </p:spPr>
      </p:pic>
    </p:spTree>
    <p:extLst>
      <p:ext uri="{BB962C8B-B14F-4D97-AF65-F5344CB8AC3E}">
        <p14:creationId xmlns:p14="http://schemas.microsoft.com/office/powerpoint/2010/main" val="10832282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4" name="Content Placeholder 3">
            <a:extLst>
              <a:ext uri="{FF2B5EF4-FFF2-40B4-BE49-F238E27FC236}">
                <a16:creationId xmlns:a16="http://schemas.microsoft.com/office/drawing/2014/main" id="{8BC6DEDA-CA07-4FE4-9CCF-D0866EB9EEC8}"/>
              </a:ext>
            </a:extLst>
          </p:cNvPr>
          <p:cNvPicPr>
            <a:picLocks noGrp="1" noChangeAspect="1"/>
          </p:cNvPicPr>
          <p:nvPr>
            <p:ph idx="1"/>
          </p:nvPr>
        </p:nvPicPr>
        <p:blipFill>
          <a:blip r:embed="rId2"/>
          <a:stretch>
            <a:fillRect/>
          </a:stretch>
        </p:blipFill>
        <p:spPr>
          <a:xfrm>
            <a:off x="3343237" y="2160588"/>
            <a:ext cx="3265563" cy="3881437"/>
          </a:xfrm>
        </p:spPr>
      </p:pic>
    </p:spTree>
    <p:extLst>
      <p:ext uri="{BB962C8B-B14F-4D97-AF65-F5344CB8AC3E}">
        <p14:creationId xmlns:p14="http://schemas.microsoft.com/office/powerpoint/2010/main" val="26893853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7" name="Content Placeholder 6">
            <a:extLst>
              <a:ext uri="{FF2B5EF4-FFF2-40B4-BE49-F238E27FC236}">
                <a16:creationId xmlns:a16="http://schemas.microsoft.com/office/drawing/2014/main" id="{AD4E9B02-120E-4E8D-8C00-7AACE2B582E0}"/>
              </a:ext>
            </a:extLst>
          </p:cNvPr>
          <p:cNvPicPr>
            <a:picLocks noGrp="1" noChangeAspect="1"/>
          </p:cNvPicPr>
          <p:nvPr>
            <p:ph idx="1"/>
          </p:nvPr>
        </p:nvPicPr>
        <p:blipFill>
          <a:blip r:embed="rId2"/>
          <a:stretch>
            <a:fillRect/>
          </a:stretch>
        </p:blipFill>
        <p:spPr>
          <a:xfrm>
            <a:off x="1270749" y="2160588"/>
            <a:ext cx="7410540" cy="3881437"/>
          </a:xfrm>
        </p:spPr>
      </p:pic>
    </p:spTree>
    <p:extLst>
      <p:ext uri="{BB962C8B-B14F-4D97-AF65-F5344CB8AC3E}">
        <p14:creationId xmlns:p14="http://schemas.microsoft.com/office/powerpoint/2010/main" val="18718215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extLst>
              <p:ext uri="{D42A27DB-BD31-4B8C-83A1-F6EECF244321}">
                <p14:modId xmlns:p14="http://schemas.microsoft.com/office/powerpoint/2010/main" val="3740756762"/>
              </p:ext>
            </p:extLst>
          </p:nvPr>
        </p:nvGraphicFramePr>
        <p:xfrm>
          <a:off x="677863" y="2160588"/>
          <a:ext cx="8596312" cy="138176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a:t>Product</a:t>
                      </a:r>
                    </a:p>
                  </a:txBody>
                  <a:tcPr/>
                </a:tc>
                <a:tc>
                  <a:txBody>
                    <a:bodyPr/>
                    <a:lstStyle/>
                    <a:p>
                      <a:r>
                        <a:rPr lang="en-US" dirty="0" err="1"/>
                        <a:t>ProductId</a:t>
                      </a:r>
                      <a:endParaRPr lang="en-US" dirty="0"/>
                    </a:p>
                    <a:p>
                      <a:r>
                        <a:rPr lang="en-US" dirty="0" err="1"/>
                        <a:t>ReorderPoint</a:t>
                      </a:r>
                      <a:endParaRPr lang="en-US" dirty="0"/>
                    </a:p>
                  </a:txBody>
                  <a:tcPr/>
                </a:tc>
                <a:extLst>
                  <a:ext uri="{0D108BD9-81ED-4DB2-BD59-A6C34878D82A}">
                    <a16:rowId xmlns:a16="http://schemas.microsoft.com/office/drawing/2014/main" val="1227456315"/>
                  </a:ext>
                </a:extLst>
              </a:tr>
              <a:tr h="370840">
                <a:tc>
                  <a:txBody>
                    <a:bodyPr/>
                    <a:lstStyle/>
                    <a:p>
                      <a:r>
                        <a:rPr lang="en-US" dirty="0"/>
                        <a:t>Derived</a:t>
                      </a:r>
                    </a:p>
                  </a:txBody>
                  <a:tcPr/>
                </a:tc>
                <a:tc>
                  <a:txBody>
                    <a:bodyPr/>
                    <a:lstStyle/>
                    <a:p>
                      <a:r>
                        <a:rPr lang="en-US" dirty="0" err="1"/>
                        <a:t>CurrentStock</a:t>
                      </a:r>
                      <a:endParaRPr lang="en-US" dirty="0"/>
                    </a:p>
                  </a:txBody>
                  <a:tcPr/>
                </a:tc>
                <a:extLst>
                  <a:ext uri="{0D108BD9-81ED-4DB2-BD59-A6C34878D82A}">
                    <a16:rowId xmlns:a16="http://schemas.microsoft.com/office/drawing/2014/main" val="2261808824"/>
                  </a:ext>
                </a:extLst>
              </a:tr>
            </a:tbl>
          </a:graphicData>
        </a:graphic>
      </p:graphicFrame>
    </p:spTree>
    <p:extLst>
      <p:ext uri="{BB962C8B-B14F-4D97-AF65-F5344CB8AC3E}">
        <p14:creationId xmlns:p14="http://schemas.microsoft.com/office/powerpoint/2010/main" val="7765412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SSMS Output (8 Rows Affected)</a:t>
            </a:r>
          </a:p>
        </p:txBody>
      </p:sp>
      <p:pic>
        <p:nvPicPr>
          <p:cNvPr id="13" name="Content Placeholder 12">
            <a:extLst>
              <a:ext uri="{FF2B5EF4-FFF2-40B4-BE49-F238E27FC236}">
                <a16:creationId xmlns:a16="http://schemas.microsoft.com/office/drawing/2014/main" id="{1A01D0A0-D522-4C6D-A2BE-2FD346B1F552}"/>
              </a:ext>
            </a:extLst>
          </p:cNvPr>
          <p:cNvPicPr>
            <a:picLocks noGrp="1" noChangeAspect="1"/>
          </p:cNvPicPr>
          <p:nvPr>
            <p:ph idx="1"/>
          </p:nvPr>
        </p:nvPicPr>
        <p:blipFill>
          <a:blip r:embed="rId2"/>
          <a:stretch>
            <a:fillRect/>
          </a:stretch>
        </p:blipFill>
        <p:spPr>
          <a:xfrm>
            <a:off x="677863" y="2917714"/>
            <a:ext cx="8596312" cy="2367184"/>
          </a:xfrm>
        </p:spPr>
      </p:pic>
    </p:spTree>
    <p:extLst>
      <p:ext uri="{BB962C8B-B14F-4D97-AF65-F5344CB8AC3E}">
        <p14:creationId xmlns:p14="http://schemas.microsoft.com/office/powerpoint/2010/main" val="36095388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5" name="Content Placeholder 4">
            <a:extLst>
              <a:ext uri="{FF2B5EF4-FFF2-40B4-BE49-F238E27FC236}">
                <a16:creationId xmlns:a16="http://schemas.microsoft.com/office/drawing/2014/main" id="{A7136CB6-0B7F-4E8D-8892-5812CEBBC52B}"/>
              </a:ext>
            </a:extLst>
          </p:cNvPr>
          <p:cNvPicPr>
            <a:picLocks noGrp="1" noChangeAspect="1"/>
          </p:cNvPicPr>
          <p:nvPr>
            <p:ph idx="1"/>
          </p:nvPr>
        </p:nvPicPr>
        <p:blipFill>
          <a:blip r:embed="rId2"/>
          <a:stretch>
            <a:fillRect/>
          </a:stretch>
        </p:blipFill>
        <p:spPr>
          <a:xfrm>
            <a:off x="2683908" y="2160588"/>
            <a:ext cx="4584222" cy="3881437"/>
          </a:xfrm>
        </p:spPr>
      </p:pic>
    </p:spTree>
    <p:extLst>
      <p:ext uri="{BB962C8B-B14F-4D97-AF65-F5344CB8AC3E}">
        <p14:creationId xmlns:p14="http://schemas.microsoft.com/office/powerpoint/2010/main" val="14847760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5" name="Content Placeholder 4">
            <a:extLst>
              <a:ext uri="{FF2B5EF4-FFF2-40B4-BE49-F238E27FC236}">
                <a16:creationId xmlns:a16="http://schemas.microsoft.com/office/drawing/2014/main" id="{010B9C82-8092-4730-BAC8-43B5AA276FDF}"/>
              </a:ext>
            </a:extLst>
          </p:cNvPr>
          <p:cNvPicPr>
            <a:picLocks noGrp="1" noChangeAspect="1"/>
          </p:cNvPicPr>
          <p:nvPr>
            <p:ph idx="1"/>
          </p:nvPr>
        </p:nvPicPr>
        <p:blipFill>
          <a:blip r:embed="rId2"/>
          <a:stretch>
            <a:fillRect/>
          </a:stretch>
        </p:blipFill>
        <p:spPr>
          <a:xfrm>
            <a:off x="2781269" y="2203762"/>
            <a:ext cx="4389500" cy="3795089"/>
          </a:xfrm>
        </p:spPr>
      </p:pic>
    </p:spTree>
    <p:extLst>
      <p:ext uri="{BB962C8B-B14F-4D97-AF65-F5344CB8AC3E}">
        <p14:creationId xmlns:p14="http://schemas.microsoft.com/office/powerpoint/2010/main" val="23560912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Worst # 1 (Corrected) - Problem 02 (Simple): </a:t>
            </a:r>
            <a:br>
              <a:rPr lang="en-US" sz="2000" dirty="0"/>
            </a:br>
            <a:r>
              <a:rPr lang="en-US" sz="2000" dirty="0"/>
              <a:t>What products need to be reordered (replenished) using AdventureWorks2017?</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85000" lnSpcReduction="20000"/>
          </a:bodyPr>
          <a:lstStyle/>
          <a:p>
            <a:r>
              <a:rPr lang="en-US" dirty="0"/>
              <a:t>Correction: </a:t>
            </a:r>
          </a:p>
          <a:p>
            <a:r>
              <a:rPr lang="en-US" dirty="0"/>
              <a:t>Using a CTE makes the logical flow better and makes it mildly more readable. Also does not need to group by things it does not make sense to group by</a:t>
            </a:r>
          </a:p>
        </p:txBody>
      </p:sp>
    </p:spTree>
    <p:extLst>
      <p:ext uri="{BB962C8B-B14F-4D97-AF65-F5344CB8AC3E}">
        <p14:creationId xmlns:p14="http://schemas.microsoft.com/office/powerpoint/2010/main" val="38161313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7" name="Content Placeholder 6">
            <a:extLst>
              <a:ext uri="{FF2B5EF4-FFF2-40B4-BE49-F238E27FC236}">
                <a16:creationId xmlns:a16="http://schemas.microsoft.com/office/drawing/2014/main" id="{A227CF93-2BB3-4D39-B4D9-ADFFD44B523B}"/>
              </a:ext>
            </a:extLst>
          </p:cNvPr>
          <p:cNvPicPr>
            <a:picLocks noGrp="1" noChangeAspect="1"/>
          </p:cNvPicPr>
          <p:nvPr>
            <p:ph idx="1"/>
          </p:nvPr>
        </p:nvPicPr>
        <p:blipFill>
          <a:blip r:embed="rId2"/>
          <a:stretch>
            <a:fillRect/>
          </a:stretch>
        </p:blipFill>
        <p:spPr>
          <a:xfrm>
            <a:off x="2208179" y="2461104"/>
            <a:ext cx="4990277" cy="2957201"/>
          </a:xfrm>
        </p:spPr>
      </p:pic>
    </p:spTree>
    <p:extLst>
      <p:ext uri="{BB962C8B-B14F-4D97-AF65-F5344CB8AC3E}">
        <p14:creationId xmlns:p14="http://schemas.microsoft.com/office/powerpoint/2010/main" val="3670008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4" name="Content Placeholder 3">
            <a:extLst>
              <a:ext uri="{FF2B5EF4-FFF2-40B4-BE49-F238E27FC236}">
                <a16:creationId xmlns:a16="http://schemas.microsoft.com/office/drawing/2014/main" id="{8BC6DEDA-CA07-4FE4-9CCF-D0866EB9EEC8}"/>
              </a:ext>
            </a:extLst>
          </p:cNvPr>
          <p:cNvPicPr>
            <a:picLocks noGrp="1" noChangeAspect="1"/>
          </p:cNvPicPr>
          <p:nvPr>
            <p:ph idx="1"/>
          </p:nvPr>
        </p:nvPicPr>
        <p:blipFill>
          <a:blip r:embed="rId2"/>
          <a:stretch>
            <a:fillRect/>
          </a:stretch>
        </p:blipFill>
        <p:spPr>
          <a:xfrm>
            <a:off x="3343237" y="2160588"/>
            <a:ext cx="3265563" cy="3881437"/>
          </a:xfrm>
        </p:spPr>
      </p:pic>
    </p:spTree>
    <p:extLst>
      <p:ext uri="{BB962C8B-B14F-4D97-AF65-F5344CB8AC3E}">
        <p14:creationId xmlns:p14="http://schemas.microsoft.com/office/powerpoint/2010/main" val="2625556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D0CB-547F-436B-81B0-A3B43E4B77DD}"/>
              </a:ext>
            </a:extLst>
          </p:cNvPr>
          <p:cNvSpPr>
            <a:spLocks noGrp="1"/>
          </p:cNvSpPr>
          <p:nvPr>
            <p:ph type="title"/>
          </p:nvPr>
        </p:nvSpPr>
        <p:spPr/>
        <p:txBody>
          <a:bodyPr>
            <a:normAutofit/>
          </a:bodyPr>
          <a:lstStyle/>
          <a:p>
            <a:r>
              <a:rPr lang="en-US" sz="3000" dirty="0"/>
              <a:t>Example: to ensure everyone’s work is submitted, threads were used to compile results</a:t>
            </a:r>
          </a:p>
        </p:txBody>
      </p:sp>
      <p:pic>
        <p:nvPicPr>
          <p:cNvPr id="7" name="Content Placeholder 6">
            <a:extLst>
              <a:ext uri="{FF2B5EF4-FFF2-40B4-BE49-F238E27FC236}">
                <a16:creationId xmlns:a16="http://schemas.microsoft.com/office/drawing/2014/main" id="{600F5BB7-B7E3-4D22-848D-5F97E9C57686}"/>
              </a:ext>
            </a:extLst>
          </p:cNvPr>
          <p:cNvPicPr>
            <a:picLocks noGrp="1" noChangeAspect="1"/>
          </p:cNvPicPr>
          <p:nvPr>
            <p:ph idx="1"/>
          </p:nvPr>
        </p:nvPicPr>
        <p:blipFill>
          <a:blip r:embed="rId2"/>
          <a:stretch>
            <a:fillRect/>
          </a:stretch>
        </p:blipFill>
        <p:spPr>
          <a:xfrm>
            <a:off x="2879387" y="2606548"/>
            <a:ext cx="3900791" cy="2781006"/>
          </a:xfrm>
        </p:spPr>
      </p:pic>
    </p:spTree>
    <p:extLst>
      <p:ext uri="{BB962C8B-B14F-4D97-AF65-F5344CB8AC3E}">
        <p14:creationId xmlns:p14="http://schemas.microsoft.com/office/powerpoint/2010/main" val="32102641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7" name="Content Placeholder 6">
            <a:extLst>
              <a:ext uri="{FF2B5EF4-FFF2-40B4-BE49-F238E27FC236}">
                <a16:creationId xmlns:a16="http://schemas.microsoft.com/office/drawing/2014/main" id="{AD4E9B02-120E-4E8D-8C00-7AACE2B582E0}"/>
              </a:ext>
            </a:extLst>
          </p:cNvPr>
          <p:cNvPicPr>
            <a:picLocks noGrp="1" noChangeAspect="1"/>
          </p:cNvPicPr>
          <p:nvPr>
            <p:ph idx="1"/>
          </p:nvPr>
        </p:nvPicPr>
        <p:blipFill>
          <a:blip r:embed="rId2"/>
          <a:stretch>
            <a:fillRect/>
          </a:stretch>
        </p:blipFill>
        <p:spPr>
          <a:xfrm>
            <a:off x="1270749" y="2160588"/>
            <a:ext cx="7410540" cy="3881437"/>
          </a:xfrm>
        </p:spPr>
      </p:pic>
    </p:spTree>
    <p:extLst>
      <p:ext uri="{BB962C8B-B14F-4D97-AF65-F5344CB8AC3E}">
        <p14:creationId xmlns:p14="http://schemas.microsoft.com/office/powerpoint/2010/main" val="29597644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nvPr>
        </p:nvGraphicFramePr>
        <p:xfrm>
          <a:off x="677863" y="2160588"/>
          <a:ext cx="8596312" cy="138176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a:t>Product</a:t>
                      </a:r>
                    </a:p>
                  </a:txBody>
                  <a:tcPr/>
                </a:tc>
                <a:tc>
                  <a:txBody>
                    <a:bodyPr/>
                    <a:lstStyle/>
                    <a:p>
                      <a:r>
                        <a:rPr lang="en-US" dirty="0" err="1"/>
                        <a:t>ProductId</a:t>
                      </a:r>
                      <a:endParaRPr lang="en-US" dirty="0"/>
                    </a:p>
                    <a:p>
                      <a:r>
                        <a:rPr lang="en-US" dirty="0" err="1"/>
                        <a:t>ReorderPoint</a:t>
                      </a:r>
                      <a:endParaRPr lang="en-US" dirty="0"/>
                    </a:p>
                  </a:txBody>
                  <a:tcPr/>
                </a:tc>
                <a:extLst>
                  <a:ext uri="{0D108BD9-81ED-4DB2-BD59-A6C34878D82A}">
                    <a16:rowId xmlns:a16="http://schemas.microsoft.com/office/drawing/2014/main" val="1227456315"/>
                  </a:ext>
                </a:extLst>
              </a:tr>
              <a:tr h="370840">
                <a:tc>
                  <a:txBody>
                    <a:bodyPr/>
                    <a:lstStyle/>
                    <a:p>
                      <a:r>
                        <a:rPr lang="en-US" dirty="0"/>
                        <a:t>Derived</a:t>
                      </a:r>
                    </a:p>
                  </a:txBody>
                  <a:tcPr/>
                </a:tc>
                <a:tc>
                  <a:txBody>
                    <a:bodyPr/>
                    <a:lstStyle/>
                    <a:p>
                      <a:r>
                        <a:rPr lang="en-US" dirty="0" err="1"/>
                        <a:t>CurrentStock</a:t>
                      </a:r>
                      <a:endParaRPr lang="en-US" dirty="0"/>
                    </a:p>
                  </a:txBody>
                  <a:tcPr/>
                </a:tc>
                <a:extLst>
                  <a:ext uri="{0D108BD9-81ED-4DB2-BD59-A6C34878D82A}">
                    <a16:rowId xmlns:a16="http://schemas.microsoft.com/office/drawing/2014/main" val="2261808824"/>
                  </a:ext>
                </a:extLst>
              </a:tr>
            </a:tbl>
          </a:graphicData>
        </a:graphic>
      </p:graphicFrame>
    </p:spTree>
    <p:extLst>
      <p:ext uri="{BB962C8B-B14F-4D97-AF65-F5344CB8AC3E}">
        <p14:creationId xmlns:p14="http://schemas.microsoft.com/office/powerpoint/2010/main" val="28740358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SSMS Output (8 Rows Affected)</a:t>
            </a:r>
          </a:p>
        </p:txBody>
      </p:sp>
      <p:pic>
        <p:nvPicPr>
          <p:cNvPr id="5" name="Content Placeholder 4">
            <a:extLst>
              <a:ext uri="{FF2B5EF4-FFF2-40B4-BE49-F238E27FC236}">
                <a16:creationId xmlns:a16="http://schemas.microsoft.com/office/drawing/2014/main" id="{71C36CB3-66A6-4FFA-9C91-402B22CA0FF0}"/>
              </a:ext>
            </a:extLst>
          </p:cNvPr>
          <p:cNvPicPr>
            <a:picLocks noGrp="1" noChangeAspect="1"/>
          </p:cNvPicPr>
          <p:nvPr>
            <p:ph idx="1"/>
          </p:nvPr>
        </p:nvPicPr>
        <p:blipFill>
          <a:blip r:embed="rId2"/>
          <a:stretch>
            <a:fillRect/>
          </a:stretch>
        </p:blipFill>
        <p:spPr>
          <a:xfrm>
            <a:off x="3192210" y="2957209"/>
            <a:ext cx="3091857" cy="1983053"/>
          </a:xfrm>
        </p:spPr>
      </p:pic>
      <p:pic>
        <p:nvPicPr>
          <p:cNvPr id="6" name="Content Placeholder 12">
            <a:extLst>
              <a:ext uri="{FF2B5EF4-FFF2-40B4-BE49-F238E27FC236}">
                <a16:creationId xmlns:a16="http://schemas.microsoft.com/office/drawing/2014/main" id="{B980799E-50BC-48AA-A004-94F634F2189C}"/>
              </a:ext>
            </a:extLst>
          </p:cNvPr>
          <p:cNvPicPr>
            <a:picLocks noChangeAspect="1"/>
          </p:cNvPicPr>
          <p:nvPr/>
        </p:nvPicPr>
        <p:blipFill>
          <a:blip r:embed="rId3"/>
          <a:stretch>
            <a:fillRect/>
          </a:stretch>
        </p:blipFill>
        <p:spPr>
          <a:xfrm>
            <a:off x="677863" y="2917714"/>
            <a:ext cx="8596312" cy="2367184"/>
          </a:xfrm>
          <a:prstGeom prst="rect">
            <a:avLst/>
          </a:prstGeom>
        </p:spPr>
      </p:pic>
    </p:spTree>
    <p:extLst>
      <p:ext uri="{BB962C8B-B14F-4D97-AF65-F5344CB8AC3E}">
        <p14:creationId xmlns:p14="http://schemas.microsoft.com/office/powerpoint/2010/main" val="3407755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4" name="Content Placeholder 4">
            <a:extLst>
              <a:ext uri="{FF2B5EF4-FFF2-40B4-BE49-F238E27FC236}">
                <a16:creationId xmlns:a16="http://schemas.microsoft.com/office/drawing/2014/main" id="{8C646D7C-ABD8-4A05-BD54-36C12C6B0720}"/>
              </a:ext>
            </a:extLst>
          </p:cNvPr>
          <p:cNvPicPr>
            <a:picLocks noGrp="1" noChangeAspect="1"/>
          </p:cNvPicPr>
          <p:nvPr>
            <p:ph idx="1"/>
          </p:nvPr>
        </p:nvPicPr>
        <p:blipFill>
          <a:blip r:embed="rId2"/>
          <a:stretch>
            <a:fillRect/>
          </a:stretch>
        </p:blipFill>
        <p:spPr>
          <a:xfrm>
            <a:off x="2683908" y="2160588"/>
            <a:ext cx="4584222" cy="3881437"/>
          </a:xfrm>
        </p:spPr>
      </p:pic>
    </p:spTree>
    <p:extLst>
      <p:ext uri="{BB962C8B-B14F-4D97-AF65-F5344CB8AC3E}">
        <p14:creationId xmlns:p14="http://schemas.microsoft.com/office/powerpoint/2010/main" val="29794056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5" name="Content Placeholder 4">
            <a:extLst>
              <a:ext uri="{FF2B5EF4-FFF2-40B4-BE49-F238E27FC236}">
                <a16:creationId xmlns:a16="http://schemas.microsoft.com/office/drawing/2014/main" id="{BD1C15A1-1DD6-4046-AE17-970F79949DE7}"/>
              </a:ext>
            </a:extLst>
          </p:cNvPr>
          <p:cNvPicPr>
            <a:picLocks noGrp="1" noChangeAspect="1"/>
          </p:cNvPicPr>
          <p:nvPr>
            <p:ph idx="1"/>
          </p:nvPr>
        </p:nvPicPr>
        <p:blipFill>
          <a:blip r:embed="rId2"/>
          <a:stretch>
            <a:fillRect/>
          </a:stretch>
        </p:blipFill>
        <p:spPr>
          <a:xfrm>
            <a:off x="2781269" y="2203762"/>
            <a:ext cx="4389500" cy="3795089"/>
          </a:xfrm>
        </p:spPr>
      </p:pic>
    </p:spTree>
    <p:extLst>
      <p:ext uri="{BB962C8B-B14F-4D97-AF65-F5344CB8AC3E}">
        <p14:creationId xmlns:p14="http://schemas.microsoft.com/office/powerpoint/2010/main" val="4861024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Worst # 2 - Problem 08 (Medium): </a:t>
            </a:r>
            <a:br>
              <a:rPr lang="en-US" sz="2000" dirty="0"/>
            </a:br>
            <a:r>
              <a:rPr lang="en-US" sz="2000" dirty="0"/>
              <a:t>How much has every supplier sold using Northwinds2022TSQLV7?</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85000" lnSpcReduction="20000"/>
          </a:bodyPr>
          <a:lstStyle/>
          <a:p>
            <a:r>
              <a:rPr lang="en-US" dirty="0"/>
              <a:t>Reasoning: </a:t>
            </a:r>
          </a:p>
          <a:p>
            <a:r>
              <a:rPr lang="en-US" dirty="0"/>
              <a:t>Use of CTE largely unnecessary, just reduces readability as opposed to improving it as is the goal with CTEs</a:t>
            </a:r>
          </a:p>
        </p:txBody>
      </p:sp>
    </p:spTree>
    <p:extLst>
      <p:ext uri="{BB962C8B-B14F-4D97-AF65-F5344CB8AC3E}">
        <p14:creationId xmlns:p14="http://schemas.microsoft.com/office/powerpoint/2010/main" val="33883039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7" name="Content Placeholder 6">
            <a:extLst>
              <a:ext uri="{FF2B5EF4-FFF2-40B4-BE49-F238E27FC236}">
                <a16:creationId xmlns:a16="http://schemas.microsoft.com/office/drawing/2014/main" id="{8290A2EC-25AE-4EED-B07A-BE84CA6888F5}"/>
              </a:ext>
            </a:extLst>
          </p:cNvPr>
          <p:cNvPicPr>
            <a:picLocks noGrp="1" noChangeAspect="1"/>
          </p:cNvPicPr>
          <p:nvPr>
            <p:ph idx="1"/>
          </p:nvPr>
        </p:nvPicPr>
        <p:blipFill>
          <a:blip r:embed="rId2"/>
          <a:stretch>
            <a:fillRect/>
          </a:stretch>
        </p:blipFill>
        <p:spPr>
          <a:xfrm>
            <a:off x="2451369" y="2323194"/>
            <a:ext cx="4426085" cy="3117296"/>
          </a:xfrm>
        </p:spPr>
      </p:pic>
    </p:spTree>
    <p:extLst>
      <p:ext uri="{BB962C8B-B14F-4D97-AF65-F5344CB8AC3E}">
        <p14:creationId xmlns:p14="http://schemas.microsoft.com/office/powerpoint/2010/main" val="40790265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7" name="Content Placeholder 6">
            <a:extLst>
              <a:ext uri="{FF2B5EF4-FFF2-40B4-BE49-F238E27FC236}">
                <a16:creationId xmlns:a16="http://schemas.microsoft.com/office/drawing/2014/main" id="{72B0B4F4-15CA-4C0C-A906-5F1F9C6616FB}"/>
              </a:ext>
            </a:extLst>
          </p:cNvPr>
          <p:cNvPicPr>
            <a:picLocks noGrp="1" noChangeAspect="1"/>
          </p:cNvPicPr>
          <p:nvPr>
            <p:ph idx="1"/>
          </p:nvPr>
        </p:nvPicPr>
        <p:blipFill>
          <a:blip r:embed="rId2"/>
          <a:stretch>
            <a:fillRect/>
          </a:stretch>
        </p:blipFill>
        <p:spPr>
          <a:xfrm>
            <a:off x="1826463" y="2160588"/>
            <a:ext cx="6299112" cy="3881437"/>
          </a:xfrm>
        </p:spPr>
      </p:pic>
    </p:spTree>
    <p:extLst>
      <p:ext uri="{BB962C8B-B14F-4D97-AF65-F5344CB8AC3E}">
        <p14:creationId xmlns:p14="http://schemas.microsoft.com/office/powerpoint/2010/main" val="22817738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7" name="Content Placeholder 6">
            <a:extLst>
              <a:ext uri="{FF2B5EF4-FFF2-40B4-BE49-F238E27FC236}">
                <a16:creationId xmlns:a16="http://schemas.microsoft.com/office/drawing/2014/main" id="{103854F7-76F9-4A46-AF0D-0A0ECA711AB3}"/>
              </a:ext>
            </a:extLst>
          </p:cNvPr>
          <p:cNvPicPr>
            <a:picLocks noGrp="1" noChangeAspect="1"/>
          </p:cNvPicPr>
          <p:nvPr>
            <p:ph idx="1"/>
          </p:nvPr>
        </p:nvPicPr>
        <p:blipFill>
          <a:blip r:embed="rId2"/>
          <a:stretch>
            <a:fillRect/>
          </a:stretch>
        </p:blipFill>
        <p:spPr>
          <a:xfrm>
            <a:off x="1615262" y="2160588"/>
            <a:ext cx="6721513" cy="3881437"/>
          </a:xfrm>
        </p:spPr>
      </p:pic>
    </p:spTree>
    <p:extLst>
      <p:ext uri="{BB962C8B-B14F-4D97-AF65-F5344CB8AC3E}">
        <p14:creationId xmlns:p14="http://schemas.microsoft.com/office/powerpoint/2010/main" val="36538242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extLst>
              <p:ext uri="{D42A27DB-BD31-4B8C-83A1-F6EECF244321}">
                <p14:modId xmlns:p14="http://schemas.microsoft.com/office/powerpoint/2010/main" val="3739326404"/>
              </p:ext>
            </p:extLst>
          </p:nvPr>
        </p:nvGraphicFramePr>
        <p:xfrm>
          <a:off x="677863" y="2160588"/>
          <a:ext cx="8596312" cy="11125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a:t>Supplier</a:t>
                      </a:r>
                    </a:p>
                  </a:txBody>
                  <a:tcPr/>
                </a:tc>
                <a:tc>
                  <a:txBody>
                    <a:bodyPr/>
                    <a:lstStyle/>
                    <a:p>
                      <a:r>
                        <a:rPr lang="en-US" dirty="0" err="1"/>
                        <a:t>SupplierId</a:t>
                      </a:r>
                      <a:endParaRPr lang="en-US" dirty="0"/>
                    </a:p>
                  </a:txBody>
                  <a:tcPr/>
                </a:tc>
                <a:extLst>
                  <a:ext uri="{0D108BD9-81ED-4DB2-BD59-A6C34878D82A}">
                    <a16:rowId xmlns:a16="http://schemas.microsoft.com/office/drawing/2014/main" val="1227456315"/>
                  </a:ext>
                </a:extLst>
              </a:tr>
              <a:tr h="370840">
                <a:tc>
                  <a:txBody>
                    <a:bodyPr/>
                    <a:lstStyle/>
                    <a:p>
                      <a:r>
                        <a:rPr lang="en-US" dirty="0"/>
                        <a:t>Derived</a:t>
                      </a:r>
                    </a:p>
                  </a:txBody>
                  <a:tcPr/>
                </a:tc>
                <a:tc>
                  <a:txBody>
                    <a:bodyPr/>
                    <a:lstStyle/>
                    <a:p>
                      <a:r>
                        <a:rPr lang="en-US" dirty="0" err="1"/>
                        <a:t>TotalProductSold</a:t>
                      </a:r>
                      <a:endParaRPr lang="en-US" dirty="0"/>
                    </a:p>
                  </a:txBody>
                  <a:tcPr/>
                </a:tc>
                <a:extLst>
                  <a:ext uri="{0D108BD9-81ED-4DB2-BD59-A6C34878D82A}">
                    <a16:rowId xmlns:a16="http://schemas.microsoft.com/office/drawing/2014/main" val="2261808824"/>
                  </a:ext>
                </a:extLst>
              </a:tr>
            </a:tbl>
          </a:graphicData>
        </a:graphic>
      </p:graphicFrame>
    </p:spTree>
    <p:extLst>
      <p:ext uri="{BB962C8B-B14F-4D97-AF65-F5344CB8AC3E}">
        <p14:creationId xmlns:p14="http://schemas.microsoft.com/office/powerpoint/2010/main" val="703654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DFBEA-DCA2-4FEF-BDA1-8368C11EB453}"/>
              </a:ext>
            </a:extLst>
          </p:cNvPr>
          <p:cNvSpPr>
            <a:spLocks noGrp="1"/>
          </p:cNvSpPr>
          <p:nvPr>
            <p:ph type="title"/>
          </p:nvPr>
        </p:nvSpPr>
        <p:spPr>
          <a:xfrm>
            <a:off x="677334" y="609599"/>
            <a:ext cx="8596668" cy="1365115"/>
          </a:xfrm>
        </p:spPr>
        <p:txBody>
          <a:bodyPr>
            <a:normAutofit fontScale="90000"/>
          </a:bodyPr>
          <a:lstStyle/>
          <a:p>
            <a:r>
              <a:rPr lang="en-US" sz="3300" dirty="0"/>
              <a:t>Example: Utilizing Discord to announce deadlines for people, as well as provide information</a:t>
            </a:r>
            <a:br>
              <a:rPr lang="en-US" dirty="0"/>
            </a:br>
            <a:endParaRPr lang="en-US" dirty="0"/>
          </a:p>
        </p:txBody>
      </p:sp>
      <p:pic>
        <p:nvPicPr>
          <p:cNvPr id="5" name="Content Placeholder 4">
            <a:extLst>
              <a:ext uri="{FF2B5EF4-FFF2-40B4-BE49-F238E27FC236}">
                <a16:creationId xmlns:a16="http://schemas.microsoft.com/office/drawing/2014/main" id="{2DC81F5B-2FAE-43C8-BC18-9A0479CE0CBF}"/>
              </a:ext>
            </a:extLst>
          </p:cNvPr>
          <p:cNvPicPr>
            <a:picLocks noGrp="1" noChangeAspect="1"/>
          </p:cNvPicPr>
          <p:nvPr>
            <p:ph idx="1"/>
          </p:nvPr>
        </p:nvPicPr>
        <p:blipFill>
          <a:blip r:embed="rId2"/>
          <a:stretch>
            <a:fillRect/>
          </a:stretch>
        </p:blipFill>
        <p:spPr>
          <a:xfrm>
            <a:off x="2277623" y="2160588"/>
            <a:ext cx="5396792" cy="3881437"/>
          </a:xfrm>
        </p:spPr>
      </p:pic>
    </p:spTree>
    <p:extLst>
      <p:ext uri="{BB962C8B-B14F-4D97-AF65-F5344CB8AC3E}">
        <p14:creationId xmlns:p14="http://schemas.microsoft.com/office/powerpoint/2010/main" val="39520467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5B21-FB70-49DB-9B67-2FA1C4A752D8}"/>
              </a:ext>
            </a:extLst>
          </p:cNvPr>
          <p:cNvSpPr>
            <a:spLocks noGrp="1"/>
          </p:cNvSpPr>
          <p:nvPr>
            <p:ph type="title"/>
          </p:nvPr>
        </p:nvSpPr>
        <p:spPr/>
        <p:txBody>
          <a:bodyPr/>
          <a:lstStyle/>
          <a:p>
            <a:r>
              <a:rPr lang="en-US" dirty="0"/>
              <a:t>Informatic Table: Projection Sorting</a:t>
            </a:r>
          </a:p>
        </p:txBody>
      </p:sp>
      <p:graphicFrame>
        <p:nvGraphicFramePr>
          <p:cNvPr id="5" name="Table 5">
            <a:extLst>
              <a:ext uri="{FF2B5EF4-FFF2-40B4-BE49-F238E27FC236}">
                <a16:creationId xmlns:a16="http://schemas.microsoft.com/office/drawing/2014/main" id="{22ADAAB4-3B57-4DC8-97E0-3F41CD22DD75}"/>
              </a:ext>
            </a:extLst>
          </p:cNvPr>
          <p:cNvGraphicFramePr>
            <a:graphicFrameLocks noGrp="1"/>
          </p:cNvGraphicFramePr>
          <p:nvPr>
            <p:ph idx="1"/>
            <p:extLst>
              <p:ext uri="{D42A27DB-BD31-4B8C-83A1-F6EECF244321}">
                <p14:modId xmlns:p14="http://schemas.microsoft.com/office/powerpoint/2010/main" val="293419294"/>
              </p:ext>
            </p:extLst>
          </p:nvPr>
        </p:nvGraphicFramePr>
        <p:xfrm>
          <a:off x="677863" y="2160588"/>
          <a:ext cx="8596311" cy="74168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3369272321"/>
                    </a:ext>
                  </a:extLst>
                </a:gridCol>
                <a:gridCol w="2865437">
                  <a:extLst>
                    <a:ext uri="{9D8B030D-6E8A-4147-A177-3AD203B41FA5}">
                      <a16:colId xmlns:a16="http://schemas.microsoft.com/office/drawing/2014/main" val="1251602975"/>
                    </a:ext>
                  </a:extLst>
                </a:gridCol>
                <a:gridCol w="2865437">
                  <a:extLst>
                    <a:ext uri="{9D8B030D-6E8A-4147-A177-3AD203B41FA5}">
                      <a16:colId xmlns:a16="http://schemas.microsoft.com/office/drawing/2014/main" val="2997395206"/>
                    </a:ext>
                  </a:extLst>
                </a:gridCol>
              </a:tblGrid>
              <a:tr h="370840">
                <a:tc>
                  <a:txBody>
                    <a:bodyPr/>
                    <a:lstStyle/>
                    <a:p>
                      <a:r>
                        <a:rPr lang="en-US" dirty="0"/>
                        <a:t>Table Name</a:t>
                      </a:r>
                    </a:p>
                  </a:txBody>
                  <a:tcPr/>
                </a:tc>
                <a:tc>
                  <a:txBody>
                    <a:bodyPr/>
                    <a:lstStyle/>
                    <a:p>
                      <a:r>
                        <a:rPr lang="en-US" dirty="0"/>
                        <a:t>Column Name</a:t>
                      </a:r>
                    </a:p>
                  </a:txBody>
                  <a:tcPr/>
                </a:tc>
                <a:tc>
                  <a:txBody>
                    <a:bodyPr/>
                    <a:lstStyle/>
                    <a:p>
                      <a:r>
                        <a:rPr lang="en-US" dirty="0"/>
                        <a:t>Sort Order</a:t>
                      </a:r>
                    </a:p>
                  </a:txBody>
                  <a:tcPr/>
                </a:tc>
                <a:extLst>
                  <a:ext uri="{0D108BD9-81ED-4DB2-BD59-A6C34878D82A}">
                    <a16:rowId xmlns:a16="http://schemas.microsoft.com/office/drawing/2014/main" val="2148369342"/>
                  </a:ext>
                </a:extLst>
              </a:tr>
              <a:tr h="370840">
                <a:tc>
                  <a:txBody>
                    <a:bodyPr/>
                    <a:lstStyle/>
                    <a:p>
                      <a:r>
                        <a:rPr lang="en-US" dirty="0"/>
                        <a:t>Supplier</a:t>
                      </a:r>
                    </a:p>
                  </a:txBody>
                  <a:tcPr/>
                </a:tc>
                <a:tc>
                  <a:txBody>
                    <a:bodyPr/>
                    <a:lstStyle/>
                    <a:p>
                      <a:r>
                        <a:rPr lang="en-US" dirty="0" err="1"/>
                        <a:t>SupplierId</a:t>
                      </a:r>
                      <a:endParaRPr lang="en-US" dirty="0"/>
                    </a:p>
                  </a:txBody>
                  <a:tcPr/>
                </a:tc>
                <a:tc>
                  <a:txBody>
                    <a:bodyPr/>
                    <a:lstStyle/>
                    <a:p>
                      <a:r>
                        <a:rPr lang="en-US" dirty="0"/>
                        <a:t>ASC</a:t>
                      </a:r>
                    </a:p>
                  </a:txBody>
                  <a:tcPr/>
                </a:tc>
                <a:extLst>
                  <a:ext uri="{0D108BD9-81ED-4DB2-BD59-A6C34878D82A}">
                    <a16:rowId xmlns:a16="http://schemas.microsoft.com/office/drawing/2014/main" val="3564118150"/>
                  </a:ext>
                </a:extLst>
              </a:tr>
            </a:tbl>
          </a:graphicData>
        </a:graphic>
      </p:graphicFrame>
    </p:spTree>
    <p:extLst>
      <p:ext uri="{BB962C8B-B14F-4D97-AF65-F5344CB8AC3E}">
        <p14:creationId xmlns:p14="http://schemas.microsoft.com/office/powerpoint/2010/main" val="270117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SSMS Output (29 Rows Affected)</a:t>
            </a:r>
          </a:p>
        </p:txBody>
      </p:sp>
      <p:pic>
        <p:nvPicPr>
          <p:cNvPr id="5" name="Content Placeholder 4">
            <a:extLst>
              <a:ext uri="{FF2B5EF4-FFF2-40B4-BE49-F238E27FC236}">
                <a16:creationId xmlns:a16="http://schemas.microsoft.com/office/drawing/2014/main" id="{472A998F-18E8-43DC-93D9-C6F5FF3BEEA7}"/>
              </a:ext>
            </a:extLst>
          </p:cNvPr>
          <p:cNvPicPr>
            <a:picLocks noGrp="1" noChangeAspect="1"/>
          </p:cNvPicPr>
          <p:nvPr>
            <p:ph idx="1"/>
          </p:nvPr>
        </p:nvPicPr>
        <p:blipFill>
          <a:blip r:embed="rId2"/>
          <a:stretch>
            <a:fillRect/>
          </a:stretch>
        </p:blipFill>
        <p:spPr>
          <a:xfrm>
            <a:off x="677863" y="2916913"/>
            <a:ext cx="8596312" cy="2368787"/>
          </a:xfrm>
        </p:spPr>
      </p:pic>
    </p:spTree>
    <p:extLst>
      <p:ext uri="{BB962C8B-B14F-4D97-AF65-F5344CB8AC3E}">
        <p14:creationId xmlns:p14="http://schemas.microsoft.com/office/powerpoint/2010/main" val="19717843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5" name="Content Placeholder 4">
            <a:extLst>
              <a:ext uri="{FF2B5EF4-FFF2-40B4-BE49-F238E27FC236}">
                <a16:creationId xmlns:a16="http://schemas.microsoft.com/office/drawing/2014/main" id="{CE83A36A-E771-4810-BCE7-CA1F802F1B51}"/>
              </a:ext>
            </a:extLst>
          </p:cNvPr>
          <p:cNvPicPr>
            <a:picLocks noGrp="1" noChangeAspect="1"/>
          </p:cNvPicPr>
          <p:nvPr>
            <p:ph idx="1"/>
          </p:nvPr>
        </p:nvPicPr>
        <p:blipFill>
          <a:blip r:embed="rId2"/>
          <a:stretch>
            <a:fillRect/>
          </a:stretch>
        </p:blipFill>
        <p:spPr>
          <a:xfrm>
            <a:off x="1968779" y="2160588"/>
            <a:ext cx="6014479" cy="3881437"/>
          </a:xfrm>
        </p:spPr>
      </p:pic>
    </p:spTree>
    <p:extLst>
      <p:ext uri="{BB962C8B-B14F-4D97-AF65-F5344CB8AC3E}">
        <p14:creationId xmlns:p14="http://schemas.microsoft.com/office/powerpoint/2010/main" val="23440307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5" name="Content Placeholder 4">
            <a:extLst>
              <a:ext uri="{FF2B5EF4-FFF2-40B4-BE49-F238E27FC236}">
                <a16:creationId xmlns:a16="http://schemas.microsoft.com/office/drawing/2014/main" id="{1EB9DC70-7A16-48E8-8C11-4588E1782AD3}"/>
              </a:ext>
            </a:extLst>
          </p:cNvPr>
          <p:cNvPicPr>
            <a:picLocks noGrp="1" noChangeAspect="1"/>
          </p:cNvPicPr>
          <p:nvPr>
            <p:ph idx="1"/>
          </p:nvPr>
        </p:nvPicPr>
        <p:blipFill>
          <a:blip r:embed="rId2"/>
          <a:stretch>
            <a:fillRect/>
          </a:stretch>
        </p:blipFill>
        <p:spPr>
          <a:xfrm>
            <a:off x="3181353" y="2203762"/>
            <a:ext cx="3589331" cy="3795089"/>
          </a:xfrm>
        </p:spPr>
      </p:pic>
    </p:spTree>
    <p:extLst>
      <p:ext uri="{BB962C8B-B14F-4D97-AF65-F5344CB8AC3E}">
        <p14:creationId xmlns:p14="http://schemas.microsoft.com/office/powerpoint/2010/main" val="31163169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Worst # 2 (Corrected) - Problem 08 (Medium): </a:t>
            </a:r>
            <a:br>
              <a:rPr lang="en-US" sz="2000" dirty="0"/>
            </a:br>
            <a:r>
              <a:rPr lang="en-US" sz="2000" dirty="0"/>
              <a:t>How much has every supplier sold using Northwinds2022TSQLV7?</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fontScale="85000" lnSpcReduction="10000"/>
          </a:bodyPr>
          <a:lstStyle/>
          <a:p>
            <a:r>
              <a:rPr lang="en-US" dirty="0"/>
              <a:t>Correction:</a:t>
            </a:r>
          </a:p>
          <a:p>
            <a:r>
              <a:rPr lang="en-US" dirty="0"/>
              <a:t>Removal of CTE with just a direct 3 table join makes the query more readable</a:t>
            </a:r>
          </a:p>
        </p:txBody>
      </p:sp>
    </p:spTree>
    <p:extLst>
      <p:ext uri="{BB962C8B-B14F-4D97-AF65-F5344CB8AC3E}">
        <p14:creationId xmlns:p14="http://schemas.microsoft.com/office/powerpoint/2010/main" val="34251378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7" name="Content Placeholder 6">
            <a:extLst>
              <a:ext uri="{FF2B5EF4-FFF2-40B4-BE49-F238E27FC236}">
                <a16:creationId xmlns:a16="http://schemas.microsoft.com/office/drawing/2014/main" id="{520A3C00-BE25-4B37-A03C-7B5B472285DF}"/>
              </a:ext>
            </a:extLst>
          </p:cNvPr>
          <p:cNvPicPr>
            <a:picLocks noGrp="1" noChangeAspect="1"/>
          </p:cNvPicPr>
          <p:nvPr>
            <p:ph idx="1"/>
          </p:nvPr>
        </p:nvPicPr>
        <p:blipFill>
          <a:blip r:embed="rId2"/>
          <a:stretch>
            <a:fillRect/>
          </a:stretch>
        </p:blipFill>
        <p:spPr>
          <a:xfrm>
            <a:off x="1926077" y="2614354"/>
            <a:ext cx="5412092" cy="2638582"/>
          </a:xfrm>
        </p:spPr>
      </p:pic>
    </p:spTree>
    <p:extLst>
      <p:ext uri="{BB962C8B-B14F-4D97-AF65-F5344CB8AC3E}">
        <p14:creationId xmlns:p14="http://schemas.microsoft.com/office/powerpoint/2010/main" val="35615597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7" name="Content Placeholder 6">
            <a:extLst>
              <a:ext uri="{FF2B5EF4-FFF2-40B4-BE49-F238E27FC236}">
                <a16:creationId xmlns:a16="http://schemas.microsoft.com/office/drawing/2014/main" id="{72B0B4F4-15CA-4C0C-A906-5F1F9C6616FB}"/>
              </a:ext>
            </a:extLst>
          </p:cNvPr>
          <p:cNvPicPr>
            <a:picLocks noGrp="1" noChangeAspect="1"/>
          </p:cNvPicPr>
          <p:nvPr>
            <p:ph idx="1"/>
          </p:nvPr>
        </p:nvPicPr>
        <p:blipFill>
          <a:blip r:embed="rId2"/>
          <a:stretch>
            <a:fillRect/>
          </a:stretch>
        </p:blipFill>
        <p:spPr>
          <a:xfrm>
            <a:off x="1826463" y="2160588"/>
            <a:ext cx="6299112" cy="3881437"/>
          </a:xfrm>
        </p:spPr>
      </p:pic>
    </p:spTree>
    <p:extLst>
      <p:ext uri="{BB962C8B-B14F-4D97-AF65-F5344CB8AC3E}">
        <p14:creationId xmlns:p14="http://schemas.microsoft.com/office/powerpoint/2010/main" val="25650668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7" name="Content Placeholder 6">
            <a:extLst>
              <a:ext uri="{FF2B5EF4-FFF2-40B4-BE49-F238E27FC236}">
                <a16:creationId xmlns:a16="http://schemas.microsoft.com/office/drawing/2014/main" id="{103854F7-76F9-4A46-AF0D-0A0ECA711AB3}"/>
              </a:ext>
            </a:extLst>
          </p:cNvPr>
          <p:cNvPicPr>
            <a:picLocks noGrp="1" noChangeAspect="1"/>
          </p:cNvPicPr>
          <p:nvPr>
            <p:ph idx="1"/>
          </p:nvPr>
        </p:nvPicPr>
        <p:blipFill>
          <a:blip r:embed="rId2"/>
          <a:stretch>
            <a:fillRect/>
          </a:stretch>
        </p:blipFill>
        <p:spPr>
          <a:xfrm>
            <a:off x="1615262" y="2160588"/>
            <a:ext cx="6721513" cy="3881437"/>
          </a:xfrm>
        </p:spPr>
      </p:pic>
    </p:spTree>
    <p:extLst>
      <p:ext uri="{BB962C8B-B14F-4D97-AF65-F5344CB8AC3E}">
        <p14:creationId xmlns:p14="http://schemas.microsoft.com/office/powerpoint/2010/main" val="25809179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nvPr>
        </p:nvGraphicFramePr>
        <p:xfrm>
          <a:off x="677863" y="2160588"/>
          <a:ext cx="8596312" cy="11125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a:t>Supplier</a:t>
                      </a:r>
                    </a:p>
                  </a:txBody>
                  <a:tcPr/>
                </a:tc>
                <a:tc>
                  <a:txBody>
                    <a:bodyPr/>
                    <a:lstStyle/>
                    <a:p>
                      <a:r>
                        <a:rPr lang="en-US" dirty="0" err="1"/>
                        <a:t>SupplierId</a:t>
                      </a:r>
                      <a:endParaRPr lang="en-US" dirty="0"/>
                    </a:p>
                  </a:txBody>
                  <a:tcPr/>
                </a:tc>
                <a:extLst>
                  <a:ext uri="{0D108BD9-81ED-4DB2-BD59-A6C34878D82A}">
                    <a16:rowId xmlns:a16="http://schemas.microsoft.com/office/drawing/2014/main" val="1227456315"/>
                  </a:ext>
                </a:extLst>
              </a:tr>
              <a:tr h="370840">
                <a:tc>
                  <a:txBody>
                    <a:bodyPr/>
                    <a:lstStyle/>
                    <a:p>
                      <a:r>
                        <a:rPr lang="en-US" dirty="0"/>
                        <a:t>Derived</a:t>
                      </a:r>
                    </a:p>
                  </a:txBody>
                  <a:tcPr/>
                </a:tc>
                <a:tc>
                  <a:txBody>
                    <a:bodyPr/>
                    <a:lstStyle/>
                    <a:p>
                      <a:r>
                        <a:rPr lang="en-US" dirty="0" err="1"/>
                        <a:t>TotalProductSold</a:t>
                      </a:r>
                      <a:endParaRPr lang="en-US" dirty="0"/>
                    </a:p>
                  </a:txBody>
                  <a:tcPr/>
                </a:tc>
                <a:extLst>
                  <a:ext uri="{0D108BD9-81ED-4DB2-BD59-A6C34878D82A}">
                    <a16:rowId xmlns:a16="http://schemas.microsoft.com/office/drawing/2014/main" val="2261808824"/>
                  </a:ext>
                </a:extLst>
              </a:tr>
            </a:tbl>
          </a:graphicData>
        </a:graphic>
      </p:graphicFrame>
    </p:spTree>
    <p:extLst>
      <p:ext uri="{BB962C8B-B14F-4D97-AF65-F5344CB8AC3E}">
        <p14:creationId xmlns:p14="http://schemas.microsoft.com/office/powerpoint/2010/main" val="27847420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5B21-FB70-49DB-9B67-2FA1C4A752D8}"/>
              </a:ext>
            </a:extLst>
          </p:cNvPr>
          <p:cNvSpPr>
            <a:spLocks noGrp="1"/>
          </p:cNvSpPr>
          <p:nvPr>
            <p:ph type="title"/>
          </p:nvPr>
        </p:nvSpPr>
        <p:spPr/>
        <p:txBody>
          <a:bodyPr/>
          <a:lstStyle/>
          <a:p>
            <a:r>
              <a:rPr lang="en-US" dirty="0"/>
              <a:t>Informatic Table: Projection Sorting</a:t>
            </a:r>
          </a:p>
        </p:txBody>
      </p:sp>
      <p:graphicFrame>
        <p:nvGraphicFramePr>
          <p:cNvPr id="5" name="Table 5">
            <a:extLst>
              <a:ext uri="{FF2B5EF4-FFF2-40B4-BE49-F238E27FC236}">
                <a16:creationId xmlns:a16="http://schemas.microsoft.com/office/drawing/2014/main" id="{22ADAAB4-3B57-4DC8-97E0-3F41CD22DD75}"/>
              </a:ext>
            </a:extLst>
          </p:cNvPr>
          <p:cNvGraphicFramePr>
            <a:graphicFrameLocks noGrp="1"/>
          </p:cNvGraphicFramePr>
          <p:nvPr>
            <p:ph idx="1"/>
          </p:nvPr>
        </p:nvGraphicFramePr>
        <p:xfrm>
          <a:off x="677863" y="2160588"/>
          <a:ext cx="8596311" cy="74168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3369272321"/>
                    </a:ext>
                  </a:extLst>
                </a:gridCol>
                <a:gridCol w="2865437">
                  <a:extLst>
                    <a:ext uri="{9D8B030D-6E8A-4147-A177-3AD203B41FA5}">
                      <a16:colId xmlns:a16="http://schemas.microsoft.com/office/drawing/2014/main" val="1251602975"/>
                    </a:ext>
                  </a:extLst>
                </a:gridCol>
                <a:gridCol w="2865437">
                  <a:extLst>
                    <a:ext uri="{9D8B030D-6E8A-4147-A177-3AD203B41FA5}">
                      <a16:colId xmlns:a16="http://schemas.microsoft.com/office/drawing/2014/main" val="2997395206"/>
                    </a:ext>
                  </a:extLst>
                </a:gridCol>
              </a:tblGrid>
              <a:tr h="370840">
                <a:tc>
                  <a:txBody>
                    <a:bodyPr/>
                    <a:lstStyle/>
                    <a:p>
                      <a:r>
                        <a:rPr lang="en-US" dirty="0"/>
                        <a:t>Table Name</a:t>
                      </a:r>
                    </a:p>
                  </a:txBody>
                  <a:tcPr/>
                </a:tc>
                <a:tc>
                  <a:txBody>
                    <a:bodyPr/>
                    <a:lstStyle/>
                    <a:p>
                      <a:r>
                        <a:rPr lang="en-US" dirty="0"/>
                        <a:t>Column Name</a:t>
                      </a:r>
                    </a:p>
                  </a:txBody>
                  <a:tcPr/>
                </a:tc>
                <a:tc>
                  <a:txBody>
                    <a:bodyPr/>
                    <a:lstStyle/>
                    <a:p>
                      <a:r>
                        <a:rPr lang="en-US" dirty="0"/>
                        <a:t>Sort Order</a:t>
                      </a:r>
                    </a:p>
                  </a:txBody>
                  <a:tcPr/>
                </a:tc>
                <a:extLst>
                  <a:ext uri="{0D108BD9-81ED-4DB2-BD59-A6C34878D82A}">
                    <a16:rowId xmlns:a16="http://schemas.microsoft.com/office/drawing/2014/main" val="2148369342"/>
                  </a:ext>
                </a:extLst>
              </a:tr>
              <a:tr h="370840">
                <a:tc>
                  <a:txBody>
                    <a:bodyPr/>
                    <a:lstStyle/>
                    <a:p>
                      <a:r>
                        <a:rPr lang="en-US" dirty="0"/>
                        <a:t>Supplier</a:t>
                      </a:r>
                    </a:p>
                  </a:txBody>
                  <a:tcPr/>
                </a:tc>
                <a:tc>
                  <a:txBody>
                    <a:bodyPr/>
                    <a:lstStyle/>
                    <a:p>
                      <a:r>
                        <a:rPr lang="en-US" dirty="0" err="1"/>
                        <a:t>SupplierId</a:t>
                      </a:r>
                      <a:endParaRPr lang="en-US" dirty="0"/>
                    </a:p>
                  </a:txBody>
                  <a:tcPr/>
                </a:tc>
                <a:tc>
                  <a:txBody>
                    <a:bodyPr/>
                    <a:lstStyle/>
                    <a:p>
                      <a:r>
                        <a:rPr lang="en-US" dirty="0"/>
                        <a:t>ASC</a:t>
                      </a:r>
                    </a:p>
                  </a:txBody>
                  <a:tcPr/>
                </a:tc>
                <a:extLst>
                  <a:ext uri="{0D108BD9-81ED-4DB2-BD59-A6C34878D82A}">
                    <a16:rowId xmlns:a16="http://schemas.microsoft.com/office/drawing/2014/main" val="3564118150"/>
                  </a:ext>
                </a:extLst>
              </a:tr>
            </a:tbl>
          </a:graphicData>
        </a:graphic>
      </p:graphicFrame>
    </p:spTree>
    <p:extLst>
      <p:ext uri="{BB962C8B-B14F-4D97-AF65-F5344CB8AC3E}">
        <p14:creationId xmlns:p14="http://schemas.microsoft.com/office/powerpoint/2010/main" val="2034704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2584D-0A5A-46EB-B437-801A4D6C209E}"/>
              </a:ext>
            </a:extLst>
          </p:cNvPr>
          <p:cNvSpPr>
            <a:spLocks noGrp="1"/>
          </p:cNvSpPr>
          <p:nvPr>
            <p:ph type="title"/>
          </p:nvPr>
        </p:nvSpPr>
        <p:spPr/>
        <p:txBody>
          <a:bodyPr/>
          <a:lstStyle/>
          <a:p>
            <a:r>
              <a:rPr lang="en-US" dirty="0"/>
              <a:t>Group Assistance</a:t>
            </a:r>
          </a:p>
        </p:txBody>
      </p:sp>
      <p:sp>
        <p:nvSpPr>
          <p:cNvPr id="3" name="Content Placeholder 2">
            <a:extLst>
              <a:ext uri="{FF2B5EF4-FFF2-40B4-BE49-F238E27FC236}">
                <a16:creationId xmlns:a16="http://schemas.microsoft.com/office/drawing/2014/main" id="{AFE3C569-86E4-4B7B-B6B4-38EF8D5F06D2}"/>
              </a:ext>
            </a:extLst>
          </p:cNvPr>
          <p:cNvSpPr>
            <a:spLocks noGrp="1"/>
          </p:cNvSpPr>
          <p:nvPr>
            <p:ph idx="1"/>
          </p:nvPr>
        </p:nvSpPr>
        <p:spPr/>
        <p:txBody>
          <a:bodyPr>
            <a:normAutofit fontScale="92500" lnSpcReduction="20000"/>
          </a:bodyPr>
          <a:lstStyle/>
          <a:p>
            <a:r>
              <a:rPr lang="en-US" dirty="0"/>
              <a:t>Provided feedback on JDBC</a:t>
            </a:r>
          </a:p>
          <a:p>
            <a:pPr lvl="1"/>
            <a:r>
              <a:rPr lang="en-US" dirty="0"/>
              <a:t>E.g., one member mentioned that outputting “NULL” value as blank cells in a table is not intuitive</a:t>
            </a:r>
          </a:p>
          <a:p>
            <a:pPr lvl="2"/>
            <a:r>
              <a:rPr lang="en-US" dirty="0"/>
              <a:t>Adjusted output table to specify they are NULL cells</a:t>
            </a:r>
          </a:p>
          <a:p>
            <a:pPr lvl="1"/>
            <a:r>
              <a:rPr lang="en-US" dirty="0"/>
              <a:t>E.g., provided input on how to implement functionality properly</a:t>
            </a:r>
          </a:p>
          <a:p>
            <a:pPr lvl="2"/>
            <a:r>
              <a:rPr lang="en-US" dirty="0"/>
              <a:t>For instance, implementing a row counter to JDBC output table to mimic that aspect of the SSMS output</a:t>
            </a:r>
          </a:p>
          <a:p>
            <a:r>
              <a:rPr lang="en-US" dirty="0"/>
              <a:t>Provided feedback on Queries</a:t>
            </a:r>
          </a:p>
          <a:p>
            <a:pPr lvl="1"/>
            <a:r>
              <a:rPr lang="en-US" dirty="0"/>
              <a:t>E.g., pointing out where queries may be failing to meet required criteria to fit as a simple/medium/complex query</a:t>
            </a:r>
          </a:p>
          <a:p>
            <a:pPr lvl="1"/>
            <a:r>
              <a:rPr lang="en-US" dirty="0"/>
              <a:t>E.g., explaining how things work using T-SQL had they misunderstood or not understood how something works</a:t>
            </a:r>
          </a:p>
          <a:p>
            <a:r>
              <a:rPr lang="en-US" dirty="0"/>
              <a:t>Helped resolve issues with running the JDBC</a:t>
            </a:r>
          </a:p>
          <a:p>
            <a:pPr lvl="1"/>
            <a:r>
              <a:rPr lang="en-US" dirty="0"/>
              <a:t>Primarily related to setting up a JDBC driver compatible with their JRE to run the JDBC</a:t>
            </a:r>
          </a:p>
        </p:txBody>
      </p:sp>
    </p:spTree>
    <p:extLst>
      <p:ext uri="{BB962C8B-B14F-4D97-AF65-F5344CB8AC3E}">
        <p14:creationId xmlns:p14="http://schemas.microsoft.com/office/powerpoint/2010/main" val="13336979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SSMS Output (29 Rows Affected)</a:t>
            </a:r>
          </a:p>
        </p:txBody>
      </p:sp>
      <p:pic>
        <p:nvPicPr>
          <p:cNvPr id="4" name="Content Placeholder 4">
            <a:extLst>
              <a:ext uri="{FF2B5EF4-FFF2-40B4-BE49-F238E27FC236}">
                <a16:creationId xmlns:a16="http://schemas.microsoft.com/office/drawing/2014/main" id="{85EDB90A-6F4E-45CA-B433-E99326EC7D9C}"/>
              </a:ext>
            </a:extLst>
          </p:cNvPr>
          <p:cNvPicPr>
            <a:picLocks noGrp="1" noChangeAspect="1"/>
          </p:cNvPicPr>
          <p:nvPr>
            <p:ph idx="1"/>
          </p:nvPr>
        </p:nvPicPr>
        <p:blipFill>
          <a:blip r:embed="rId2"/>
          <a:stretch>
            <a:fillRect/>
          </a:stretch>
        </p:blipFill>
        <p:spPr>
          <a:xfrm>
            <a:off x="677863" y="2916913"/>
            <a:ext cx="8596312" cy="2368787"/>
          </a:xfrm>
        </p:spPr>
      </p:pic>
    </p:spTree>
    <p:extLst>
      <p:ext uri="{BB962C8B-B14F-4D97-AF65-F5344CB8AC3E}">
        <p14:creationId xmlns:p14="http://schemas.microsoft.com/office/powerpoint/2010/main" val="11661089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JSON Output</a:t>
            </a:r>
          </a:p>
        </p:txBody>
      </p:sp>
      <p:pic>
        <p:nvPicPr>
          <p:cNvPr id="4" name="Content Placeholder 4">
            <a:extLst>
              <a:ext uri="{FF2B5EF4-FFF2-40B4-BE49-F238E27FC236}">
                <a16:creationId xmlns:a16="http://schemas.microsoft.com/office/drawing/2014/main" id="{4CE24AE3-8B2F-4172-B30E-E88104A0C9BF}"/>
              </a:ext>
            </a:extLst>
          </p:cNvPr>
          <p:cNvPicPr>
            <a:picLocks noGrp="1" noChangeAspect="1"/>
          </p:cNvPicPr>
          <p:nvPr>
            <p:ph idx="1"/>
          </p:nvPr>
        </p:nvPicPr>
        <p:blipFill>
          <a:blip r:embed="rId2"/>
          <a:stretch>
            <a:fillRect/>
          </a:stretch>
        </p:blipFill>
        <p:spPr>
          <a:xfrm>
            <a:off x="1968779" y="2160588"/>
            <a:ext cx="6014479" cy="3881437"/>
          </a:xfrm>
        </p:spPr>
      </p:pic>
    </p:spTree>
    <p:extLst>
      <p:ext uri="{BB962C8B-B14F-4D97-AF65-F5344CB8AC3E}">
        <p14:creationId xmlns:p14="http://schemas.microsoft.com/office/powerpoint/2010/main" val="11226629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580D-B47F-4958-9D11-0552F2B762FA}"/>
              </a:ext>
            </a:extLst>
          </p:cNvPr>
          <p:cNvSpPr>
            <a:spLocks noGrp="1"/>
          </p:cNvSpPr>
          <p:nvPr>
            <p:ph type="title"/>
          </p:nvPr>
        </p:nvSpPr>
        <p:spPr/>
        <p:txBody>
          <a:bodyPr/>
          <a:lstStyle/>
          <a:p>
            <a:r>
              <a:rPr lang="en-US" dirty="0"/>
              <a:t>JDBC Output</a:t>
            </a:r>
          </a:p>
        </p:txBody>
      </p:sp>
      <p:pic>
        <p:nvPicPr>
          <p:cNvPr id="5" name="Content Placeholder 4">
            <a:extLst>
              <a:ext uri="{FF2B5EF4-FFF2-40B4-BE49-F238E27FC236}">
                <a16:creationId xmlns:a16="http://schemas.microsoft.com/office/drawing/2014/main" id="{DD095D47-E8BF-4C39-97CB-098F3F12A884}"/>
              </a:ext>
            </a:extLst>
          </p:cNvPr>
          <p:cNvPicPr>
            <a:picLocks noGrp="1" noChangeAspect="1"/>
          </p:cNvPicPr>
          <p:nvPr>
            <p:ph idx="1"/>
          </p:nvPr>
        </p:nvPicPr>
        <p:blipFill>
          <a:blip r:embed="rId2"/>
          <a:stretch>
            <a:fillRect/>
          </a:stretch>
        </p:blipFill>
        <p:spPr>
          <a:xfrm>
            <a:off x="3181353" y="2203762"/>
            <a:ext cx="3589331" cy="3795089"/>
          </a:xfrm>
        </p:spPr>
      </p:pic>
    </p:spTree>
    <p:extLst>
      <p:ext uri="{BB962C8B-B14F-4D97-AF65-F5344CB8AC3E}">
        <p14:creationId xmlns:p14="http://schemas.microsoft.com/office/powerpoint/2010/main" val="40269309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AD9B1-B365-4C0B-A960-1DDD007B4C0D}"/>
              </a:ext>
            </a:extLst>
          </p:cNvPr>
          <p:cNvSpPr>
            <a:spLocks noGrp="1"/>
          </p:cNvSpPr>
          <p:nvPr>
            <p:ph type="title"/>
          </p:nvPr>
        </p:nvSpPr>
        <p:spPr/>
        <p:txBody>
          <a:bodyPr>
            <a:normAutofit/>
          </a:bodyPr>
          <a:lstStyle/>
          <a:p>
            <a:r>
              <a:rPr lang="en-US" sz="2000" u="sng" dirty="0"/>
              <a:t>Worst # 3 - Problem 13 (Medium): </a:t>
            </a:r>
            <a:br>
              <a:rPr lang="en-US" sz="2000" dirty="0"/>
            </a:br>
            <a:r>
              <a:rPr lang="en-US" sz="2000" dirty="0"/>
              <a:t>How much revenue was generated by each gender (assuming only male/female gender) in 2015 using Northwinds2022TSQLV7</a:t>
            </a:r>
          </a:p>
        </p:txBody>
      </p:sp>
      <p:sp>
        <p:nvSpPr>
          <p:cNvPr id="5" name="Content Placeholder 4">
            <a:extLst>
              <a:ext uri="{FF2B5EF4-FFF2-40B4-BE49-F238E27FC236}">
                <a16:creationId xmlns:a16="http://schemas.microsoft.com/office/drawing/2014/main" id="{B1934AA5-2EDE-4838-B449-BAC9CBD7AB9E}"/>
              </a:ext>
            </a:extLst>
          </p:cNvPr>
          <p:cNvSpPr>
            <a:spLocks noGrp="1"/>
          </p:cNvSpPr>
          <p:nvPr>
            <p:ph type="body" idx="1"/>
          </p:nvPr>
        </p:nvSpPr>
        <p:spPr/>
        <p:txBody>
          <a:bodyPr>
            <a:normAutofit/>
          </a:bodyPr>
          <a:lstStyle/>
          <a:p>
            <a:r>
              <a:rPr lang="en-US" dirty="0"/>
              <a:t>Reasoning:</a:t>
            </a:r>
          </a:p>
          <a:p>
            <a:r>
              <a:rPr lang="en-US" dirty="0"/>
              <a:t>The many derived tables hinder readability</a:t>
            </a:r>
          </a:p>
        </p:txBody>
      </p:sp>
    </p:spTree>
    <p:extLst>
      <p:ext uri="{BB962C8B-B14F-4D97-AF65-F5344CB8AC3E}">
        <p14:creationId xmlns:p14="http://schemas.microsoft.com/office/powerpoint/2010/main" val="699847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115B-0C64-4261-8DC1-7930FED69B06}"/>
              </a:ext>
            </a:extLst>
          </p:cNvPr>
          <p:cNvSpPr>
            <a:spLocks noGrp="1"/>
          </p:cNvSpPr>
          <p:nvPr>
            <p:ph type="title"/>
          </p:nvPr>
        </p:nvSpPr>
        <p:spPr/>
        <p:txBody>
          <a:bodyPr/>
          <a:lstStyle/>
          <a:p>
            <a:r>
              <a:rPr lang="en-US" dirty="0"/>
              <a:t>Query</a:t>
            </a:r>
          </a:p>
        </p:txBody>
      </p:sp>
      <p:pic>
        <p:nvPicPr>
          <p:cNvPr id="7" name="Content Placeholder 6">
            <a:extLst>
              <a:ext uri="{FF2B5EF4-FFF2-40B4-BE49-F238E27FC236}">
                <a16:creationId xmlns:a16="http://schemas.microsoft.com/office/drawing/2014/main" id="{B858AE4E-B881-42EF-A5C9-20C408053856}"/>
              </a:ext>
            </a:extLst>
          </p:cNvPr>
          <p:cNvPicPr>
            <a:picLocks noGrp="1" noChangeAspect="1"/>
          </p:cNvPicPr>
          <p:nvPr>
            <p:ph idx="1"/>
          </p:nvPr>
        </p:nvPicPr>
        <p:blipFill>
          <a:blip r:embed="rId2"/>
          <a:stretch>
            <a:fillRect/>
          </a:stretch>
        </p:blipFill>
        <p:spPr>
          <a:xfrm>
            <a:off x="1760707" y="1904988"/>
            <a:ext cx="6154442" cy="4203982"/>
          </a:xfrm>
        </p:spPr>
      </p:pic>
    </p:spTree>
    <p:extLst>
      <p:ext uri="{BB962C8B-B14F-4D97-AF65-F5344CB8AC3E}">
        <p14:creationId xmlns:p14="http://schemas.microsoft.com/office/powerpoint/2010/main" val="15167818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Key View of Tables Used Diagram</a:t>
            </a:r>
          </a:p>
        </p:txBody>
      </p:sp>
      <p:pic>
        <p:nvPicPr>
          <p:cNvPr id="9" name="Content Placeholder 8">
            <a:extLst>
              <a:ext uri="{FF2B5EF4-FFF2-40B4-BE49-F238E27FC236}">
                <a16:creationId xmlns:a16="http://schemas.microsoft.com/office/drawing/2014/main" id="{14610B56-2CAC-466B-A959-515A383E95E1}"/>
              </a:ext>
            </a:extLst>
          </p:cNvPr>
          <p:cNvPicPr>
            <a:picLocks noGrp="1" noChangeAspect="1"/>
          </p:cNvPicPr>
          <p:nvPr>
            <p:ph idx="1"/>
          </p:nvPr>
        </p:nvPicPr>
        <p:blipFill>
          <a:blip r:embed="rId2"/>
          <a:stretch>
            <a:fillRect/>
          </a:stretch>
        </p:blipFill>
        <p:spPr>
          <a:xfrm>
            <a:off x="3468718" y="2160588"/>
            <a:ext cx="3014601" cy="3881437"/>
          </a:xfrm>
        </p:spPr>
      </p:pic>
    </p:spTree>
    <p:extLst>
      <p:ext uri="{BB962C8B-B14F-4D97-AF65-F5344CB8AC3E}">
        <p14:creationId xmlns:p14="http://schemas.microsoft.com/office/powerpoint/2010/main" val="38703342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54BA-2CDC-4CB8-946E-05C886CADCDE}"/>
              </a:ext>
            </a:extLst>
          </p:cNvPr>
          <p:cNvSpPr>
            <a:spLocks noGrp="1"/>
          </p:cNvSpPr>
          <p:nvPr>
            <p:ph type="title"/>
          </p:nvPr>
        </p:nvSpPr>
        <p:spPr/>
        <p:txBody>
          <a:bodyPr/>
          <a:lstStyle/>
          <a:p>
            <a:r>
              <a:rPr lang="en-US" dirty="0"/>
              <a:t>Standard View of Tables Used Diagram</a:t>
            </a:r>
          </a:p>
        </p:txBody>
      </p:sp>
      <p:pic>
        <p:nvPicPr>
          <p:cNvPr id="9" name="Content Placeholder 8">
            <a:extLst>
              <a:ext uri="{FF2B5EF4-FFF2-40B4-BE49-F238E27FC236}">
                <a16:creationId xmlns:a16="http://schemas.microsoft.com/office/drawing/2014/main" id="{BE15AF1F-7957-4790-B27D-E258857B5E67}"/>
              </a:ext>
            </a:extLst>
          </p:cNvPr>
          <p:cNvPicPr>
            <a:picLocks noGrp="1" noChangeAspect="1"/>
          </p:cNvPicPr>
          <p:nvPr>
            <p:ph idx="1"/>
          </p:nvPr>
        </p:nvPicPr>
        <p:blipFill>
          <a:blip r:embed="rId2"/>
          <a:stretch>
            <a:fillRect/>
          </a:stretch>
        </p:blipFill>
        <p:spPr>
          <a:xfrm>
            <a:off x="1736082" y="1930400"/>
            <a:ext cx="6444333" cy="4318000"/>
          </a:xfrm>
        </p:spPr>
      </p:pic>
    </p:spTree>
    <p:extLst>
      <p:ext uri="{BB962C8B-B14F-4D97-AF65-F5344CB8AC3E}">
        <p14:creationId xmlns:p14="http://schemas.microsoft.com/office/powerpoint/2010/main" val="4422732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426-A5B6-4B8B-ABFE-D90B4A5E2C16}"/>
              </a:ext>
            </a:extLst>
          </p:cNvPr>
          <p:cNvSpPr>
            <a:spLocks noGrp="1"/>
          </p:cNvSpPr>
          <p:nvPr>
            <p:ph type="title"/>
          </p:nvPr>
        </p:nvSpPr>
        <p:spPr/>
        <p:txBody>
          <a:bodyPr/>
          <a:lstStyle/>
          <a:p>
            <a:r>
              <a:rPr lang="en-US" dirty="0"/>
              <a:t>Informatic Table: Columns Projection</a:t>
            </a:r>
          </a:p>
        </p:txBody>
      </p:sp>
      <p:graphicFrame>
        <p:nvGraphicFramePr>
          <p:cNvPr id="7" name="Table 7">
            <a:extLst>
              <a:ext uri="{FF2B5EF4-FFF2-40B4-BE49-F238E27FC236}">
                <a16:creationId xmlns:a16="http://schemas.microsoft.com/office/drawing/2014/main" id="{73DC139B-570F-414D-8699-586D801668A3}"/>
              </a:ext>
            </a:extLst>
          </p:cNvPr>
          <p:cNvGraphicFramePr>
            <a:graphicFrameLocks noGrp="1"/>
          </p:cNvGraphicFramePr>
          <p:nvPr>
            <p:ph idx="1"/>
            <p:extLst>
              <p:ext uri="{D42A27DB-BD31-4B8C-83A1-F6EECF244321}">
                <p14:modId xmlns:p14="http://schemas.microsoft.com/office/powerpoint/2010/main" val="4106362997"/>
              </p:ext>
            </p:extLst>
          </p:nvPr>
        </p:nvGraphicFramePr>
        <p:xfrm>
          <a:off x="677863" y="2160588"/>
          <a:ext cx="8596312" cy="10109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100386943"/>
                    </a:ext>
                  </a:extLst>
                </a:gridCol>
                <a:gridCol w="4298156">
                  <a:extLst>
                    <a:ext uri="{9D8B030D-6E8A-4147-A177-3AD203B41FA5}">
                      <a16:colId xmlns:a16="http://schemas.microsoft.com/office/drawing/2014/main" val="2562032737"/>
                    </a:ext>
                  </a:extLst>
                </a:gridCol>
              </a:tblGrid>
              <a:tr h="370840">
                <a:tc>
                  <a:txBody>
                    <a:bodyPr/>
                    <a:lstStyle/>
                    <a:p>
                      <a:r>
                        <a:rPr lang="en-US" dirty="0"/>
                        <a:t>Table Name</a:t>
                      </a:r>
                    </a:p>
                  </a:txBody>
                  <a:tcPr/>
                </a:tc>
                <a:tc>
                  <a:txBody>
                    <a:bodyPr/>
                    <a:lstStyle/>
                    <a:p>
                      <a:r>
                        <a:rPr lang="en-US" dirty="0"/>
                        <a:t>Column Name</a:t>
                      </a:r>
                    </a:p>
                  </a:txBody>
                  <a:tcPr/>
                </a:tc>
                <a:extLst>
                  <a:ext uri="{0D108BD9-81ED-4DB2-BD59-A6C34878D82A}">
                    <a16:rowId xmlns:a16="http://schemas.microsoft.com/office/drawing/2014/main" val="764626650"/>
                  </a:ext>
                </a:extLst>
              </a:tr>
              <a:tr h="370840">
                <a:tc>
                  <a:txBody>
                    <a:bodyPr/>
                    <a:lstStyle/>
                    <a:p>
                      <a:r>
                        <a:rPr lang="en-US" dirty="0"/>
                        <a:t>Derived</a:t>
                      </a:r>
                    </a:p>
                  </a:txBody>
                  <a:tcPr/>
                </a:tc>
                <a:tc>
                  <a:txBody>
                    <a:bodyPr/>
                    <a:lstStyle/>
                    <a:p>
                      <a:r>
                        <a:rPr lang="en-US" dirty="0"/>
                        <a:t>Gender</a:t>
                      </a:r>
                    </a:p>
                    <a:p>
                      <a:r>
                        <a:rPr lang="en-US" dirty="0" err="1"/>
                        <a:t>RevenueAfterDiscount</a:t>
                      </a:r>
                      <a:endParaRPr lang="en-US" dirty="0"/>
                    </a:p>
                  </a:txBody>
                  <a:tcPr/>
                </a:tc>
                <a:extLst>
                  <a:ext uri="{0D108BD9-81ED-4DB2-BD59-A6C34878D82A}">
                    <a16:rowId xmlns:a16="http://schemas.microsoft.com/office/drawing/2014/main" val="1227456315"/>
                  </a:ext>
                </a:extLst>
              </a:tr>
            </a:tbl>
          </a:graphicData>
        </a:graphic>
      </p:graphicFrame>
    </p:spTree>
    <p:extLst>
      <p:ext uri="{BB962C8B-B14F-4D97-AF65-F5344CB8AC3E}">
        <p14:creationId xmlns:p14="http://schemas.microsoft.com/office/powerpoint/2010/main" val="38752253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5B21-FB70-49DB-9B67-2FA1C4A752D8}"/>
              </a:ext>
            </a:extLst>
          </p:cNvPr>
          <p:cNvSpPr>
            <a:spLocks noGrp="1"/>
          </p:cNvSpPr>
          <p:nvPr>
            <p:ph type="title"/>
          </p:nvPr>
        </p:nvSpPr>
        <p:spPr/>
        <p:txBody>
          <a:bodyPr/>
          <a:lstStyle/>
          <a:p>
            <a:r>
              <a:rPr lang="en-US" dirty="0"/>
              <a:t>Informatic Table: Projection Sorting</a:t>
            </a:r>
          </a:p>
        </p:txBody>
      </p:sp>
      <p:graphicFrame>
        <p:nvGraphicFramePr>
          <p:cNvPr id="5" name="Table 5">
            <a:extLst>
              <a:ext uri="{FF2B5EF4-FFF2-40B4-BE49-F238E27FC236}">
                <a16:creationId xmlns:a16="http://schemas.microsoft.com/office/drawing/2014/main" id="{22ADAAB4-3B57-4DC8-97E0-3F41CD22DD75}"/>
              </a:ext>
            </a:extLst>
          </p:cNvPr>
          <p:cNvGraphicFramePr>
            <a:graphicFrameLocks noGrp="1"/>
          </p:cNvGraphicFramePr>
          <p:nvPr>
            <p:ph idx="1"/>
            <p:extLst>
              <p:ext uri="{D42A27DB-BD31-4B8C-83A1-F6EECF244321}">
                <p14:modId xmlns:p14="http://schemas.microsoft.com/office/powerpoint/2010/main" val="915670674"/>
              </p:ext>
            </p:extLst>
          </p:nvPr>
        </p:nvGraphicFramePr>
        <p:xfrm>
          <a:off x="677863" y="2160588"/>
          <a:ext cx="8596311" cy="74168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3369272321"/>
                    </a:ext>
                  </a:extLst>
                </a:gridCol>
                <a:gridCol w="2865437">
                  <a:extLst>
                    <a:ext uri="{9D8B030D-6E8A-4147-A177-3AD203B41FA5}">
                      <a16:colId xmlns:a16="http://schemas.microsoft.com/office/drawing/2014/main" val="1251602975"/>
                    </a:ext>
                  </a:extLst>
                </a:gridCol>
                <a:gridCol w="2865437">
                  <a:extLst>
                    <a:ext uri="{9D8B030D-6E8A-4147-A177-3AD203B41FA5}">
                      <a16:colId xmlns:a16="http://schemas.microsoft.com/office/drawing/2014/main" val="2997395206"/>
                    </a:ext>
                  </a:extLst>
                </a:gridCol>
              </a:tblGrid>
              <a:tr h="370840">
                <a:tc>
                  <a:txBody>
                    <a:bodyPr/>
                    <a:lstStyle/>
                    <a:p>
                      <a:r>
                        <a:rPr lang="en-US" dirty="0"/>
                        <a:t>Table Name</a:t>
                      </a:r>
                    </a:p>
                  </a:txBody>
                  <a:tcPr/>
                </a:tc>
                <a:tc>
                  <a:txBody>
                    <a:bodyPr/>
                    <a:lstStyle/>
                    <a:p>
                      <a:r>
                        <a:rPr lang="en-US" dirty="0"/>
                        <a:t>Column Name</a:t>
                      </a:r>
                    </a:p>
                  </a:txBody>
                  <a:tcPr/>
                </a:tc>
                <a:tc>
                  <a:txBody>
                    <a:bodyPr/>
                    <a:lstStyle/>
                    <a:p>
                      <a:r>
                        <a:rPr lang="en-US" dirty="0"/>
                        <a:t>Sort Order</a:t>
                      </a:r>
                    </a:p>
                  </a:txBody>
                  <a:tcPr/>
                </a:tc>
                <a:extLst>
                  <a:ext uri="{0D108BD9-81ED-4DB2-BD59-A6C34878D82A}">
                    <a16:rowId xmlns:a16="http://schemas.microsoft.com/office/drawing/2014/main" val="2148369342"/>
                  </a:ext>
                </a:extLst>
              </a:tr>
              <a:tr h="370840">
                <a:tc>
                  <a:txBody>
                    <a:bodyPr/>
                    <a:lstStyle/>
                    <a:p>
                      <a:r>
                        <a:rPr lang="en-US" dirty="0"/>
                        <a:t>Derived</a:t>
                      </a:r>
                    </a:p>
                  </a:txBody>
                  <a:tcPr/>
                </a:tc>
                <a:tc>
                  <a:txBody>
                    <a:bodyPr/>
                    <a:lstStyle/>
                    <a:p>
                      <a:r>
                        <a:rPr lang="en-US" dirty="0"/>
                        <a:t>SUM(</a:t>
                      </a:r>
                      <a:r>
                        <a:rPr lang="en-US" dirty="0" err="1"/>
                        <a:t>EmployeeRevenue</a:t>
                      </a:r>
                      <a:r>
                        <a:rPr lang="en-US" dirty="0"/>
                        <a:t>)</a:t>
                      </a:r>
                    </a:p>
                  </a:txBody>
                  <a:tcPr/>
                </a:tc>
                <a:tc>
                  <a:txBody>
                    <a:bodyPr/>
                    <a:lstStyle/>
                    <a:p>
                      <a:r>
                        <a:rPr lang="en-US" dirty="0"/>
                        <a:t>DESC</a:t>
                      </a:r>
                    </a:p>
                  </a:txBody>
                  <a:tcPr/>
                </a:tc>
                <a:extLst>
                  <a:ext uri="{0D108BD9-81ED-4DB2-BD59-A6C34878D82A}">
                    <a16:rowId xmlns:a16="http://schemas.microsoft.com/office/drawing/2014/main" val="3564118150"/>
                  </a:ext>
                </a:extLst>
              </a:tr>
            </a:tbl>
          </a:graphicData>
        </a:graphic>
      </p:graphicFrame>
    </p:spTree>
    <p:extLst>
      <p:ext uri="{BB962C8B-B14F-4D97-AF65-F5344CB8AC3E}">
        <p14:creationId xmlns:p14="http://schemas.microsoft.com/office/powerpoint/2010/main" val="42597511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E7E-6C04-4798-9C11-37D444599F98}"/>
              </a:ext>
            </a:extLst>
          </p:cNvPr>
          <p:cNvSpPr>
            <a:spLocks noGrp="1"/>
          </p:cNvSpPr>
          <p:nvPr>
            <p:ph type="title"/>
          </p:nvPr>
        </p:nvSpPr>
        <p:spPr/>
        <p:txBody>
          <a:bodyPr/>
          <a:lstStyle/>
          <a:p>
            <a:r>
              <a:rPr lang="en-US" dirty="0"/>
              <a:t>SSMS Output (3 Rows Affected)</a:t>
            </a:r>
          </a:p>
        </p:txBody>
      </p:sp>
      <p:pic>
        <p:nvPicPr>
          <p:cNvPr id="5" name="Content Placeholder 4">
            <a:extLst>
              <a:ext uri="{FF2B5EF4-FFF2-40B4-BE49-F238E27FC236}">
                <a16:creationId xmlns:a16="http://schemas.microsoft.com/office/drawing/2014/main" id="{3A2BB6A6-77FD-4E02-9A5B-E9345B70E3E6}"/>
              </a:ext>
            </a:extLst>
          </p:cNvPr>
          <p:cNvPicPr>
            <a:picLocks noGrp="1" noChangeAspect="1"/>
          </p:cNvPicPr>
          <p:nvPr>
            <p:ph idx="1"/>
          </p:nvPr>
        </p:nvPicPr>
        <p:blipFill>
          <a:blip r:embed="rId2"/>
          <a:stretch>
            <a:fillRect/>
          </a:stretch>
        </p:blipFill>
        <p:spPr>
          <a:xfrm>
            <a:off x="677863" y="2899452"/>
            <a:ext cx="8596312" cy="2403708"/>
          </a:xfrm>
        </p:spPr>
      </p:pic>
    </p:spTree>
    <p:extLst>
      <p:ext uri="{BB962C8B-B14F-4D97-AF65-F5344CB8AC3E}">
        <p14:creationId xmlns:p14="http://schemas.microsoft.com/office/powerpoint/2010/main" val="391023670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763</TotalTime>
  <Words>7693</Words>
  <Application>Microsoft Office PowerPoint</Application>
  <PresentationFormat>Widescreen</PresentationFormat>
  <Paragraphs>1441</Paragraphs>
  <Slides>454</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454</vt:i4>
      </vt:variant>
    </vt:vector>
  </HeadingPairs>
  <TitlesOfParts>
    <vt:vector size="461" baseType="lpstr">
      <vt:lpstr>Arial</vt:lpstr>
      <vt:lpstr>Consolas</vt:lpstr>
      <vt:lpstr>Courier</vt:lpstr>
      <vt:lpstr>Trebuchet MS</vt:lpstr>
      <vt:lpstr>Wingdings 3</vt:lpstr>
      <vt:lpstr>Facet</vt:lpstr>
      <vt:lpstr>Facet</vt:lpstr>
      <vt:lpstr>CSCI 331 – Group Project 1</vt:lpstr>
      <vt:lpstr>Project Management</vt:lpstr>
      <vt:lpstr>The Project Plan</vt:lpstr>
      <vt:lpstr>Meeting Details, Discord, and how the Group Assisted Each other</vt:lpstr>
      <vt:lpstr>March 1st 2022 Meeting Summary</vt:lpstr>
      <vt:lpstr>In Lieu of Regularly Scheduled Meetings…</vt:lpstr>
      <vt:lpstr>Example: to ensure everyone’s work is submitted, threads were used to compile results</vt:lpstr>
      <vt:lpstr>Example: Utilizing Discord to announce deadlines for people, as well as provide information </vt:lpstr>
      <vt:lpstr>Group Assistance</vt:lpstr>
      <vt:lpstr>To-Do List and Gannt Chart</vt:lpstr>
      <vt:lpstr>To-Do List For Timothy Dakis </vt:lpstr>
      <vt:lpstr>To-Do List For Mikhaiel Gomes </vt:lpstr>
      <vt:lpstr>To-Do List For Shivanie Kemraj </vt:lpstr>
      <vt:lpstr>To-Do List For Konrad Rakowski </vt:lpstr>
      <vt:lpstr>To-Do List For Kevin Tang </vt:lpstr>
      <vt:lpstr>Gannt Chart</vt:lpstr>
      <vt:lpstr>Queries</vt:lpstr>
      <vt:lpstr>Requirements for Queries</vt:lpstr>
      <vt:lpstr>Employee Information Subsystem of AdventureWorks2017</vt:lpstr>
      <vt:lpstr>Product Category Subsystem of AdventureWorksDW2017</vt:lpstr>
      <vt:lpstr>Suppliers’ Shipment Subsystem of Northwinds2022TSQLV7</vt:lpstr>
      <vt:lpstr>Supplier Information Subsystem of WideWorldImporters</vt:lpstr>
      <vt:lpstr>Order Information Subsystem of WideWorldImportersDW</vt:lpstr>
      <vt:lpstr>Queries of Timothy Dakis</vt:lpstr>
      <vt:lpstr>Top 3 Queries of Timothy Dakis</vt:lpstr>
      <vt:lpstr>Top # 1 - Problem 14 (Complex):  Find which quarter of each year every employee handled most of their orders, how much those orders were worth after discount, and list employees by name using Northwinds2022TSQLV7</vt:lpstr>
      <vt:lpstr>Custom Function #1 Used: FindYearQuarter</vt:lpstr>
      <vt:lpstr>Custom Function #2 Used: RevenueAfterDiscount</vt:lpstr>
      <vt:lpstr>Query</vt:lpstr>
      <vt:lpstr>Key View of Tables Used Diagram</vt:lpstr>
      <vt:lpstr>Standard View of Tables Used Diagram</vt:lpstr>
      <vt:lpstr>Informatic Table: Columns Projection</vt:lpstr>
      <vt:lpstr>Informatic Table: Projection Sorting</vt:lpstr>
      <vt:lpstr>SSMS Output (27 Rows Affected)</vt:lpstr>
      <vt:lpstr>JSON Output</vt:lpstr>
      <vt:lpstr>JDBC Output</vt:lpstr>
      <vt:lpstr>Top # 2 - Problem 17 (Complex):  List all dates between the earliest and most recent order, and if an order has been placed or not, and how much all orders cost on each date after discount using Northwinds2022TSQLV4</vt:lpstr>
      <vt:lpstr>Custom Function #1 Used: DateFromAnchor</vt:lpstr>
      <vt:lpstr>Custom Function #2 Used: RevenueAfterDiscount</vt:lpstr>
      <vt:lpstr>Query</vt:lpstr>
      <vt:lpstr>Key View of Tables Used Diagram</vt:lpstr>
      <vt:lpstr>Standard View of Tables Used Diagram</vt:lpstr>
      <vt:lpstr>Informatic Table: Columns Projection</vt:lpstr>
      <vt:lpstr>Informatic Table: Projection Sorting</vt:lpstr>
      <vt:lpstr>SSMS Output (673 Rows Affected)</vt:lpstr>
      <vt:lpstr>JSON Output</vt:lpstr>
      <vt:lpstr>JDBC Output</vt:lpstr>
      <vt:lpstr>Top # 3 - Problem 16 (Complex):  What type of product is ordered most often per customer country using Northwinds2022TSQLV7</vt:lpstr>
      <vt:lpstr>Custom Function #1 Used: GetProductCategory</vt:lpstr>
      <vt:lpstr>Query</vt:lpstr>
      <vt:lpstr>Key View of Tables Used Diagram</vt:lpstr>
      <vt:lpstr>Standard View of Tables Used Diagram</vt:lpstr>
      <vt:lpstr>Informatic Table: Columns Projection</vt:lpstr>
      <vt:lpstr>Informatic Table: Projection Sorting</vt:lpstr>
      <vt:lpstr>SSMS Output (22 Rows Affected)</vt:lpstr>
      <vt:lpstr>JSON Output</vt:lpstr>
      <vt:lpstr>JDBC Output</vt:lpstr>
      <vt:lpstr>Worst 3 Queries of Timothy Dakis</vt:lpstr>
      <vt:lpstr>Worst # 1 - Problem 02 (Simple):  What products need to be reordered (replenished) using AdventureWorks2017?</vt:lpstr>
      <vt:lpstr>Query</vt:lpstr>
      <vt:lpstr>Key View of Tables Used Diagram</vt:lpstr>
      <vt:lpstr>Standard View of Tables Used Diagram</vt:lpstr>
      <vt:lpstr>Informatic Table: Columns Projection</vt:lpstr>
      <vt:lpstr>SSMS Output (8 Rows Affected)</vt:lpstr>
      <vt:lpstr>JSON Output</vt:lpstr>
      <vt:lpstr>JDBC Output</vt:lpstr>
      <vt:lpstr>Worst # 1 (Corrected) - Problem 02 (Simple):  What products need to be reordered (replenished) using AdventureWorks2017?</vt:lpstr>
      <vt:lpstr>Query</vt:lpstr>
      <vt:lpstr>Key View of Tables Used Diagram</vt:lpstr>
      <vt:lpstr>Standard View of Tables Used Diagram</vt:lpstr>
      <vt:lpstr>Informatic Table: Columns Projection</vt:lpstr>
      <vt:lpstr>SSMS Output (8 Rows Affected)</vt:lpstr>
      <vt:lpstr>JSON Output</vt:lpstr>
      <vt:lpstr>JDBC Output</vt:lpstr>
      <vt:lpstr>Worst # 2 - Problem 08 (Medium):  How much has every supplier sold using Northwinds2022TSQLV7?</vt:lpstr>
      <vt:lpstr>Query</vt:lpstr>
      <vt:lpstr>Key View of Tables Used Diagram</vt:lpstr>
      <vt:lpstr>Standard View of Tables Used Diagram</vt:lpstr>
      <vt:lpstr>Informatic Table: Columns Projection</vt:lpstr>
      <vt:lpstr>Informatic Table: Projection Sorting</vt:lpstr>
      <vt:lpstr>SSMS Output (29 Rows Affected)</vt:lpstr>
      <vt:lpstr>JSON Output</vt:lpstr>
      <vt:lpstr>JDBC Output</vt:lpstr>
      <vt:lpstr>Worst # 2 (Corrected) - Problem 08 (Medium):  How much has every supplier sold using Northwinds2022TSQLV7?</vt:lpstr>
      <vt:lpstr>Query</vt:lpstr>
      <vt:lpstr>Key View of Tables Used Diagram</vt:lpstr>
      <vt:lpstr>Standard View of Tables Used Diagram</vt:lpstr>
      <vt:lpstr>Informatic Table: Columns Projection</vt:lpstr>
      <vt:lpstr>Informatic Table: Projection Sorting</vt:lpstr>
      <vt:lpstr>SSMS Output (29 Rows Affected)</vt:lpstr>
      <vt:lpstr>JSON Output</vt:lpstr>
      <vt:lpstr>JDBC Output</vt:lpstr>
      <vt:lpstr>Worst # 3 - Problem 13 (Medium):  How much revenue was generated by each gender (assuming only male/female gender) in 2015 using Northwinds2022TSQLV7</vt:lpstr>
      <vt:lpstr>Query</vt:lpstr>
      <vt:lpstr>Key View of Tables Used Diagram</vt:lpstr>
      <vt:lpstr>Standard View of Tables Used Diagram</vt:lpstr>
      <vt:lpstr>Informatic Table: Columns Projection</vt:lpstr>
      <vt:lpstr>Informatic Table: Projection Sorting</vt:lpstr>
      <vt:lpstr>SSMS Output (3 Rows Affected)</vt:lpstr>
      <vt:lpstr>JSON Output</vt:lpstr>
      <vt:lpstr>JDBC Output</vt:lpstr>
      <vt:lpstr>Worst # 3 (Corrected) - Problem 13 (Medium):  How much revenue was generated by each gender (assuming only male/female gender) in 2015 using Northwinds2022TSQLV7</vt:lpstr>
      <vt:lpstr>Query</vt:lpstr>
      <vt:lpstr>Key View of Tables Used Diagram</vt:lpstr>
      <vt:lpstr>Standard View of Tables Used Diagram</vt:lpstr>
      <vt:lpstr>Informatic Table: Columns Projection</vt:lpstr>
      <vt:lpstr>Informatic Table: Projection Sorting</vt:lpstr>
      <vt:lpstr>SSMS Output (3 Rows Affected)</vt:lpstr>
      <vt:lpstr>JSON Output</vt:lpstr>
      <vt:lpstr>JDBC Output</vt:lpstr>
      <vt:lpstr>Queries of Mikhaiel Gomes</vt:lpstr>
      <vt:lpstr>Top 3 Queries of Mikhaiel Gomes</vt:lpstr>
      <vt:lpstr>Top # 1 - Problem 13 (Complex):  Find the top 5 spending customers using Northwinds2022TSQLV7.</vt:lpstr>
      <vt:lpstr>Custom Function #1 Used:  TotalSpent</vt:lpstr>
      <vt:lpstr>Query</vt:lpstr>
      <vt:lpstr>Key View of Tables Used Diagram</vt:lpstr>
      <vt:lpstr>Standard View of Tables Used Diagram</vt:lpstr>
      <vt:lpstr>Informatic Table: Columns Projection</vt:lpstr>
      <vt:lpstr>Informatic Table: Projection Sorting</vt:lpstr>
      <vt:lpstr>SSMS Output (5 Rows Affected)</vt:lpstr>
      <vt:lpstr>JSON Output</vt:lpstr>
      <vt:lpstr>JDBC Output</vt:lpstr>
      <vt:lpstr>Top # 2 - Problem 04 (Complex):  For each category and sub category of products show the total sales made for each quarter in 2013 using AdventureWorks2017</vt:lpstr>
      <vt:lpstr>Query</vt:lpstr>
      <vt:lpstr>Key View of Tables Used Diagram</vt:lpstr>
      <vt:lpstr>Standard View of Tables Used Diagram</vt:lpstr>
      <vt:lpstr>Informatic Table: Columns Projection</vt:lpstr>
      <vt:lpstr>Informatic Table: Projection Sorting</vt:lpstr>
      <vt:lpstr>SSMS Output (112 Rows Affected)</vt:lpstr>
      <vt:lpstr>JSON Output</vt:lpstr>
      <vt:lpstr>JDBC Output</vt:lpstr>
      <vt:lpstr>Top # 3 - Problem 11 (Complex):  Show all for how many years the employees has been hired for and their pay rates using AdventureWorks2017</vt:lpstr>
      <vt:lpstr>Custom Function #1 Used:</vt:lpstr>
      <vt:lpstr>Query</vt:lpstr>
      <vt:lpstr>Key View of Tables Used Diagram</vt:lpstr>
      <vt:lpstr>Standard View of Tables Used Diagram</vt:lpstr>
      <vt:lpstr>Informatic Table: Columns Projection</vt:lpstr>
      <vt:lpstr>Informatic Table: Projection Sorting</vt:lpstr>
      <vt:lpstr>SSMS Output (316 Rows Affected)</vt:lpstr>
      <vt:lpstr>JSON Output</vt:lpstr>
      <vt:lpstr>JDBC Output</vt:lpstr>
      <vt:lpstr>Worst 3 Queries of Mikhaiel Gomes</vt:lpstr>
      <vt:lpstr>Worst # 1 - Problem 14 (Medium):  For customers in WideWorldImportersDW find out for the customers who bought developer joke mug, how many have they purchased?</vt:lpstr>
      <vt:lpstr>Query</vt:lpstr>
      <vt:lpstr>Key View of Tables Used Diagram</vt:lpstr>
      <vt:lpstr>Standard View of Tables Used Diagram</vt:lpstr>
      <vt:lpstr>Informatic Table: Columns Projection</vt:lpstr>
      <vt:lpstr>Informatic Table: Projection Sorting</vt:lpstr>
      <vt:lpstr>SSMS Output (403 Rows Affected) </vt:lpstr>
      <vt:lpstr>JSON Output</vt:lpstr>
      <vt:lpstr>JDBC Output</vt:lpstr>
      <vt:lpstr>Worst # 1 (Corrected) - Problem 14 (Medium):  For customers in WideWorldImportersDW find out for the customers who bought developer joke mug, how many have they purchased?</vt:lpstr>
      <vt:lpstr>Query</vt:lpstr>
      <vt:lpstr>Key View of Tables Used Diagram</vt:lpstr>
      <vt:lpstr>Standard View of Tables Used Diagram</vt:lpstr>
      <vt:lpstr>Informatic Table: Columns Projection</vt:lpstr>
      <vt:lpstr>Informatic Table: Projection Sorting</vt:lpstr>
      <vt:lpstr>SSMS Output (402 Rows Affected) </vt:lpstr>
      <vt:lpstr>JSON Output</vt:lpstr>
      <vt:lpstr>JDBC Output</vt:lpstr>
      <vt:lpstr>Worst # 2 - Problem 17 (Medium):  Find information about all the customers who purchased white mug/s in February using WideWorldImportersDW</vt:lpstr>
      <vt:lpstr>Query</vt:lpstr>
      <vt:lpstr>Key View of Tables Used Diagram</vt:lpstr>
      <vt:lpstr>Standard View of Tables Used Diagram</vt:lpstr>
      <vt:lpstr>Informatic Table: Columns Projection</vt:lpstr>
      <vt:lpstr>Informatic Table: Projection Sorting</vt:lpstr>
      <vt:lpstr>SSMS Output (1153 Rows Affected) </vt:lpstr>
      <vt:lpstr>JSON Output</vt:lpstr>
      <vt:lpstr>JDBC Output</vt:lpstr>
      <vt:lpstr>Worst # 2 (Corrected) - Problem 17 (Medium):  Find information about all the customers who purchased white mug/s in February using WideWorldImportersDW</vt:lpstr>
      <vt:lpstr>Query</vt:lpstr>
      <vt:lpstr>Key View of Tables Used Diagram</vt:lpstr>
      <vt:lpstr>Standard View of Tables Used Diagram</vt:lpstr>
      <vt:lpstr>Informatic Table: Columns Projection</vt:lpstr>
      <vt:lpstr>Informatic Table: Projection Sorting</vt:lpstr>
      <vt:lpstr>SSMS Output (1153 Rows Affected) </vt:lpstr>
      <vt:lpstr>JSON Output</vt:lpstr>
      <vt:lpstr>JDBC Output</vt:lpstr>
      <vt:lpstr>Worst # 3 - Problem 18 (Medium):  From WideWorldImporters find the regular customers who has average transaction amount above -5000 for the last 3 months of 2015.</vt:lpstr>
      <vt:lpstr>Query</vt:lpstr>
      <vt:lpstr>Key View of Tables Used Diagram</vt:lpstr>
      <vt:lpstr>Standard View of Tables Used Diagram</vt:lpstr>
      <vt:lpstr>Informatic Table: Columns Projection</vt:lpstr>
      <vt:lpstr>Informatic Table: Projection Sorting</vt:lpstr>
      <vt:lpstr>SSMS Output (255 Rows Affected) </vt:lpstr>
      <vt:lpstr>JSON Output</vt:lpstr>
      <vt:lpstr>JDBC Output</vt:lpstr>
      <vt:lpstr>Worst # 3 (Corrected) - Problem 18 (Medium):  From WideWorldImporters find the regular customers who has average transaction amount above -5000 for the last 3 months of 2015.</vt:lpstr>
      <vt:lpstr>Query</vt:lpstr>
      <vt:lpstr>Key View of Tables Used Diagram</vt:lpstr>
      <vt:lpstr>Standard View of Tables Used Diagram</vt:lpstr>
      <vt:lpstr>Informatic Table: Columns Projection</vt:lpstr>
      <vt:lpstr>Informatic Table: Projection Sorting</vt:lpstr>
      <vt:lpstr>SSMS Output (255 Rows Affected)</vt:lpstr>
      <vt:lpstr>JSON Output</vt:lpstr>
      <vt:lpstr>JDBC Output</vt:lpstr>
      <vt:lpstr>Queries of Shivanie Kemraj</vt:lpstr>
      <vt:lpstr>Top 3 Queries of Shivanie Kemraj</vt:lpstr>
      <vt:lpstr>Top # 1 - Problem 04 (Easy):  return orderkey with unit price using WideWorldImportersDW</vt:lpstr>
      <vt:lpstr>Query</vt:lpstr>
      <vt:lpstr>Key View of Tables Used Diagram</vt:lpstr>
      <vt:lpstr>Standard View of Tables Used Diagram</vt:lpstr>
      <vt:lpstr>Informatic Table: Columns Projection</vt:lpstr>
      <vt:lpstr>Informatic Table: Projection Sorting</vt:lpstr>
      <vt:lpstr>Azure Output (231412 Rows Affected)</vt:lpstr>
      <vt:lpstr>JSON Output</vt:lpstr>
      <vt:lpstr>JDBC Output</vt:lpstr>
      <vt:lpstr>Top # 2 - Problem 07 (Medium):  returns concated employee's name with order id using Northwinds2022TSQLV7</vt:lpstr>
      <vt:lpstr>Query</vt:lpstr>
      <vt:lpstr>Key View of Tables Used Diagram</vt:lpstr>
      <vt:lpstr>Standard View of Tables Used Diagram</vt:lpstr>
      <vt:lpstr>Informatic Table: Columns Projection</vt:lpstr>
      <vt:lpstr>Azure Output (831 Rows Affected)</vt:lpstr>
      <vt:lpstr>JSON Output</vt:lpstr>
      <vt:lpstr>JDBC Output</vt:lpstr>
      <vt:lpstr>Top # 3 - Problem 20 (Complex):  returns custid, emplyid, orderid and the season of the orders using Northwinds2022TSQLV7</vt:lpstr>
      <vt:lpstr>Custom Function #1 Used: Season</vt:lpstr>
      <vt:lpstr>Query</vt:lpstr>
      <vt:lpstr>Key View of Tables Used Diagram</vt:lpstr>
      <vt:lpstr>Standard View of Tables Used Diagram</vt:lpstr>
      <vt:lpstr>Informatic Table: Columns Projection</vt:lpstr>
      <vt:lpstr>Azure Output (830 Rows Affected)</vt:lpstr>
      <vt:lpstr>JSON Output</vt:lpstr>
      <vt:lpstr>JDBC Output</vt:lpstr>
      <vt:lpstr>Worst 3 Queries of Shivanie Kemraj</vt:lpstr>
      <vt:lpstr>Worst # 1 - Problem 02 (Simple):  return employee's full name with their birthday using AdventureWorksDW2017</vt:lpstr>
      <vt:lpstr>Query</vt:lpstr>
      <vt:lpstr>Key View of Tables Used Diagram</vt:lpstr>
      <vt:lpstr>Standard View of Tables Used Diagram</vt:lpstr>
      <vt:lpstr>Informatic Table: Columns Projection</vt:lpstr>
      <vt:lpstr>Azure Output (296 Rows Affected)</vt:lpstr>
      <vt:lpstr>JSON Output</vt:lpstr>
      <vt:lpstr>JDBC Output</vt:lpstr>
      <vt:lpstr>Worst # 1 (Corrected) - Problem 02 (Simple):  return employee's full name with their birthday using AdventureWorksDW2017</vt:lpstr>
      <vt:lpstr>Query</vt:lpstr>
      <vt:lpstr>Key View of Tables Used Diagram</vt:lpstr>
      <vt:lpstr>Standard View of Tables Used Diagram</vt:lpstr>
      <vt:lpstr>Informatic Table: Columns Projection</vt:lpstr>
      <vt:lpstr>Azure Output (296 Rows Affected)</vt:lpstr>
      <vt:lpstr>JSON Output</vt:lpstr>
      <vt:lpstr>JDBC Output</vt:lpstr>
      <vt:lpstr>Worst # 2 - Problem 11 (Medium):  returns custid, emplid and order year using Northwinds2022TSQLV7</vt:lpstr>
      <vt:lpstr>Query</vt:lpstr>
      <vt:lpstr>Key View of Tables Used Diagram</vt:lpstr>
      <vt:lpstr>Standard View of Tables Used Diagram</vt:lpstr>
      <vt:lpstr>Informatic Table: Columns Projection</vt:lpstr>
      <vt:lpstr>Informatic Table: Projection Sorting</vt:lpstr>
      <vt:lpstr>Azure Output (1267 Rows Affected) </vt:lpstr>
      <vt:lpstr>JSON Output</vt:lpstr>
      <vt:lpstr>JDBC Output</vt:lpstr>
      <vt:lpstr>Worst # 2 (Corrected) - Problem 11 (Medium):  returns custid, emplid and order year using Northwinds2022TSQLV7</vt:lpstr>
      <vt:lpstr>Query</vt:lpstr>
      <vt:lpstr>Key View of Tables Used Diagram</vt:lpstr>
      <vt:lpstr>Standard View of Tables Used Diagram</vt:lpstr>
      <vt:lpstr>Informatic Table: Columns Projection</vt:lpstr>
      <vt:lpstr>Informatic Table: Projection Sorting</vt:lpstr>
      <vt:lpstr>Azure Output (1267 Rows Affected) </vt:lpstr>
      <vt:lpstr>JSON Output</vt:lpstr>
      <vt:lpstr>JDBC Output</vt:lpstr>
      <vt:lpstr>Worst # 3 - Problem 14 (Complex):  concats the employee's first and last name to make full name; returns the orderid , custid, emplid and name using Northwinds2022TSQLV7</vt:lpstr>
      <vt:lpstr>Custom Function #1 Used: findFullName</vt:lpstr>
      <vt:lpstr>Query</vt:lpstr>
      <vt:lpstr>Key View of Tables Used Diagram</vt:lpstr>
      <vt:lpstr>Standard View of Tables Used Diagram</vt:lpstr>
      <vt:lpstr>Informatic Table: Columns Projection</vt:lpstr>
      <vt:lpstr>Azure Output (830 Rows Affected)</vt:lpstr>
      <vt:lpstr>JSON Output</vt:lpstr>
      <vt:lpstr>JDBC Output</vt:lpstr>
      <vt:lpstr>Worst # 3 (Corrected) - Problem 14 (Complex):  concats the employee's first and last name to make full name returns the orderid , custid, emplid and name using Northwinds2022TSQLV7</vt:lpstr>
      <vt:lpstr>Query</vt:lpstr>
      <vt:lpstr>Key View of Tables Used Diagram</vt:lpstr>
      <vt:lpstr>Standard View of Tables Used Diagram</vt:lpstr>
      <vt:lpstr>Informatic Table: Columns Projection</vt:lpstr>
      <vt:lpstr>Azure Output (830 Rows Affected)</vt:lpstr>
      <vt:lpstr>JSON Output</vt:lpstr>
      <vt:lpstr>JDBC Output</vt:lpstr>
      <vt:lpstr>Queries of Konrad Rakowski</vt:lpstr>
      <vt:lpstr>Top 3 Queries of Konrad Rakowski</vt:lpstr>
      <vt:lpstr>Top # 1 - Problem 02 (Simple): Using Northwinds2022TSQLV7, display orders with a total value less than 15000  </vt:lpstr>
      <vt:lpstr>Query</vt:lpstr>
      <vt:lpstr>Key View of Tables Used Diagram</vt:lpstr>
      <vt:lpstr>Standard View of Tables Used Diagram</vt:lpstr>
      <vt:lpstr>Informatic Table: Columns Projection</vt:lpstr>
      <vt:lpstr>Azure Output (827 Rows Affected)</vt:lpstr>
      <vt:lpstr>JSON Output</vt:lpstr>
      <vt:lpstr>JDBC Output</vt:lpstr>
      <vt:lpstr>Top # 2 - Problem 11 (Medium):  Using AdventureWorksDW2017, display every employee (oldest to youngest) who’s birthday is in July.</vt:lpstr>
      <vt:lpstr>Query</vt:lpstr>
      <vt:lpstr>Key View of Tables Used Diagram</vt:lpstr>
      <vt:lpstr>Standard View of Tables Used Diagram</vt:lpstr>
      <vt:lpstr>Informatic Table: Columns Projection</vt:lpstr>
      <vt:lpstr>Informatic Table: Projection Sorting</vt:lpstr>
      <vt:lpstr>Azure Output (28 Rows Affected)</vt:lpstr>
      <vt:lpstr>JSON Output</vt:lpstr>
      <vt:lpstr>JDBC Output</vt:lpstr>
      <vt:lpstr>Top # 3 - Problem 20 (Complex):  Using Northwinds2022TSQLV7, display the information of customers who purchased discontinued items</vt:lpstr>
      <vt:lpstr>Custom Function #1 Used: getDiscounted</vt:lpstr>
      <vt:lpstr>Query</vt:lpstr>
      <vt:lpstr>Key View of Tables Used Diagram</vt:lpstr>
      <vt:lpstr>Standard View of Tables Used Diagram</vt:lpstr>
      <vt:lpstr>Informatic Table: Columns Projection</vt:lpstr>
      <vt:lpstr>Azure Output (228 Rows Affected)</vt:lpstr>
      <vt:lpstr>JSON Output</vt:lpstr>
      <vt:lpstr>JDBC Output</vt:lpstr>
      <vt:lpstr>Worst 3 Queries of Konrad Rakowski</vt:lpstr>
      <vt:lpstr>Worst # 1 - Problem 04 (Simple):  Using AdventureWorks2017, display the order from the highest orderid</vt:lpstr>
      <vt:lpstr>Query</vt:lpstr>
      <vt:lpstr>Key View of Tables Used Diagram</vt:lpstr>
      <vt:lpstr>Standard View of Tables Used Diagram</vt:lpstr>
      <vt:lpstr>Informatic Table: Columns Projection</vt:lpstr>
      <vt:lpstr>Informatic Table: Projection Sorting</vt:lpstr>
      <vt:lpstr>Azure Output (31406 Rows Affected) </vt:lpstr>
      <vt:lpstr>JSON Output</vt:lpstr>
      <vt:lpstr>JDBC Output</vt:lpstr>
      <vt:lpstr>Worst # 1 (Corrected) - Problem 04 (Simple):  Using AdventureWorks2017, display the single highest orderid</vt:lpstr>
      <vt:lpstr>Query</vt:lpstr>
      <vt:lpstr>Key View of Tables Used Diagram</vt:lpstr>
      <vt:lpstr>Standard View of Tables Used Diagram</vt:lpstr>
      <vt:lpstr>Informatic Table: Columns Projection</vt:lpstr>
      <vt:lpstr>Azure Output (1 Row Affected) </vt:lpstr>
      <vt:lpstr>JSON Output</vt:lpstr>
      <vt:lpstr>JDBC Output</vt:lpstr>
      <vt:lpstr>Worst # 2 - Problem 07 (Medium):  Using AdventureWorks2017, display how many ‘silver’ products have been sold to an address that is in ‘New York’ (city).</vt:lpstr>
      <vt:lpstr>Query</vt:lpstr>
      <vt:lpstr>Key View of Tables Used Diagram</vt:lpstr>
      <vt:lpstr>Standard View of Tables Used Diagram</vt:lpstr>
      <vt:lpstr>Informatic Table: Columns Projection</vt:lpstr>
      <vt:lpstr>Azure Output (1 Row Affected) </vt:lpstr>
      <vt:lpstr>JSON Output</vt:lpstr>
      <vt:lpstr>JDBC Output</vt:lpstr>
      <vt:lpstr>Worst # 2 (Corrected) - Problem 07 (Medium):  Using AdventureWorks2017, display how many ‘silver’ products have been sold to an address that is in ‘New York’ (city).</vt:lpstr>
      <vt:lpstr>Query</vt:lpstr>
      <vt:lpstr>Key View of Tables Used Diagram</vt:lpstr>
      <vt:lpstr>Standard View of Tables Used Diagram</vt:lpstr>
      <vt:lpstr>Informatic Table: Columns Projection</vt:lpstr>
      <vt:lpstr>Azure Output (1 Row Affected) </vt:lpstr>
      <vt:lpstr>JSON Output</vt:lpstr>
      <vt:lpstr>JDBC Output</vt:lpstr>
      <vt:lpstr>Worst # 3 - Problem 18 (Complex):  Using WideWorldImporters, display the transaction id of every customer who ordered where the payment was received at the end of every month in 2015.</vt:lpstr>
      <vt:lpstr>Custom Function #1 Used: getDte</vt:lpstr>
      <vt:lpstr>Query</vt:lpstr>
      <vt:lpstr>Key View of Tables Used Diagram</vt:lpstr>
      <vt:lpstr>Standard View of Tables Used Diagram</vt:lpstr>
      <vt:lpstr>Informatic Table: Columns Projection</vt:lpstr>
      <vt:lpstr>Azure Output (23578 Rows Affected) </vt:lpstr>
      <vt:lpstr>JSON Output</vt:lpstr>
      <vt:lpstr>JDBC Output</vt:lpstr>
      <vt:lpstr>Worst # 3 (Corrected) - Problem 18 (Complex):  Using WideWorldImporters, display the transaction id of every customer who ordered where the payment was received at the end of every month in 2015.</vt:lpstr>
      <vt:lpstr>Custom Function #1 Used: getDte</vt:lpstr>
      <vt:lpstr>Query</vt:lpstr>
      <vt:lpstr>Key View of Tables Used Diagram</vt:lpstr>
      <vt:lpstr>Standard View of Tables Used Diagram</vt:lpstr>
      <vt:lpstr>Informatic Table: Columns Projection</vt:lpstr>
      <vt:lpstr>Azure Output (23578 Rows Affected) </vt:lpstr>
      <vt:lpstr>JSON Output</vt:lpstr>
      <vt:lpstr>JDBC Output</vt:lpstr>
      <vt:lpstr>Queries of Kevin Tang</vt:lpstr>
      <vt:lpstr>Top 3 Queries of Kevin Tang</vt:lpstr>
      <vt:lpstr>Top # 1 - Problem 01 (Simple) Finds the start and end times for the three shifts that an employee can choose to work between</vt:lpstr>
      <vt:lpstr>Query</vt:lpstr>
      <vt:lpstr>Key View of Tables Used Diagram</vt:lpstr>
      <vt:lpstr>Standard View of Tables Used Diagram</vt:lpstr>
      <vt:lpstr>Informatic Table: Columns Projection</vt:lpstr>
      <vt:lpstr>SSMS Output (3 Rows Affected) </vt:lpstr>
      <vt:lpstr>JSON Output</vt:lpstr>
      <vt:lpstr>JDBC Output</vt:lpstr>
      <vt:lpstr>Top # 2 - Problem 11 (Medium):  Returns employee ID and country if there are customers in the same country</vt:lpstr>
      <vt:lpstr>Query</vt:lpstr>
      <vt:lpstr>Key View of Tables Used Diagram</vt:lpstr>
      <vt:lpstr>Standard View of Tables Used Diagram</vt:lpstr>
      <vt:lpstr>Informatic Table: Columns Projection</vt:lpstr>
      <vt:lpstr>SSMS Output (9 Rows Affected) </vt:lpstr>
      <vt:lpstr>JSON Output</vt:lpstr>
      <vt:lpstr>JDBC Output</vt:lpstr>
      <vt:lpstr>Top # 3 - Problem 13 (Medium):  Returns details of employees, such as their name, ID, title, and order ID’s</vt:lpstr>
      <vt:lpstr>Query</vt:lpstr>
      <vt:lpstr>Key View of Tables Used Diagram</vt:lpstr>
      <vt:lpstr>Standard View of Tables Used Diagram</vt:lpstr>
      <vt:lpstr>Informatic Table: Columns Projection</vt:lpstr>
      <vt:lpstr>SSMS Output (830 Rows Affected) </vt:lpstr>
      <vt:lpstr>JSON Output</vt:lpstr>
      <vt:lpstr>JDBC Output</vt:lpstr>
      <vt:lpstr>Worst 3 Queries of Kevin Tang</vt:lpstr>
      <vt:lpstr>Worst # 1 - Problem 04 (Simple):  Customer purchase on same day of restocking</vt:lpstr>
      <vt:lpstr>Query</vt:lpstr>
      <vt:lpstr>Key View of Tables Used Diagram</vt:lpstr>
      <vt:lpstr>Standard View of Tables Used Diagram</vt:lpstr>
      <vt:lpstr>Informatic Table: Columns Projection</vt:lpstr>
      <vt:lpstr>SSMS Output (1000 Rows Affected) </vt:lpstr>
      <vt:lpstr>JSON Output</vt:lpstr>
      <vt:lpstr>JDBC Output</vt:lpstr>
      <vt:lpstr>Worst # 1 (Corrected) - Problem 04 (Medium):  Customer purchase on same day of restocking</vt:lpstr>
      <vt:lpstr>Query</vt:lpstr>
      <vt:lpstr>Key View of Tables Used Diagram</vt:lpstr>
      <vt:lpstr>Standard View of Tables Used Diagram</vt:lpstr>
      <vt:lpstr>Informatic Table: Columns Projection</vt:lpstr>
      <vt:lpstr>SSMS Output (1000 Rows Affected) </vt:lpstr>
      <vt:lpstr>JSON Output</vt:lpstr>
      <vt:lpstr>JDBC Output</vt:lpstr>
      <vt:lpstr>Worst # 2 - Problem 07 (Medium):  Shows the details of all products that are priced below $100</vt:lpstr>
      <vt:lpstr>Query</vt:lpstr>
      <vt:lpstr>Key View of Tables Used Diagram</vt:lpstr>
      <vt:lpstr>Standard View of Tables Used Diagram</vt:lpstr>
      <vt:lpstr>Informatic Table: Columns Projection</vt:lpstr>
      <vt:lpstr>SSMS Output (75 Rows Affected) </vt:lpstr>
      <vt:lpstr>JSON Output</vt:lpstr>
      <vt:lpstr>JDBC Output</vt:lpstr>
      <vt:lpstr>Worst # 2 (Corrected) - Problem 07 (Medium):  Shows the details of all products that are priced below $100</vt:lpstr>
      <vt:lpstr>Query</vt:lpstr>
      <vt:lpstr>Key View of Tables Used Diagram</vt:lpstr>
      <vt:lpstr>Standard View of Tables Used Diagram</vt:lpstr>
      <vt:lpstr>Informatic Table: Columns Projection</vt:lpstr>
      <vt:lpstr>SSMS Output (75 Rows Affected) </vt:lpstr>
      <vt:lpstr>JSON Output</vt:lpstr>
      <vt:lpstr>JDBC Output</vt:lpstr>
      <vt:lpstr>Worst # 3 - Problem 14 (Complex):  Shows the top 3 oldest employees at the company</vt:lpstr>
      <vt:lpstr>Query</vt:lpstr>
      <vt:lpstr>Key View of Tables Used Diagram</vt:lpstr>
      <vt:lpstr>Standard View of Tables Used Diagram</vt:lpstr>
      <vt:lpstr>Informatic Table: Columns Projection</vt:lpstr>
      <vt:lpstr>SSMS Output (3 Rows Affected) </vt:lpstr>
      <vt:lpstr>JSON Output</vt:lpstr>
      <vt:lpstr>JDBC Output</vt:lpstr>
      <vt:lpstr>Worst # 3 (Corrected) - Problem 14 (Complex):  Shows the top 3 oldest employees at the company</vt:lpstr>
      <vt:lpstr>Query</vt:lpstr>
      <vt:lpstr>Key View of Tables Used Diagram</vt:lpstr>
      <vt:lpstr>Standard View of Tables Used Diagram</vt:lpstr>
      <vt:lpstr>Informatic Table: Columns Projection</vt:lpstr>
      <vt:lpstr>SSMS Output (3 Rows Affected) </vt:lpstr>
      <vt:lpstr>JSON Output</vt:lpstr>
      <vt:lpstr>JDBC Output</vt:lpstr>
      <vt:lpstr>Queries of Group</vt:lpstr>
      <vt:lpstr>Group Top 3 Queries</vt:lpstr>
      <vt:lpstr>Group Top # 1 – Complex: Find which quarter of each year every employee handled most of their orders, how much those orders were worth after discount, and list employees by name using Northwinds2022TSQLV7</vt:lpstr>
      <vt:lpstr>Custom Function #1 Used: FindYearQuarter</vt:lpstr>
      <vt:lpstr>Custom Function #2 Used: RevenueAfterDiscount</vt:lpstr>
      <vt:lpstr>Query</vt:lpstr>
      <vt:lpstr>Group Top # 2 – Complex: For each category and sub-category of products show the total sales made for the quarter in 2013 using AdventureWorks2017</vt:lpstr>
      <vt:lpstr>Query</vt:lpstr>
      <vt:lpstr>Group Top # 3 – Medium: Display every employee(oldest to youngest) who's birthday is in July using AdventureWorksDW2017</vt:lpstr>
      <vt:lpstr>Query</vt:lpstr>
      <vt:lpstr>Group Worst 3 Queries</vt:lpstr>
      <vt:lpstr>Group Worst # 1 – Medium: From WideWorldImporters find the regular customers who has average transaction amount above -5000 for the last 3 months of 2015</vt:lpstr>
      <vt:lpstr>Query</vt:lpstr>
      <vt:lpstr>Group Worst # 1 (Corrected)</vt:lpstr>
      <vt:lpstr>Query</vt:lpstr>
      <vt:lpstr>Group Worst # 2 – Medium: Shows the details of all products that are priced below $100 using Northwinds2022TSQLV7</vt:lpstr>
      <vt:lpstr>Query</vt:lpstr>
      <vt:lpstr>Group Worst # 2 (Corrected)</vt:lpstr>
      <vt:lpstr>Query</vt:lpstr>
      <vt:lpstr>Group Worst # 3 – Medium: How much has every supplier sold using Northwinds2022TSQLV7?</vt:lpstr>
      <vt:lpstr>Query</vt:lpstr>
      <vt:lpstr>Group Worst # 3 (Corrected)</vt:lpstr>
      <vt:lpstr>Query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331 – Group Project 1</dc:title>
  <dc:creator> </dc:creator>
  <cp:lastModifiedBy> </cp:lastModifiedBy>
  <cp:revision>132</cp:revision>
  <dcterms:created xsi:type="dcterms:W3CDTF">2022-03-05T09:47:04Z</dcterms:created>
  <dcterms:modified xsi:type="dcterms:W3CDTF">2022-03-11T23:34:11Z</dcterms:modified>
</cp:coreProperties>
</file>